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5143500" cx="9144000"/>
  <p:notesSz cx="6858000" cy="9144000"/>
  <p:embeddedFontLst>
    <p:embeddedFont>
      <p:font typeface="Lat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HARSHITA R VASTRA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F0D9CF-2F07-4BDF-B3EF-556DCA6F129C}">
  <a:tblStyle styleId="{71F0D9CF-2F07-4BDF-B3EF-556DCA6F1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8T21:05:10.247">
    <p:pos x="6000" y="0"/>
    <p:text>early stopping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2-18T21:01:31.924">
    <p:pos x="6000" y="0"/>
    <p:text>correct result should be added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2-18T20:34:09.932">
    <p:pos x="6000" y="0"/>
    <p:text>Should add more references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832492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182d20f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182d20f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182d20f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182d20f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82d20f2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82d20f2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a9727e8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a9727e8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304ce377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304ce377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304ce377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304ce377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9304ce377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9304ce377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9304ce377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9304ce377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9304ce377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9304ce377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9304ce377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9304ce377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9304ce377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9304ce377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82d20f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82d20f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9304ce37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9304ce37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9304ce377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9304ce377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AutoNum type="arabicPeriod"/>
            </a:pPr>
            <a:r>
              <a:rPr lang="en-GB" sz="800">
                <a:solidFill>
                  <a:srgbClr val="595959"/>
                </a:solidFill>
              </a:rPr>
              <a:t>Can add screenshots of plotted waveforms </a:t>
            </a:r>
            <a:endParaRPr sz="800">
              <a:solidFill>
                <a:srgbClr val="595959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AutoNum type="arabicPeriod"/>
            </a:pPr>
            <a:r>
              <a:rPr lang="en-GB" sz="800">
                <a:solidFill>
                  <a:srgbClr val="595959"/>
                </a:solidFill>
              </a:rPr>
              <a:t>Ica pictures</a:t>
            </a:r>
            <a:endParaRPr sz="800">
              <a:solidFill>
                <a:srgbClr val="595959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AutoNum type="arabicPeriod"/>
            </a:pPr>
            <a:r>
              <a:rPr lang="en-GB" sz="800">
                <a:solidFill>
                  <a:srgbClr val="595959"/>
                </a:solidFill>
              </a:rPr>
              <a:t>Accuracy  screenshots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9304ce377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9304ce377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9304ce377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9304ce377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9304ce377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9304ce377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9304ce377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9304ce377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a9304ce37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a9304ce37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9304ce377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9304ce377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9304ce377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9304ce377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9304ce377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9304ce377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304ce3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9304ce377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304ce37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304ce37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a9727e8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a9727e8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a9304ce377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a9304ce377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a9304ce377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a9304ce377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182d20f2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182d20f2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304ce3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a9304ce377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304ce37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9304ce377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82d20f2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82d20f2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82d20f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82d20f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9304ce37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9304ce37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u="sng">
                <a:solidFill>
                  <a:srgbClr val="1C367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https://ieeexplore.ieee.org/document/8324921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304ce37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304ce37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2.xml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s://ieeexplore.ieee.org/author/37299368300" TargetMode="External"/><Relationship Id="rId10" Type="http://schemas.openxmlformats.org/officeDocument/2006/relationships/hyperlink" Target="https://ieeexplore.ieee.org/author/37086353197" TargetMode="External"/><Relationship Id="rId13" Type="http://schemas.openxmlformats.org/officeDocument/2006/relationships/hyperlink" Target="https://mne.tools/stable/overview/index.html" TargetMode="External"/><Relationship Id="rId12" Type="http://schemas.openxmlformats.org/officeDocument/2006/relationships/hyperlink" Target="https://ieeexplore.ieee.org/xpl/conhome/8316804/proceed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3.xml"/><Relationship Id="rId4" Type="http://schemas.openxmlformats.org/officeDocument/2006/relationships/hyperlink" Target="https://ieeexplore.ieee.org/author/37086062094" TargetMode="External"/><Relationship Id="rId9" Type="http://schemas.openxmlformats.org/officeDocument/2006/relationships/hyperlink" Target="https://ieeexplore.ieee.org/xpl/tocresult.jsp?isnumber=9090036" TargetMode="External"/><Relationship Id="rId15" Type="http://schemas.openxmlformats.org/officeDocument/2006/relationships/image" Target="../media/image4.png"/><Relationship Id="rId14" Type="http://schemas.openxmlformats.org/officeDocument/2006/relationships/hyperlink" Target="https://pypi.org/project/PyWavelets/#:~:text=PyWavelets%20is%20a%20Python%20wavelet,Wavelet%20Packet%20decomposition%20and%20reconstruction" TargetMode="External"/><Relationship Id="rId16" Type="http://schemas.openxmlformats.org/officeDocument/2006/relationships/image" Target="../media/image2.jpg"/><Relationship Id="rId5" Type="http://schemas.openxmlformats.org/officeDocument/2006/relationships/hyperlink" Target="https://orcid.org/0000-0001-6940-2700" TargetMode="External"/><Relationship Id="rId6" Type="http://schemas.openxmlformats.org/officeDocument/2006/relationships/hyperlink" Target="https://ieeexplore.ieee.org/author/37086605239" TargetMode="External"/><Relationship Id="rId7" Type="http://schemas.openxmlformats.org/officeDocument/2006/relationships/hyperlink" Target="https://ieeexplore.ieee.org/author/38666620300" TargetMode="External"/><Relationship Id="rId8" Type="http://schemas.openxmlformats.org/officeDocument/2006/relationships/hyperlink" Target="https://ieeexplore.ieee.org/xpl/RecentIssue.jsp?punumber=733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author/37086062094" TargetMode="External"/><Relationship Id="rId4" Type="http://schemas.openxmlformats.org/officeDocument/2006/relationships/hyperlink" Target="https://orcid.org/0000-0001-6940-2700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ieeexplore.ieee.org/author/37086605239" TargetMode="External"/><Relationship Id="rId6" Type="http://schemas.openxmlformats.org/officeDocument/2006/relationships/hyperlink" Target="https://ieeexplore.ieee.org/author/38666620300" TargetMode="External"/><Relationship Id="rId7" Type="http://schemas.openxmlformats.org/officeDocument/2006/relationships/hyperlink" Target="https://ieeexplore.ieee.org/xpl/RecentIssue.jsp?punumber=7333" TargetMode="External"/><Relationship Id="rId8" Type="http://schemas.openxmlformats.org/officeDocument/2006/relationships/hyperlink" Target="https://ieeexplore.ieee.org/xpl/tocresult.jsp?isnumber=909003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author/37086353197" TargetMode="External"/><Relationship Id="rId4" Type="http://schemas.openxmlformats.org/officeDocument/2006/relationships/hyperlink" Target="https://ieeexplore.ieee.org/author/37299368300" TargetMode="External"/><Relationship Id="rId5" Type="http://schemas.openxmlformats.org/officeDocument/2006/relationships/hyperlink" Target="https://ieeexplore.ieee.org/xpl/conhome/8316804/proceeding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 logo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36" name="Google Shape;1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833900" y="1632238"/>
            <a:ext cx="738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b="1" sz="4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418850" y="3405200"/>
            <a:ext cx="6400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Credits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93650" y="2786450"/>
            <a:ext cx="15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309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879000" y="1298100"/>
            <a:ext cx="76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various pre-processing techniques to the dataset which contributes to the overall performance of the model.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artifacts and unnecessary events(Start of a new trial,Rejected trials,Idling EEG etc) from the dataset.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identify bad channels.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desirable features from the dataset.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build a model to classify the pre-processed data.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850" y="1232763"/>
            <a:ext cx="5429563" cy="3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DATASET</a:t>
            </a:r>
            <a:endParaRPr/>
          </a:p>
        </p:txBody>
      </p:sp>
      <p:pic>
        <p:nvPicPr>
          <p:cNvPr descr="pes logo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671000" y="1304700"/>
            <a:ext cx="4648200" cy="359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BCI Competition 2008 – Graz data set A 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9 participants . 4 classes. Left hand,Right hand, Feet, Tongue.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22 EEG signals, 3 EOG signals(for eye movements)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Signals were sampled at 250Hz, and bandpass 0.5Hz and 100Hz,The sensitivity of the amplifier was set to 100μV. An additional 50 Hz notch filter was enabled to suppress line noise.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Files are in .gdf format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5874300" y="1368088"/>
            <a:ext cx="300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Files in the dataset: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288" y="1852763"/>
            <a:ext cx="2505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Work Flow Chart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276" name="Google Shape;2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38"/>
          <p:cNvCxnSpPr>
            <a:stCxn id="278" idx="3"/>
            <a:endCxn id="279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8"/>
          <p:cNvCxnSpPr>
            <a:stCxn id="279" idx="3"/>
            <a:endCxn id="281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8"/>
          <p:cNvCxnSpPr>
            <a:stCxn id="281" idx="3"/>
            <a:endCxn id="283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8"/>
          <p:cNvCxnSpPr>
            <a:stCxn id="283" idx="3"/>
            <a:endCxn id="285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8"/>
          <p:cNvCxnSpPr>
            <a:stCxn id="285" idx="2"/>
            <a:endCxn id="287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8"/>
          <p:cNvCxnSpPr>
            <a:stCxn id="287" idx="2"/>
            <a:endCxn id="289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8"/>
          <p:cNvCxnSpPr>
            <a:stCxn id="289" idx="1"/>
            <a:endCxn id="291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8"/>
          <p:cNvCxnSpPr>
            <a:stCxn id="291" idx="1"/>
            <a:endCxn id="293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8"/>
          <p:cNvCxnSpPr>
            <a:stCxn id="293" idx="1"/>
            <a:endCxn id="295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Work Done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15" name="Google Shape;3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solidFill>
                <a:srgbClr val="FFFFFF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39"/>
          <p:cNvCxnSpPr>
            <a:stCxn id="317" idx="3"/>
            <a:endCxn id="318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9"/>
          <p:cNvCxnSpPr>
            <a:stCxn id="318" idx="3"/>
            <a:endCxn id="320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9"/>
          <p:cNvCxnSpPr>
            <a:stCxn id="320" idx="3"/>
            <a:endCxn id="322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9"/>
          <p:cNvCxnSpPr>
            <a:stCxn id="322" idx="3"/>
            <a:endCxn id="324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9"/>
          <p:cNvCxnSpPr>
            <a:stCxn id="324" idx="2"/>
            <a:endCxn id="326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9"/>
          <p:cNvCxnSpPr>
            <a:stCxn id="326" idx="2"/>
            <a:endCxn id="328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9"/>
          <p:cNvCxnSpPr>
            <a:stCxn id="328" idx="1"/>
            <a:endCxn id="330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9"/>
          <p:cNvCxnSpPr>
            <a:stCxn id="330" idx="1"/>
            <a:endCxn id="332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9"/>
          <p:cNvCxnSpPr>
            <a:stCxn id="332" idx="1"/>
            <a:endCxn id="334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EVENTS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53" name="Google Shape;3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54" name="Google Shape;35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00" y="1447838"/>
            <a:ext cx="5446900" cy="2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3700" y="1941150"/>
            <a:ext cx="2871900" cy="19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23/12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67" name="Google Shape;36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4040550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41"/>
          <p:cNvCxnSpPr>
            <a:stCxn id="369" idx="3"/>
            <a:endCxn id="370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1"/>
          <p:cNvCxnSpPr>
            <a:stCxn id="370" idx="3"/>
            <a:endCxn id="372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1"/>
          <p:cNvCxnSpPr>
            <a:stCxn id="372" idx="3"/>
            <a:endCxn id="374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1"/>
          <p:cNvCxnSpPr>
            <a:stCxn id="374" idx="3"/>
            <a:endCxn id="376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1"/>
          <p:cNvCxnSpPr>
            <a:stCxn id="376" idx="2"/>
            <a:endCxn id="378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1"/>
          <p:cNvCxnSpPr>
            <a:stCxn id="378" idx="2"/>
            <a:endCxn id="380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1"/>
          <p:cNvCxnSpPr>
            <a:stCxn id="380" idx="1"/>
            <a:endCxn id="382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1"/>
          <p:cNvCxnSpPr>
            <a:stCxn id="382" idx="1"/>
            <a:endCxn id="384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1"/>
          <p:cNvCxnSpPr>
            <a:stCxn id="384" idx="1"/>
            <a:endCxn id="386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405" name="Google Shape;4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406" name="Google Shape;40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2"/>
          <p:cNvSpPr txBox="1"/>
          <p:nvPr/>
        </p:nvSpPr>
        <p:spPr>
          <a:xfrm>
            <a:off x="5874300" y="3943350"/>
            <a:ext cx="228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Spectrum after Band pass Filter Applied</a:t>
            </a:r>
            <a:endParaRPr/>
          </a:p>
        </p:txBody>
      </p:sp>
      <p:pic>
        <p:nvPicPr>
          <p:cNvPr id="408" name="Google Shape;40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00" y="1190550"/>
            <a:ext cx="39719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2"/>
          <p:cNvSpPr txBox="1"/>
          <p:nvPr/>
        </p:nvSpPr>
        <p:spPr>
          <a:xfrm>
            <a:off x="1493275" y="4021138"/>
            <a:ext cx="228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Spectrum before Band pass filter</a:t>
            </a:r>
            <a:endParaRPr/>
          </a:p>
        </p:txBody>
      </p:sp>
      <p:sp>
        <p:nvSpPr>
          <p:cNvPr id="410" name="Google Shape;410;p4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23/12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275" y="1238100"/>
            <a:ext cx="3643035" cy="2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420" name="Google Shape;4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421" name="Google Shape;42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3"/>
          <p:cNvSpPr txBox="1"/>
          <p:nvPr/>
        </p:nvSpPr>
        <p:spPr>
          <a:xfrm>
            <a:off x="5431288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3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3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3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3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43"/>
          <p:cNvCxnSpPr>
            <a:stCxn id="423" idx="3"/>
            <a:endCxn id="424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3"/>
          <p:cNvCxnSpPr>
            <a:stCxn id="424" idx="3"/>
            <a:endCxn id="426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3"/>
          <p:cNvCxnSpPr>
            <a:stCxn id="426" idx="3"/>
            <a:endCxn id="428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3"/>
          <p:cNvCxnSpPr>
            <a:stCxn id="428" idx="3"/>
            <a:endCxn id="430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3"/>
          <p:cNvCxnSpPr>
            <a:stCxn id="430" idx="2"/>
            <a:endCxn id="432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3"/>
          <p:cNvCxnSpPr>
            <a:stCxn id="432" idx="2"/>
            <a:endCxn id="434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3"/>
          <p:cNvCxnSpPr>
            <a:stCxn id="434" idx="1"/>
            <a:endCxn id="436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3"/>
          <p:cNvCxnSpPr>
            <a:stCxn id="436" idx="1"/>
            <a:endCxn id="438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3"/>
          <p:cNvCxnSpPr>
            <a:stCxn id="438" idx="1"/>
            <a:endCxn id="440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459" name="Google Shape;4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460" name="Google Shape;46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425" y="1565875"/>
            <a:ext cx="3554450" cy="26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875" y="1466488"/>
            <a:ext cx="3791925" cy="2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4"/>
          <p:cNvSpPr txBox="1"/>
          <p:nvPr/>
        </p:nvSpPr>
        <p:spPr>
          <a:xfrm>
            <a:off x="3740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49" name="Google Shape;1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450" y="1346375"/>
            <a:ext cx="5153325" cy="27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u="sng">
                <a:solidFill>
                  <a:srgbClr val="000000"/>
                </a:solidFill>
              </a:rPr>
              <a:t>Team composition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472" name="Google Shape;4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473" name="Google Shape;47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5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5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5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5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7113725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5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4" name="Google Shape;494;p45"/>
          <p:cNvCxnSpPr>
            <a:stCxn id="475" idx="3"/>
            <a:endCxn id="476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5"/>
          <p:cNvCxnSpPr>
            <a:stCxn id="476" idx="3"/>
            <a:endCxn id="478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5"/>
          <p:cNvCxnSpPr>
            <a:stCxn id="478" idx="3"/>
            <a:endCxn id="480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5"/>
          <p:cNvCxnSpPr>
            <a:stCxn id="480" idx="3"/>
            <a:endCxn id="482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5"/>
          <p:cNvCxnSpPr>
            <a:stCxn id="482" idx="2"/>
            <a:endCxn id="484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5"/>
          <p:cNvCxnSpPr>
            <a:stCxn id="484" idx="2"/>
            <a:endCxn id="486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5"/>
          <p:cNvCxnSpPr>
            <a:stCxn id="486" idx="1"/>
            <a:endCxn id="488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45"/>
          <p:cNvCxnSpPr>
            <a:stCxn id="488" idx="1"/>
            <a:endCxn id="490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5"/>
          <p:cNvCxnSpPr>
            <a:stCxn id="490" idx="1"/>
            <a:endCxn id="492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RESULTS</a:t>
            </a:r>
            <a:endParaRPr u="sng"/>
          </a:p>
        </p:txBody>
      </p:sp>
      <p:sp>
        <p:nvSpPr>
          <p:cNvPr id="510" name="Google Shape;51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511" name="Google Shape;5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7500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512" name="Google Shape;51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768900" cy="7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50" y="1129863"/>
            <a:ext cx="3326887" cy="332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2325" y="1129875"/>
            <a:ext cx="3161735" cy="32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6"/>
          <p:cNvSpPr txBox="1"/>
          <p:nvPr/>
        </p:nvSpPr>
        <p:spPr>
          <a:xfrm>
            <a:off x="7224300" y="1516800"/>
            <a:ext cx="13170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Left hand = 769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Right hand = 770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Foot = 771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Tongue = 772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525" name="Google Shape;5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526" name="Google Shape;52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7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7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7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7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7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7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7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7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71502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7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7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7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7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47"/>
          <p:cNvCxnSpPr>
            <a:stCxn id="528" idx="3"/>
            <a:endCxn id="529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7"/>
          <p:cNvCxnSpPr>
            <a:stCxn id="529" idx="3"/>
            <a:endCxn id="531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7"/>
          <p:cNvCxnSpPr>
            <a:stCxn id="531" idx="3"/>
            <a:endCxn id="533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7"/>
          <p:cNvCxnSpPr>
            <a:stCxn id="533" idx="3"/>
            <a:endCxn id="535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7"/>
          <p:cNvCxnSpPr>
            <a:stCxn id="535" idx="2"/>
            <a:endCxn id="537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7"/>
          <p:cNvCxnSpPr>
            <a:stCxn id="537" idx="2"/>
            <a:endCxn id="539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7"/>
          <p:cNvCxnSpPr>
            <a:stCxn id="539" idx="1"/>
            <a:endCxn id="541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7"/>
          <p:cNvCxnSpPr>
            <a:stCxn id="541" idx="1"/>
            <a:endCxn id="543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7"/>
          <p:cNvCxnSpPr>
            <a:stCxn id="543" idx="1"/>
            <a:endCxn id="545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7"/>
          <p:cNvSpPr/>
          <p:nvPr/>
        </p:nvSpPr>
        <p:spPr>
          <a:xfrm>
            <a:off x="4369200" y="2540088"/>
            <a:ext cx="1942200" cy="6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 txBox="1"/>
          <p:nvPr/>
        </p:nvSpPr>
        <p:spPr>
          <a:xfrm>
            <a:off x="4317600" y="2622425"/>
            <a:ext cx="2045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Getting labels and changing labels from 7,8,9,10 -&gt; 1,2,3,4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7"/>
          <p:cNvSpPr/>
          <p:nvPr/>
        </p:nvSpPr>
        <p:spPr>
          <a:xfrm flipH="1">
            <a:off x="6311400" y="2653950"/>
            <a:ext cx="634800" cy="4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568" name="Google Shape;56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950084" y="1481516"/>
            <a:ext cx="1129800" cy="443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 txBox="1"/>
          <p:nvPr/>
        </p:nvSpPr>
        <p:spPr>
          <a:xfrm>
            <a:off x="993600" y="1448056"/>
            <a:ext cx="1129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8"/>
          <p:cNvSpPr/>
          <p:nvPr/>
        </p:nvSpPr>
        <p:spPr>
          <a:xfrm>
            <a:off x="2434480" y="1477140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 txBox="1"/>
          <p:nvPr/>
        </p:nvSpPr>
        <p:spPr>
          <a:xfrm>
            <a:off x="2493257" y="147714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8"/>
          <p:cNvSpPr/>
          <p:nvPr/>
        </p:nvSpPr>
        <p:spPr>
          <a:xfrm>
            <a:off x="3821945" y="148107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 txBox="1"/>
          <p:nvPr/>
        </p:nvSpPr>
        <p:spPr>
          <a:xfrm>
            <a:off x="3859674" y="1470375"/>
            <a:ext cx="1001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5269047" y="149233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 txBox="1"/>
          <p:nvPr/>
        </p:nvSpPr>
        <p:spPr>
          <a:xfrm>
            <a:off x="5188244" y="1492331"/>
            <a:ext cx="1238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8"/>
          <p:cNvSpPr/>
          <p:nvPr/>
        </p:nvSpPr>
        <p:spPr>
          <a:xfrm>
            <a:off x="6788193" y="1670727"/>
            <a:ext cx="12381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 txBox="1"/>
          <p:nvPr/>
        </p:nvSpPr>
        <p:spPr>
          <a:xfrm>
            <a:off x="6716149" y="1675102"/>
            <a:ext cx="138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8"/>
          <p:cNvSpPr/>
          <p:nvPr/>
        </p:nvSpPr>
        <p:spPr>
          <a:xfrm>
            <a:off x="6797234" y="2408665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8"/>
          <p:cNvSpPr txBox="1"/>
          <p:nvPr/>
        </p:nvSpPr>
        <p:spPr>
          <a:xfrm>
            <a:off x="6797234" y="2448943"/>
            <a:ext cx="1238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8"/>
          <p:cNvSpPr/>
          <p:nvPr/>
        </p:nvSpPr>
        <p:spPr>
          <a:xfrm>
            <a:off x="5370757" y="3015301"/>
            <a:ext cx="1238100" cy="524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8"/>
          <p:cNvSpPr txBox="1"/>
          <p:nvPr/>
        </p:nvSpPr>
        <p:spPr>
          <a:xfrm>
            <a:off x="5298700" y="2986145"/>
            <a:ext cx="1382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8"/>
          <p:cNvSpPr/>
          <p:nvPr/>
        </p:nvSpPr>
        <p:spPr>
          <a:xfrm>
            <a:off x="4004905" y="3015301"/>
            <a:ext cx="10764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8"/>
          <p:cNvSpPr txBox="1"/>
          <p:nvPr/>
        </p:nvSpPr>
        <p:spPr>
          <a:xfrm>
            <a:off x="4063717" y="301529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8"/>
          <p:cNvSpPr/>
          <p:nvPr/>
        </p:nvSpPr>
        <p:spPr>
          <a:xfrm>
            <a:off x="2404532" y="3015301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8"/>
          <p:cNvSpPr txBox="1"/>
          <p:nvPr/>
        </p:nvSpPr>
        <p:spPr>
          <a:xfrm>
            <a:off x="2458553" y="3015301"/>
            <a:ext cx="1129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8"/>
          <p:cNvSpPr/>
          <p:nvPr/>
        </p:nvSpPr>
        <p:spPr>
          <a:xfrm>
            <a:off x="971133" y="3015301"/>
            <a:ext cx="11298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8"/>
          <p:cNvSpPr txBox="1"/>
          <p:nvPr/>
        </p:nvSpPr>
        <p:spPr>
          <a:xfrm>
            <a:off x="1096198" y="3080370"/>
            <a:ext cx="807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p48"/>
          <p:cNvCxnSpPr>
            <a:stCxn id="570" idx="3"/>
            <a:endCxn id="571" idx="1"/>
          </p:cNvCxnSpPr>
          <p:nvPr/>
        </p:nvCxnSpPr>
        <p:spPr>
          <a:xfrm>
            <a:off x="2123400" y="1674256"/>
            <a:ext cx="3111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8"/>
          <p:cNvCxnSpPr>
            <a:stCxn id="571" idx="3"/>
            <a:endCxn id="573" idx="1"/>
          </p:cNvCxnSpPr>
          <p:nvPr/>
        </p:nvCxnSpPr>
        <p:spPr>
          <a:xfrm>
            <a:off x="3510880" y="1703340"/>
            <a:ext cx="311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8"/>
          <p:cNvCxnSpPr>
            <a:stCxn id="573" idx="3"/>
            <a:endCxn id="575" idx="1"/>
          </p:cNvCxnSpPr>
          <p:nvPr/>
        </p:nvCxnSpPr>
        <p:spPr>
          <a:xfrm>
            <a:off x="4898345" y="1707271"/>
            <a:ext cx="370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8"/>
          <p:cNvCxnSpPr>
            <a:stCxn id="575" idx="3"/>
            <a:endCxn id="577" idx="1"/>
          </p:cNvCxnSpPr>
          <p:nvPr/>
        </p:nvCxnSpPr>
        <p:spPr>
          <a:xfrm>
            <a:off x="6345447" y="1718531"/>
            <a:ext cx="4428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8"/>
          <p:cNvCxnSpPr>
            <a:stCxn id="577" idx="2"/>
            <a:endCxn id="579" idx="0"/>
          </p:cNvCxnSpPr>
          <p:nvPr/>
        </p:nvCxnSpPr>
        <p:spPr>
          <a:xfrm>
            <a:off x="7407243" y="2123127"/>
            <a:ext cx="90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8"/>
          <p:cNvCxnSpPr>
            <a:stCxn id="579" idx="2"/>
            <a:endCxn id="581" idx="3"/>
          </p:cNvCxnSpPr>
          <p:nvPr/>
        </p:nvCxnSpPr>
        <p:spPr>
          <a:xfrm flipH="1">
            <a:off x="6608984" y="2933065"/>
            <a:ext cx="8073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8"/>
          <p:cNvCxnSpPr>
            <a:stCxn id="581" idx="1"/>
            <a:endCxn id="583" idx="3"/>
          </p:cNvCxnSpPr>
          <p:nvPr/>
        </p:nvCxnSpPr>
        <p:spPr>
          <a:xfrm rot="10800000">
            <a:off x="5081257" y="3277501"/>
            <a:ext cx="2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8"/>
          <p:cNvCxnSpPr>
            <a:stCxn id="583" idx="1"/>
            <a:endCxn id="585" idx="3"/>
          </p:cNvCxnSpPr>
          <p:nvPr/>
        </p:nvCxnSpPr>
        <p:spPr>
          <a:xfrm rot="10800000">
            <a:off x="3642505" y="3277501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>
            <a:stCxn id="585" idx="1"/>
            <a:endCxn id="587" idx="3"/>
          </p:cNvCxnSpPr>
          <p:nvPr/>
        </p:nvCxnSpPr>
        <p:spPr>
          <a:xfrm rot="10800000">
            <a:off x="2100932" y="3277501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4572000" y="3893550"/>
            <a:ext cx="2626500" cy="727500"/>
          </a:xfrm>
          <a:prstGeom prst="roundRect">
            <a:avLst>
              <a:gd fmla="val 1015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5874300" y="3539700"/>
            <a:ext cx="370800" cy="40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8"/>
          <p:cNvSpPr txBox="1"/>
          <p:nvPr/>
        </p:nvSpPr>
        <p:spPr>
          <a:xfrm>
            <a:off x="4353750" y="3801825"/>
            <a:ext cx="3063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Signal is decomposed to level 5 with 'db4' wavelet.db4 is chosen due to their near optimal time frequency localisation properties.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610" name="Google Shape;61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9"/>
          <p:cNvSpPr/>
          <p:nvPr/>
        </p:nvSpPr>
        <p:spPr>
          <a:xfrm>
            <a:off x="950084" y="1481516"/>
            <a:ext cx="1129800" cy="443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9"/>
          <p:cNvSpPr txBox="1"/>
          <p:nvPr/>
        </p:nvSpPr>
        <p:spPr>
          <a:xfrm>
            <a:off x="993600" y="1448056"/>
            <a:ext cx="1129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2434480" y="1477140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 txBox="1"/>
          <p:nvPr/>
        </p:nvSpPr>
        <p:spPr>
          <a:xfrm>
            <a:off x="2493257" y="147714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9"/>
          <p:cNvSpPr/>
          <p:nvPr/>
        </p:nvSpPr>
        <p:spPr>
          <a:xfrm>
            <a:off x="3821945" y="148107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 txBox="1"/>
          <p:nvPr/>
        </p:nvSpPr>
        <p:spPr>
          <a:xfrm>
            <a:off x="3859674" y="1470375"/>
            <a:ext cx="1001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9"/>
          <p:cNvSpPr/>
          <p:nvPr/>
        </p:nvSpPr>
        <p:spPr>
          <a:xfrm>
            <a:off x="5269047" y="149233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 txBox="1"/>
          <p:nvPr/>
        </p:nvSpPr>
        <p:spPr>
          <a:xfrm>
            <a:off x="5188244" y="1492331"/>
            <a:ext cx="1238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9"/>
          <p:cNvSpPr/>
          <p:nvPr/>
        </p:nvSpPr>
        <p:spPr>
          <a:xfrm>
            <a:off x="6788193" y="1670727"/>
            <a:ext cx="12381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 txBox="1"/>
          <p:nvPr/>
        </p:nvSpPr>
        <p:spPr>
          <a:xfrm>
            <a:off x="6716149" y="1675102"/>
            <a:ext cx="138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9"/>
          <p:cNvSpPr/>
          <p:nvPr/>
        </p:nvSpPr>
        <p:spPr>
          <a:xfrm>
            <a:off x="6797234" y="2408665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 txBox="1"/>
          <p:nvPr/>
        </p:nvSpPr>
        <p:spPr>
          <a:xfrm>
            <a:off x="6797234" y="2448943"/>
            <a:ext cx="1238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9"/>
          <p:cNvSpPr/>
          <p:nvPr/>
        </p:nvSpPr>
        <p:spPr>
          <a:xfrm>
            <a:off x="5370757" y="3015301"/>
            <a:ext cx="1238100" cy="524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 txBox="1"/>
          <p:nvPr/>
        </p:nvSpPr>
        <p:spPr>
          <a:xfrm>
            <a:off x="5298700" y="2986145"/>
            <a:ext cx="1382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9"/>
          <p:cNvSpPr/>
          <p:nvPr/>
        </p:nvSpPr>
        <p:spPr>
          <a:xfrm>
            <a:off x="4004905" y="3015301"/>
            <a:ext cx="10764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9"/>
          <p:cNvSpPr txBox="1"/>
          <p:nvPr/>
        </p:nvSpPr>
        <p:spPr>
          <a:xfrm>
            <a:off x="4063717" y="301529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9"/>
          <p:cNvSpPr/>
          <p:nvPr/>
        </p:nvSpPr>
        <p:spPr>
          <a:xfrm>
            <a:off x="2404532" y="3015301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9"/>
          <p:cNvSpPr txBox="1"/>
          <p:nvPr/>
        </p:nvSpPr>
        <p:spPr>
          <a:xfrm>
            <a:off x="2458553" y="3015301"/>
            <a:ext cx="1129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9"/>
          <p:cNvSpPr/>
          <p:nvPr/>
        </p:nvSpPr>
        <p:spPr>
          <a:xfrm>
            <a:off x="971133" y="3015301"/>
            <a:ext cx="11298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9"/>
          <p:cNvSpPr txBox="1"/>
          <p:nvPr/>
        </p:nvSpPr>
        <p:spPr>
          <a:xfrm>
            <a:off x="1096198" y="3080370"/>
            <a:ext cx="807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1" name="Google Shape;631;p49"/>
          <p:cNvCxnSpPr>
            <a:stCxn id="612" idx="3"/>
            <a:endCxn id="613" idx="1"/>
          </p:cNvCxnSpPr>
          <p:nvPr/>
        </p:nvCxnSpPr>
        <p:spPr>
          <a:xfrm>
            <a:off x="2123400" y="1674256"/>
            <a:ext cx="3111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49"/>
          <p:cNvCxnSpPr>
            <a:stCxn id="613" idx="3"/>
            <a:endCxn id="615" idx="1"/>
          </p:cNvCxnSpPr>
          <p:nvPr/>
        </p:nvCxnSpPr>
        <p:spPr>
          <a:xfrm>
            <a:off x="3510880" y="1703340"/>
            <a:ext cx="311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49"/>
          <p:cNvCxnSpPr>
            <a:stCxn id="615" idx="3"/>
            <a:endCxn id="617" idx="1"/>
          </p:cNvCxnSpPr>
          <p:nvPr/>
        </p:nvCxnSpPr>
        <p:spPr>
          <a:xfrm>
            <a:off x="4898345" y="1707271"/>
            <a:ext cx="370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49"/>
          <p:cNvCxnSpPr>
            <a:stCxn id="617" idx="3"/>
            <a:endCxn id="619" idx="1"/>
          </p:cNvCxnSpPr>
          <p:nvPr/>
        </p:nvCxnSpPr>
        <p:spPr>
          <a:xfrm>
            <a:off x="6345447" y="1718531"/>
            <a:ext cx="4428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9"/>
          <p:cNvCxnSpPr>
            <a:stCxn id="619" idx="2"/>
            <a:endCxn id="621" idx="0"/>
          </p:cNvCxnSpPr>
          <p:nvPr/>
        </p:nvCxnSpPr>
        <p:spPr>
          <a:xfrm>
            <a:off x="7407243" y="2123127"/>
            <a:ext cx="90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49"/>
          <p:cNvCxnSpPr>
            <a:stCxn id="621" idx="2"/>
            <a:endCxn id="623" idx="3"/>
          </p:cNvCxnSpPr>
          <p:nvPr/>
        </p:nvCxnSpPr>
        <p:spPr>
          <a:xfrm flipH="1">
            <a:off x="6608984" y="2933065"/>
            <a:ext cx="8073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9"/>
          <p:cNvCxnSpPr>
            <a:stCxn id="623" idx="1"/>
            <a:endCxn id="625" idx="3"/>
          </p:cNvCxnSpPr>
          <p:nvPr/>
        </p:nvCxnSpPr>
        <p:spPr>
          <a:xfrm rot="10800000">
            <a:off x="5081257" y="3277501"/>
            <a:ext cx="2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49"/>
          <p:cNvCxnSpPr>
            <a:stCxn id="625" idx="1"/>
            <a:endCxn id="627" idx="3"/>
          </p:cNvCxnSpPr>
          <p:nvPr/>
        </p:nvCxnSpPr>
        <p:spPr>
          <a:xfrm rot="10800000">
            <a:off x="3642505" y="3277501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49"/>
          <p:cNvCxnSpPr>
            <a:stCxn id="627" idx="1"/>
            <a:endCxn id="629" idx="3"/>
          </p:cNvCxnSpPr>
          <p:nvPr/>
        </p:nvCxnSpPr>
        <p:spPr>
          <a:xfrm rot="10800000">
            <a:off x="2100932" y="3277501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9"/>
          <p:cNvSpPr/>
          <p:nvPr/>
        </p:nvSpPr>
        <p:spPr>
          <a:xfrm>
            <a:off x="4572000" y="3893550"/>
            <a:ext cx="2626500" cy="727500"/>
          </a:xfrm>
          <a:prstGeom prst="roundRect">
            <a:avLst>
              <a:gd fmla="val 1015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9"/>
          <p:cNvSpPr/>
          <p:nvPr/>
        </p:nvSpPr>
        <p:spPr>
          <a:xfrm>
            <a:off x="5699850" y="3539700"/>
            <a:ext cx="370800" cy="40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9"/>
          <p:cNvSpPr txBox="1"/>
          <p:nvPr/>
        </p:nvSpPr>
        <p:spPr>
          <a:xfrm>
            <a:off x="4660050" y="3971788"/>
            <a:ext cx="245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8 frequency band coefficients are chosen from the range 4-32Hz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0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652" name="Google Shape;6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653" name="Google Shape;65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0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0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0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0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0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0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0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0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0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0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0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0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0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0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0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0"/>
          <p:cNvSpPr txBox="1"/>
          <p:nvPr/>
        </p:nvSpPr>
        <p:spPr>
          <a:xfrm>
            <a:off x="4257225" y="3425609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0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0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0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0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50"/>
          <p:cNvCxnSpPr>
            <a:stCxn id="655" idx="3"/>
            <a:endCxn id="656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50"/>
          <p:cNvCxnSpPr>
            <a:stCxn id="656" idx="3"/>
            <a:endCxn id="658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50"/>
          <p:cNvCxnSpPr>
            <a:stCxn id="658" idx="3"/>
            <a:endCxn id="660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50"/>
          <p:cNvCxnSpPr>
            <a:stCxn id="660" idx="3"/>
            <a:endCxn id="662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50"/>
          <p:cNvCxnSpPr>
            <a:stCxn id="662" idx="2"/>
            <a:endCxn id="664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50"/>
          <p:cNvCxnSpPr>
            <a:stCxn id="664" idx="2"/>
            <a:endCxn id="666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50"/>
          <p:cNvCxnSpPr>
            <a:stCxn id="666" idx="1"/>
            <a:endCxn id="668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0"/>
          <p:cNvCxnSpPr>
            <a:stCxn id="668" idx="1"/>
            <a:endCxn id="670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50"/>
          <p:cNvCxnSpPr>
            <a:stCxn id="670" idx="1"/>
            <a:endCxn id="672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5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MODEL SUMMARY</a:t>
            </a:r>
            <a:endParaRPr u="sng"/>
          </a:p>
        </p:txBody>
      </p:sp>
      <p:pic>
        <p:nvPicPr>
          <p:cNvPr descr="pes logo.png" id="690" name="Google Shape;6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691" name="Google Shape;69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5" name="Google Shape;69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100" y="1143000"/>
            <a:ext cx="4588650" cy="2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51"/>
          <p:cNvSpPr txBox="1"/>
          <p:nvPr/>
        </p:nvSpPr>
        <p:spPr>
          <a:xfrm>
            <a:off x="140575" y="1804800"/>
            <a:ext cx="21804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Dropout : 0.5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L2 regularizer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Optimizer : rmsprop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Hidden Layers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oss  = Categorical crossentropy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2"/>
          <p:cNvSpPr txBox="1"/>
          <p:nvPr>
            <p:ph idx="1" type="body"/>
          </p:nvPr>
        </p:nvSpPr>
        <p:spPr>
          <a:xfrm>
            <a:off x="506025" y="12814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704" name="Google Shape;7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705" name="Google Shape;70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2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2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2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2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2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2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2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2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2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2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2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2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2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2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2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2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2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2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2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6" name="Google Shape;726;p52"/>
          <p:cNvCxnSpPr>
            <a:stCxn id="707" idx="3"/>
            <a:endCxn id="708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52"/>
          <p:cNvCxnSpPr>
            <a:stCxn id="708" idx="3"/>
            <a:endCxn id="710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52"/>
          <p:cNvCxnSpPr>
            <a:stCxn id="710" idx="3"/>
            <a:endCxn id="712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52"/>
          <p:cNvCxnSpPr>
            <a:stCxn id="712" idx="3"/>
            <a:endCxn id="714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52"/>
          <p:cNvCxnSpPr>
            <a:stCxn id="714" idx="2"/>
            <a:endCxn id="716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52"/>
          <p:cNvCxnSpPr>
            <a:stCxn id="716" idx="2"/>
            <a:endCxn id="718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52"/>
          <p:cNvCxnSpPr>
            <a:stCxn id="718" idx="1"/>
            <a:endCxn id="720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52"/>
          <p:cNvCxnSpPr>
            <a:stCxn id="720" idx="1"/>
            <a:endCxn id="722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52"/>
          <p:cNvCxnSpPr>
            <a:stCxn id="722" idx="1"/>
            <a:endCxn id="724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5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Train Test Split</a:t>
            </a:r>
            <a:endParaRPr u="sng"/>
          </a:p>
        </p:txBody>
      </p:sp>
      <p:pic>
        <p:nvPicPr>
          <p:cNvPr descr="pes logo.png" id="742" name="Google Shape;7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43" name="Google Shape;74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5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888" y="1143000"/>
            <a:ext cx="5457825" cy="34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8" name="Google Shape;748;p53"/>
          <p:cNvCxnSpPr/>
          <p:nvPr/>
        </p:nvCxnSpPr>
        <p:spPr>
          <a:xfrm>
            <a:off x="1850800" y="1264350"/>
            <a:ext cx="0" cy="12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9" name="Google Shape;749;p53"/>
          <p:cNvCxnSpPr/>
          <p:nvPr/>
        </p:nvCxnSpPr>
        <p:spPr>
          <a:xfrm>
            <a:off x="5896675" y="1315425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0" name="Google Shape;750;p53"/>
          <p:cNvSpPr txBox="1"/>
          <p:nvPr/>
        </p:nvSpPr>
        <p:spPr>
          <a:xfrm>
            <a:off x="1277450" y="170715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80%</a:t>
            </a:r>
            <a:endParaRPr/>
          </a:p>
        </p:txBody>
      </p:sp>
      <p:sp>
        <p:nvSpPr>
          <p:cNvPr id="751" name="Google Shape;751;p53"/>
          <p:cNvSpPr txBox="1"/>
          <p:nvPr/>
        </p:nvSpPr>
        <p:spPr>
          <a:xfrm>
            <a:off x="5896675" y="1476675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20%</a:t>
            </a:r>
            <a:endParaRPr/>
          </a:p>
        </p:txBody>
      </p:sp>
      <p:sp>
        <p:nvSpPr>
          <p:cNvPr id="752" name="Google Shape;752;p53"/>
          <p:cNvSpPr/>
          <p:nvPr/>
        </p:nvSpPr>
        <p:spPr>
          <a:xfrm>
            <a:off x="4288525" y="2527925"/>
            <a:ext cx="1353000" cy="53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3"/>
          <p:cNvSpPr txBox="1"/>
          <p:nvPr/>
        </p:nvSpPr>
        <p:spPr>
          <a:xfrm>
            <a:off x="4393525" y="2610750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ANN Model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4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761" name="Google Shape;76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762" name="Google Shape;76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4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4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4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4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4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4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4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4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4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4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4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4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4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4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4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4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4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4"/>
          <p:cNvSpPr txBox="1"/>
          <p:nvPr/>
        </p:nvSpPr>
        <p:spPr>
          <a:xfrm>
            <a:off x="11446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54"/>
          <p:cNvCxnSpPr>
            <a:stCxn id="764" idx="3"/>
            <a:endCxn id="765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54"/>
          <p:cNvCxnSpPr>
            <a:stCxn id="765" idx="3"/>
            <a:endCxn id="767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54"/>
          <p:cNvCxnSpPr>
            <a:stCxn id="767" idx="3"/>
            <a:endCxn id="769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4"/>
          <p:cNvCxnSpPr>
            <a:stCxn id="769" idx="3"/>
            <a:endCxn id="771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54"/>
          <p:cNvCxnSpPr>
            <a:stCxn id="771" idx="2"/>
            <a:endCxn id="773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54"/>
          <p:cNvCxnSpPr>
            <a:stCxn id="773" idx="2"/>
            <a:endCxn id="775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4"/>
          <p:cNvCxnSpPr>
            <a:stCxn id="775" idx="1"/>
            <a:endCxn id="777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54"/>
          <p:cNvCxnSpPr>
            <a:stCxn id="777" idx="1"/>
            <a:endCxn id="779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54"/>
          <p:cNvCxnSpPr>
            <a:stCxn id="779" idx="1"/>
            <a:endCxn id="781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5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57200" y="991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/>
              <a:t>Contents</a:t>
            </a:r>
            <a:endParaRPr sz="2800"/>
          </a:p>
        </p:txBody>
      </p:sp>
      <p:pic>
        <p:nvPicPr>
          <p:cNvPr descr="pes logo.png"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61" name="Google Shape;16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28"/>
          <p:cNvGraphicFramePr/>
          <p:nvPr/>
        </p:nvGraphicFramePr>
        <p:xfrm>
          <a:off x="172095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{71F0D9CF-2F07-4BDF-B3EF-556DCA6F129C}</a:tableStyleId>
              </a:tblPr>
              <a:tblGrid>
                <a:gridCol w="2197200"/>
                <a:gridCol w="3463625"/>
              </a:tblGrid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Problem Statement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Motivation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Literature Review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Objective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Block Diagram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Work Flow Chart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Work Done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8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Code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9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Project Timeline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Brain-Controlled Robotic Arm using BCI</a:t>
            </a:r>
            <a:endParaRPr/>
          </a:p>
        </p:txBody>
      </p:sp>
      <p:sp>
        <p:nvSpPr>
          <p:cNvPr id="165" name="Google Shape;165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</a:t>
            </a:r>
            <a:r>
              <a:rPr lang="en-GB"/>
              <a:t>/12/2020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1720950" y="92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{71F0D9CF-2F07-4BDF-B3EF-556DCA6F129C}</a:tableStyleId>
              </a:tblPr>
              <a:tblGrid>
                <a:gridCol w="2197200"/>
                <a:gridCol w="3463625"/>
              </a:tblGrid>
              <a:tr h="27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SERIAL NO</a:t>
                      </a:r>
                      <a:endParaRPr b="1" sz="15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5D0D0"/>
                        </a:gs>
                        <a:gs pos="100000">
                          <a:srgbClr val="D96868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CONTENT</a:t>
                      </a:r>
                      <a:endParaRPr b="1" sz="1500"/>
                    </a:p>
                  </a:txBody>
                  <a:tcPr marT="68575" marB="6857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5D0D0"/>
                        </a:gs>
                        <a:gs pos="100000">
                          <a:srgbClr val="D96868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800" name="Google Shape;80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801" name="Google Shape;80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790625" y="1481975"/>
            <a:ext cx="23985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trying many variations in the model, this is the best accuracy we have got </a:t>
            </a:r>
            <a:endParaRPr/>
          </a:p>
        </p:txBody>
      </p:sp>
      <p:pic>
        <p:nvPicPr>
          <p:cNvPr id="805" name="Google Shape;80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5175" y="1333401"/>
            <a:ext cx="3836250" cy="2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812" name="Google Shape;8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813" name="Google Shape;81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6"/>
          <p:cNvSpPr txBox="1"/>
          <p:nvPr/>
        </p:nvSpPr>
        <p:spPr>
          <a:xfrm>
            <a:off x="768700" y="1143000"/>
            <a:ext cx="717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Fine tuning the model by varying different parameters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17" name="Google Shape;817;p56"/>
          <p:cNvGraphicFramePr/>
          <p:nvPr/>
        </p:nvGraphicFramePr>
        <p:xfrm>
          <a:off x="807000" y="16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{71F0D9CF-2F07-4BDF-B3EF-556DCA6F129C}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Parameters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Changing the optimizer (adam)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68.27%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/>
                        <a:t>Changing drop out value(0.2)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67.06%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68.79% (Two hidden layers)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67.23% (Single hidden layer)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Early stopping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L2 Regularisation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69.65%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MODEL SUMMARY</a:t>
            </a:r>
            <a:endParaRPr u="sng"/>
          </a:p>
        </p:txBody>
      </p:sp>
      <p:pic>
        <p:nvPicPr>
          <p:cNvPr descr="pes logo.png" id="823" name="Google Shape;82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824" name="Google Shape;82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5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7"/>
          <p:cNvSpPr txBox="1"/>
          <p:nvPr/>
        </p:nvSpPr>
        <p:spPr>
          <a:xfrm>
            <a:off x="484875" y="1143000"/>
            <a:ext cx="205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stopping</a:t>
            </a:r>
            <a:endParaRPr/>
          </a:p>
        </p:txBody>
      </p:sp>
      <p:pic>
        <p:nvPicPr>
          <p:cNvPr id="829" name="Google Shape;82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375" y="1380900"/>
            <a:ext cx="35909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7"/>
          <p:cNvSpPr txBox="1"/>
          <p:nvPr/>
        </p:nvSpPr>
        <p:spPr>
          <a:xfrm>
            <a:off x="732375" y="1567575"/>
            <a:ext cx="37842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Too many epochs can lead to overfitting of the training dataset, whereas too few may result in an underfit model.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Early stopping is a method that allows to specify an arbitrary large number of training epochs and stop training once the model performance stops improving on a hold out validation dataset.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57"/>
          <p:cNvSpPr txBox="1"/>
          <p:nvPr/>
        </p:nvSpPr>
        <p:spPr>
          <a:xfrm>
            <a:off x="5416538" y="3828825"/>
            <a:ext cx="3000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Plotting training and validation loss after applying early stopping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Timeline for Capstone-II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838" name="Google Shape;83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839" name="Google Shape;83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5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2" name="Google Shape;84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1170125"/>
            <a:ext cx="5788234" cy="32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References</a:t>
            </a:r>
            <a:endParaRPr u="sng"/>
          </a:p>
        </p:txBody>
      </p:sp>
      <p:sp>
        <p:nvSpPr>
          <p:cNvPr id="848" name="Google Shape;848;p59"/>
          <p:cNvSpPr txBox="1"/>
          <p:nvPr>
            <p:ph idx="1" type="body"/>
          </p:nvPr>
        </p:nvSpPr>
        <p:spPr>
          <a:xfrm>
            <a:off x="879000" y="743000"/>
            <a:ext cx="76623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O. Damm, K. Malchus, P. Jaecks, S. Krach, F. Paulus, M. N-Aber, “An Eye tracking study”.Different gaze behavior in human-robot interaction in asperger's syndrome.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 P Shantala,C R Rashmi,“Mind controlled wireless robotic arm”,2017 IEEE International Conference on Computational intelligence and computing research.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k</a:t>
            </a:r>
            <a:r>
              <a:rPr lang="en-GB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Ji-Hoon Jeong </a:t>
            </a:r>
            <a:r>
              <a:rPr lang="en-GB" sz="1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Kyung-Hwan Shim 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Dong-Joo Kim</a:t>
            </a:r>
            <a:r>
              <a:rPr lang="en-GB" sz="1100">
                <a:solidFill>
                  <a:schemeClr val="dk1"/>
                </a:solidFill>
              </a:rPr>
              <a:t>,Seong Whan Lee,“Brain-Controlled Robotic Arm System Based on Multi-Directional CNN-BiLSTM   Network Using EEG Signals”, </a:t>
            </a:r>
            <a:r>
              <a:rPr lang="en-GB" sz="11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Transactions on Neural  Systems and Rehabilitation Engineering</a:t>
            </a:r>
            <a:r>
              <a:rPr lang="en-GB" sz="1100">
                <a:solidFill>
                  <a:schemeClr val="dk1"/>
                </a:solidFill>
              </a:rPr>
              <a:t> (Volume: 28 , </a:t>
            </a:r>
            <a:r>
              <a:rPr lang="en-GB" sz="11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Issue: 5</a:t>
            </a:r>
            <a:r>
              <a:rPr lang="en-GB" sz="1100">
                <a:solidFill>
                  <a:schemeClr val="dk1"/>
                </a:solidFill>
              </a:rPr>
              <a:t>, May 2020 )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-GB" sz="1100">
                <a:solidFill>
                  <a:srgbClr val="000000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Maryam Mohammadi</a:t>
            </a:r>
            <a:r>
              <a:rPr lang="en-GB" sz="1100">
                <a:solidFill>
                  <a:srgbClr val="000000"/>
                </a:solidFill>
              </a:rPr>
              <a:t>; 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Mohammad Reza Mosavi</a:t>
            </a:r>
            <a:r>
              <a:rPr lang="en-GB" sz="1100">
                <a:solidFill>
                  <a:srgbClr val="000000"/>
                </a:solidFill>
              </a:rPr>
              <a:t>,”Improving the efficiency of an EEG-based brain computer interface using Filter Bank Common Spatial Pattern”,</a:t>
            </a:r>
            <a:r>
              <a:rPr lang="en-GB" sz="1100" u="sng">
                <a:solidFill>
                  <a:srgbClr val="00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2017 IEEE 4th International Conference on Knowledge-Based Engineering and Innovation (KBEI)</a:t>
            </a:r>
            <a:r>
              <a:rPr lang="en-GB" sz="1100">
                <a:solidFill>
                  <a:srgbClr val="000000"/>
                </a:solidFill>
              </a:rPr>
              <a:t> DATASET : Dataset 2a of BCI Competition IV that was presented by Graz University.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MNE Documentation :</a:t>
            </a:r>
            <a:r>
              <a:rPr lang="en-GB" sz="1100" u="sng">
                <a:solidFill>
                  <a:schemeClr val="dk1"/>
                </a:solidFill>
              </a:rPr>
              <a:t> </a:t>
            </a:r>
            <a:r>
              <a:rPr lang="en-GB" sz="1100" u="sng">
                <a:solidFill>
                  <a:schemeClr val="dk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https://mne.tools/stable/overview/index.html</a:t>
            </a:r>
            <a:endParaRPr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Pywavelets Documentation</a:t>
            </a:r>
            <a:r>
              <a:rPr b="1" lang="en-GB" sz="1100">
                <a:solidFill>
                  <a:schemeClr val="dk1"/>
                </a:solidFill>
              </a:rPr>
              <a:t> :  </a:t>
            </a:r>
            <a:r>
              <a:rPr lang="en-GB" sz="1100" u="sng">
                <a:solidFill>
                  <a:schemeClr val="dk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https://pypi.org/project/PyWavelets/#:~:text=PyWavelets%20is%20a%20Python%20wavelet,Wavelet%20Packet%20decomposition%20and%20reconstruction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descr="pes logo.png" id="849" name="Google Shape;849;p5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850" name="Google Shape;850;p5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5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57200" y="111501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popularity of robots, how could the robot help the disabled suffering from neuromuscular injuries has attracted more and more attentions.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here is to use Brain computer interface(BCI) to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interact between robot and human, without participation of human hand and assist the patient impaired by neurological conditions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robotic arm will be able to pick up lightweight objects from one place and drop it as interpreted from the brain waves of the user.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s logo.png"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74" name="Google Shape;1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6743700" y="440159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3195275" y="4401597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Brain-Controlled Robotic Arm using BCI</a:t>
            </a:r>
            <a:endParaRPr/>
          </a:p>
        </p:txBody>
      </p:sp>
      <p:sp>
        <p:nvSpPr>
          <p:cNvPr id="177" name="Google Shape;177;p29"/>
          <p:cNvSpPr txBox="1"/>
          <p:nvPr>
            <p:ph idx="10" type="dt"/>
          </p:nvPr>
        </p:nvSpPr>
        <p:spPr>
          <a:xfrm>
            <a:off x="546025" y="440159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</a:t>
            </a:r>
            <a:r>
              <a:rPr lang="en-GB"/>
              <a:t>/12/2020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latin typeface="Arial"/>
                <a:ea typeface="Arial"/>
                <a:cs typeface="Arial"/>
                <a:sym typeface="Arial"/>
              </a:rPr>
              <a:t>Motivation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900130"/>
            <a:ext cx="82296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Paralysis is one amongst the major neural disorder that causes loss of motion of one or more muscles of the body.Approximately 80% of acute stroke survivors lose arm and hand movement skills. Although the optimal therapy for patients who suffer from stroke is still a point of discussion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Brain Signals of such patients can be used to help them communicate to others and also to perform various tasks by providing necessary infrastructure and training.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BCI system processes the electrical activity of the brain and generates the commands.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external devices can be controlled using these commands.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s logo.png"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85" name="Google Shape;1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6668700" y="47569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2990950" y="4756947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Brain-Controlled Robotic Arm using BCI</a:t>
            </a:r>
            <a:endParaRPr/>
          </a:p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323950" y="47569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</a:t>
            </a:r>
            <a:r>
              <a:rPr lang="en-GB"/>
              <a:t>/12/2020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879000" y="1298100"/>
            <a:ext cx="76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(i) C P Shantala,C R Rashmi,“Mind controlled wireless robotic arm”,2017 IEEE International Conference on Computational intelligence and computing research.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Objective : The robotic arm interfacing was done using Matlab and Arduino board. Bluetooth module controls the robotic arm wirelessly.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Dataset : The EEG signals were collected from 14 healthy subjects by using the EEG headset.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Methodology : Three different classification algorithms like SVM, KNN and LDA are considered for classification.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Accuracy : LDA-87.5%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Void : The robotic arm is capable of moving only in 2D plane.Forward and backward movements of the arm are not implemented.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It cannot be used for long distance control since Bluetooth range of transmission is less.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descr="pes logo.png"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Literature survey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8750" y="1298100"/>
            <a:ext cx="81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(ii)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Ji-Hoon Jeong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200">
                <a:solidFill>
                  <a:srgbClr val="000000"/>
                </a:solidFill>
              </a:rPr>
              <a:t>,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Kyung-Hwan Shim</a:t>
            </a:r>
            <a:r>
              <a:rPr lang="en-GB" sz="1200">
                <a:solidFill>
                  <a:srgbClr val="000000"/>
                </a:solidFill>
              </a:rPr>
              <a:t>,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Dong-Joo Kim</a:t>
            </a:r>
            <a:r>
              <a:rPr lang="en-GB" sz="1200">
                <a:solidFill>
                  <a:srgbClr val="000000"/>
                </a:solidFill>
              </a:rPr>
              <a:t>,Seong Whan Lee,“Brain-Controlled Robotic Arm System Based on Multi-Directional CNN-BiLSTM   Network Using EEG Signals”.</a:t>
            </a:r>
            <a:r>
              <a:rPr lang="en-GB" sz="1200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Transactions on Neural  Systems and Rehabilitation Engineering</a:t>
            </a:r>
            <a:r>
              <a:rPr lang="en-GB" sz="1200">
                <a:solidFill>
                  <a:srgbClr val="000000"/>
                </a:solidFill>
              </a:rPr>
              <a:t> (Volume: 28 ,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Issue: 5</a:t>
            </a:r>
            <a:r>
              <a:rPr lang="en-GB" sz="1200">
                <a:solidFill>
                  <a:srgbClr val="000000"/>
                </a:solidFill>
              </a:rPr>
              <a:t>, May 2020 )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Objective : Decoded the intuitive imagery of users with respect to the arm reaching in 3D multi-direction (left, right, forward, backward, up and down) from EEG signals.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Dataset : EEG signals from 64 channels were continuously recorded from 15 subjects  according to an international 10–20 electrode position system using BrainAmp devices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Methodology : Brain-controlled robotic arm system based on the MDCBN-based deep learning framework.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Void: It still needs more enhancing decoding performance for all subjects in real-time environments. We plan to adopt advanced deep architectures into the proposed model for guaranteeing robust continuous decoding performance when using more short time-series data.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descr="pes logo.png" id="205" name="Google Shape;205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06" name="Google Shape;20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Literature survey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(iii)</a:t>
            </a:r>
            <a:r>
              <a:rPr lang="en-GB" sz="13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Maryam Mohammadi</a:t>
            </a:r>
            <a:r>
              <a:rPr lang="en-GB" sz="1300">
                <a:solidFill>
                  <a:srgbClr val="000000"/>
                </a:solidFill>
              </a:rPr>
              <a:t>; </a:t>
            </a:r>
            <a:r>
              <a:rPr lang="en-GB" sz="13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Mohammad Reza Mosavi</a:t>
            </a:r>
            <a:r>
              <a:rPr lang="en-GB" sz="1300">
                <a:solidFill>
                  <a:srgbClr val="000000"/>
                </a:solidFill>
              </a:rPr>
              <a:t>,”Improving the efficiency of an EEG-based brain computer interface using Filter Bank Common Spatial Pattern”,</a:t>
            </a:r>
            <a:r>
              <a:rPr lang="en-GB" sz="13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2017 IEEE 4th International Conference on Knowledge-Based Engineering and Innovation (KBEI)</a:t>
            </a:r>
            <a:r>
              <a:rPr lang="en-GB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          DATASET : Dataset 2a of BCI Competition IV that was presented by Graz University.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GB" sz="1300">
                <a:solidFill>
                  <a:srgbClr val="000000"/>
                </a:solidFill>
              </a:rPr>
              <a:t>METHOD : Signals are filtered using 9 sub-bands: 4-8 Hz, 8-12 Hz, …, 36-40 Hz.Then Spatial Filtering Using Common Spatial Patterns is applied.Classifier used-Naïve Bayesian Classifier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GB" sz="1300">
                <a:solidFill>
                  <a:srgbClr val="000000"/>
                </a:solidFill>
              </a:rPr>
              <a:t>RESULT : The performance was computed in terms of kappa .The proposed method has a mean kappa of 0.6.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Char char="➔"/>
            </a:pPr>
            <a:r>
              <a:rPr lang="en-GB" sz="1300">
                <a:solidFill>
                  <a:srgbClr val="000000"/>
                </a:solidFill>
              </a:rPr>
              <a:t>VOID : The performance of four-class classification on the  mentioned dataset can be improved.Should  focus on all sections such as preprocessing, feature extraction, feature selection and classification 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217" name="Google Shape;21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060175" cy="10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Literature survey</a:t>
            </a:r>
            <a:endParaRPr u="sng"/>
          </a:p>
        </p:txBody>
      </p:sp>
      <p:pic>
        <p:nvPicPr>
          <p:cNvPr descr="C:\Users\rajsekar\Pictures\ECE LOGO.jpg" id="219" name="Google Shape;21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228600"/>
            <a:ext cx="831575" cy="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155350" y="1042700"/>
            <a:ext cx="86769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(iv)  JI-HOON JEONG1, BYEONG-HOO LEE1, DAE-HYEOK LEE1, YONG-DEOK YUN1, AND SEONG-WHAN LEE2,”EEG Classification of Forearm Movement Imagery Using A Hierarchical Flow Convolutional Neural Network”, (FELLOW, IEEE)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DATASET: The dataset contained data acquired from fifteen subjects and acquired the EEG data using 61 channels. The forearm movement classes are also correlated to the forearm rotation angle  (0◦, 90 ◦, and 180 ◦)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METHODOLOGY: EEG data were preprocessed by a zero-phase second-order Butterworth bandpass filter with a cutoff frequency from 4 to 40 Hz.To obtain clear EEG data,we removed the contamination factors using an independent component analysis (ICA) .The HF-CNN was trained according to each subject because of the EEG uncertainty characteristics.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RESULT:Classification performance with accuracy of 0.51 (±0.04) for MI task 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-GB" sz="1200">
                <a:solidFill>
                  <a:srgbClr val="000000"/>
                </a:solidFill>
              </a:rPr>
              <a:t>VOID:Modify HF-CNN to enable the adoption of real-time BCI scenarios by improving classification performance We can apply more advanced machine learning algorithms such as the BCI adaptation method and boost artifacts rejections method.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6407700" y="46582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2978700" y="465822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11700" y="46582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0175" cy="106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831575" cy="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Literature survey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