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aisri V"/>
  <p:cmAuthor clrIdx="1" id="1" initials="" lastIdx="4" name="HARSHITA R VASTRA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FCCFF-E038-48D9-A0DB-A3CBC971B0C8}">
  <a:tblStyle styleId="{14DFCCFF-E038-48D9-A0DB-A3CBC971B0C8}"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0040040-FB3C-4604-8B37-AE27FCBE01E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2T06:56:55.832">
    <p:pos x="6000" y="0"/>
    <p:text>problem statement
motivation
literature review
methodolgy
objectives
deliverables
timeline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9-22T07:35:08.509">
    <p:pos x="6000" y="0"/>
    <p:text>drawbacks of each paper</p:text>
  </p:cm>
  <p:cm authorId="1" idx="1" dt="2020-09-22T07:35:08.509">
    <p:pos x="6000" y="0"/>
    <p:text>-main objective
-methodology
~Data set
~feature extraction
~classification
-Accuracy
-Research Void(Drawbacks)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0-09-22T13:43:34.836">
    <p:pos x="288" y="984"/>
    <p:text>complete it</p:text>
  </p:cm>
  <p:cm authorId="0" idx="3" dt="2020-09-22T13:43:34.836">
    <p:pos x="288" y="984"/>
    <p:text>check it once and do the required changes if any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0-09-22T07:32:19.709">
    <p:pos x="288" y="732"/>
    <p:text>Add Image processing part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0-09-22T07:36:22.879">
    <p:pos x="288" y="173"/>
    <p:text>Gantt Chart/Excel
Planning it properly for whole year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7b7200596_2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7b7200596_2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97b7200596_2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a3c43e8f3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9a3c43e8f3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9a19d1209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99a19d120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5" name="Google Shape;2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9a19d12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g99a19d120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3c43e8f3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a3c43e8f3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9a3c43e8f3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7b7200596_3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g97b7200596_3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9a19d1209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g99a19d1209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6.jp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5.xml"/><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ieeexplore.ieee.org/xpl/conhome/8710173/proceeding" TargetMode="External"/><Relationship Id="rId4" Type="http://schemas.openxmlformats.org/officeDocument/2006/relationships/hyperlink" Target="https://ieeexplore.ieee.org/author/37086062094" TargetMode="External"/><Relationship Id="rId11" Type="http://schemas.openxmlformats.org/officeDocument/2006/relationships/image" Target="../media/image1.jpg"/><Relationship Id="rId10" Type="http://schemas.openxmlformats.org/officeDocument/2006/relationships/image" Target="../media/image2.png"/><Relationship Id="rId9" Type="http://schemas.openxmlformats.org/officeDocument/2006/relationships/hyperlink" Target="https://ieeexplore.ieee.org/xpl/tocresult.jsp?isnumber=9090036" TargetMode="External"/><Relationship Id="rId5" Type="http://schemas.openxmlformats.org/officeDocument/2006/relationships/hyperlink" Target="https://orcid.org/0000-0001-6940-2700" TargetMode="External"/><Relationship Id="rId6" Type="http://schemas.openxmlformats.org/officeDocument/2006/relationships/hyperlink" Target="https://ieeexplore.ieee.org/author/37086605239" TargetMode="External"/><Relationship Id="rId7" Type="http://schemas.openxmlformats.org/officeDocument/2006/relationships/hyperlink" Target="https://ieeexplore.ieee.org/author/38666620300" TargetMode="External"/><Relationship Id="rId8" Type="http://schemas.openxmlformats.org/officeDocument/2006/relationships/hyperlink" Target="https://ieeexplore.ieee.org/xpl/RecentIssue.jsp?punumber=733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3.png"/><Relationship Id="rId7"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hyperlink" Target="https://ieeexplore.ieee.org/author/37086062094" TargetMode="External"/><Relationship Id="rId11" Type="http://schemas.openxmlformats.org/officeDocument/2006/relationships/image" Target="../media/image1.jpg"/><Relationship Id="rId10" Type="http://schemas.openxmlformats.org/officeDocument/2006/relationships/image" Target="../media/image2.png"/><Relationship Id="rId9" Type="http://schemas.openxmlformats.org/officeDocument/2006/relationships/hyperlink" Target="https://ieeexplore.ieee.org/xpl/tocresult.jsp?isnumber=9090036" TargetMode="External"/><Relationship Id="rId5" Type="http://schemas.openxmlformats.org/officeDocument/2006/relationships/hyperlink" Target="https://orcid.org/0000-0001-6940-2700" TargetMode="External"/><Relationship Id="rId6" Type="http://schemas.openxmlformats.org/officeDocument/2006/relationships/hyperlink" Target="https://ieeexplore.ieee.org/author/37086605239" TargetMode="External"/><Relationship Id="rId7" Type="http://schemas.openxmlformats.org/officeDocument/2006/relationships/hyperlink" Target="https://ieeexplore.ieee.org/author/38666620300" TargetMode="External"/><Relationship Id="rId8" Type="http://schemas.openxmlformats.org/officeDocument/2006/relationships/hyperlink" Target="https://ieeexplore.ieee.org/xpl/RecentIssue.jsp?punumber=733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xpl/conhome/9052211/proceeding" TargetMode="External"/><Relationship Id="rId4" Type="http://schemas.openxmlformats.org/officeDocument/2006/relationships/image" Target="../media/image2.pn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609600" y="1676401"/>
            <a:ext cx="8001000" cy="1295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300"/>
              <a:t>Robotic Arm BCI</a:t>
            </a:r>
            <a:endParaRPr b="1" sz="4300"/>
          </a:p>
        </p:txBody>
      </p:sp>
      <p:sp>
        <p:nvSpPr>
          <p:cNvPr id="90" name="Google Shape;90;p13"/>
          <p:cNvSpPr txBox="1"/>
          <p:nvPr>
            <p:ph idx="1" type="subTitle"/>
          </p:nvPr>
        </p:nvSpPr>
        <p:spPr>
          <a:xfrm>
            <a:off x="1371600" y="4572000"/>
            <a:ext cx="6400800" cy="838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800"/>
              <a:buFont typeface="Arial"/>
              <a:buNone/>
            </a:pPr>
            <a:r>
              <a:t/>
            </a:r>
            <a:endParaRPr sz="800"/>
          </a:p>
          <a:p>
            <a:pPr indent="0" lvl="0" marL="0" rtl="0" algn="ctr">
              <a:lnSpc>
                <a:spcPct val="80000"/>
              </a:lnSpc>
              <a:spcBef>
                <a:spcPts val="640"/>
              </a:spcBef>
              <a:spcAft>
                <a:spcPts val="0"/>
              </a:spcAft>
              <a:buClr>
                <a:schemeClr val="dk1"/>
              </a:buClr>
              <a:buSzPts val="3200"/>
              <a:buFont typeface="Arial"/>
              <a:buNone/>
            </a:pPr>
            <a:r>
              <a:rPr b="1" lang="en-US" sz="3200">
                <a:solidFill>
                  <a:schemeClr val="dk1"/>
                </a:solidFill>
              </a:rPr>
              <a:t>8 Credits</a:t>
            </a:r>
            <a:endParaRPr/>
          </a:p>
        </p:txBody>
      </p:sp>
      <p:pic>
        <p:nvPicPr>
          <p:cNvPr descr="pes logo.png" id="91" name="Google Shape;91;p13"/>
          <p:cNvPicPr preferRelativeResize="0"/>
          <p:nvPr/>
        </p:nvPicPr>
        <p:blipFill rotWithShape="1">
          <a:blip r:embed="rId3">
            <a:alphaModFix/>
          </a:blip>
          <a:srcRect b="0" l="0" r="0" t="0"/>
          <a:stretch/>
        </p:blipFill>
        <p:spPr>
          <a:xfrm>
            <a:off x="381000" y="152400"/>
            <a:ext cx="1143000" cy="1143000"/>
          </a:xfrm>
          <a:prstGeom prst="rect">
            <a:avLst/>
          </a:prstGeom>
          <a:noFill/>
          <a:ln>
            <a:noFill/>
          </a:ln>
        </p:spPr>
      </p:pic>
      <p:pic>
        <p:nvPicPr>
          <p:cNvPr descr="C:\Users\rajsekar\Pictures\ECE LOGO.jpg" id="92" name="Google Shape;92;p13"/>
          <p:cNvPicPr preferRelativeResize="0"/>
          <p:nvPr/>
        </p:nvPicPr>
        <p:blipFill rotWithShape="1">
          <a:blip r:embed="rId4">
            <a:alphaModFix/>
          </a:blip>
          <a:srcRect b="0" l="0" r="0" t="0"/>
          <a:stretch/>
        </p:blipFill>
        <p:spPr>
          <a:xfrm>
            <a:off x="7772400" y="228600"/>
            <a:ext cx="1066800" cy="1066800"/>
          </a:xfrm>
          <a:prstGeom prst="rect">
            <a:avLst/>
          </a:prstGeom>
          <a:noFill/>
          <a:ln>
            <a:noFill/>
          </a:ln>
        </p:spPr>
      </p:pic>
      <p:sp>
        <p:nvSpPr>
          <p:cNvPr id="93" name="Google Shape;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13"/>
          <p:cNvSpPr/>
          <p:nvPr/>
        </p:nvSpPr>
        <p:spPr>
          <a:xfrm>
            <a:off x="3810000" y="3733800"/>
            <a:ext cx="1556836"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rPr>
              <a:t>309</a:t>
            </a:r>
            <a:endParaRPr b="1" sz="1800">
              <a:solidFill>
                <a:schemeClr val="dk1"/>
              </a:solidFill>
              <a:latin typeface="Arial"/>
              <a:ea typeface="Arial"/>
              <a:cs typeface="Arial"/>
              <a:sym typeface="Arial"/>
            </a:endParaRPr>
          </a:p>
        </p:txBody>
      </p:sp>
      <p:sp>
        <p:nvSpPr>
          <p:cNvPr id="95" name="Google Shape;9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96" name="Google Shape;9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u="sng"/>
              <a:t>Methodology </a:t>
            </a:r>
            <a:br>
              <a:rPr lang="en-US" sz="3600" u="sng"/>
            </a:br>
            <a:endParaRPr sz="3600" u="sng"/>
          </a:p>
        </p:txBody>
      </p:sp>
      <p:sp>
        <p:nvSpPr>
          <p:cNvPr id="196" name="Google Shape;196;p22"/>
          <p:cNvSpPr txBox="1"/>
          <p:nvPr>
            <p:ph idx="1" type="body"/>
          </p:nvPr>
        </p:nvSpPr>
        <p:spPr>
          <a:xfrm>
            <a:off x="457200" y="1600200"/>
            <a:ext cx="8229600" cy="47562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Font typeface="Calibri"/>
              <a:buChar char="•"/>
            </a:pPr>
            <a:r>
              <a:rPr b="1" lang="en-US" sz="1800">
                <a:highlight>
                  <a:schemeClr val="lt1"/>
                </a:highlight>
              </a:rPr>
              <a:t>Data Acquisition:</a:t>
            </a:r>
            <a:r>
              <a:rPr lang="en-US" sz="1800">
                <a:highlight>
                  <a:schemeClr val="lt1"/>
                </a:highlight>
              </a:rPr>
              <a:t>The EEG signals are collected from patients using the EEG headset and then modified, filtered, digitized and processed.</a:t>
            </a:r>
            <a:endParaRPr sz="1800">
              <a:highlight>
                <a:schemeClr val="lt1"/>
              </a:highlight>
            </a:endParaRPr>
          </a:p>
          <a:p>
            <a:pPr indent="0" lvl="0" marL="457200" rtl="0" algn="l">
              <a:spcBef>
                <a:spcPts val="800"/>
              </a:spcBef>
              <a:spcAft>
                <a:spcPts val="0"/>
              </a:spcAft>
              <a:buNone/>
            </a:pPr>
            <a:r>
              <a:t/>
            </a:r>
            <a:endParaRPr sz="1800">
              <a:highlight>
                <a:schemeClr val="lt1"/>
              </a:highlight>
            </a:endParaRPr>
          </a:p>
          <a:p>
            <a:pPr indent="-342900" lvl="0" marL="457200" rtl="0" algn="l">
              <a:spcBef>
                <a:spcPts val="800"/>
              </a:spcBef>
              <a:spcAft>
                <a:spcPts val="0"/>
              </a:spcAft>
              <a:buSzPts val="1800"/>
              <a:buFont typeface="Georgia"/>
              <a:buChar char="•"/>
            </a:pPr>
            <a:r>
              <a:rPr b="1" lang="en-US" sz="1800">
                <a:highlight>
                  <a:schemeClr val="lt1"/>
                </a:highlight>
              </a:rPr>
              <a:t> Signal Preprocessing:</a:t>
            </a:r>
            <a:r>
              <a:rPr lang="en-US" sz="1800">
                <a:highlight>
                  <a:schemeClr val="lt1"/>
                </a:highlight>
              </a:rPr>
              <a:t>Filters are used to remove dc offset.</a:t>
            </a:r>
            <a:endParaRPr sz="1800">
              <a:highlight>
                <a:schemeClr val="lt1"/>
              </a:highlight>
            </a:endParaRPr>
          </a:p>
          <a:p>
            <a:pPr indent="-342900" lvl="1" marL="914400" rtl="0" algn="l">
              <a:spcBef>
                <a:spcPts val="0"/>
              </a:spcBef>
              <a:spcAft>
                <a:spcPts val="0"/>
              </a:spcAft>
              <a:buSzPts val="1800"/>
              <a:buFont typeface="Georgia"/>
              <a:buChar char="–"/>
            </a:pPr>
            <a:r>
              <a:rPr b="1" lang="en-US" sz="1800">
                <a:highlight>
                  <a:schemeClr val="lt1"/>
                </a:highlight>
              </a:rPr>
              <a:t>Filtering:</a:t>
            </a:r>
            <a:r>
              <a:rPr lang="en-US" sz="1800">
                <a:highlight>
                  <a:schemeClr val="lt1"/>
                </a:highlight>
              </a:rPr>
              <a:t> Parks-McClellan optimal FIR filter of range 2–40 Hz can be used for removing the artifacts. The band pass filter of 2–40 Hz is designed because the required bands lie within that range.</a:t>
            </a:r>
            <a:endParaRPr sz="1800">
              <a:highlight>
                <a:schemeClr val="lt1"/>
              </a:highlight>
            </a:endParaRPr>
          </a:p>
          <a:p>
            <a:pPr indent="0" lvl="0" marL="914400" rtl="0" algn="l">
              <a:spcBef>
                <a:spcPts val="800"/>
              </a:spcBef>
              <a:spcAft>
                <a:spcPts val="0"/>
              </a:spcAft>
              <a:buNone/>
            </a:pPr>
            <a:r>
              <a:t/>
            </a:r>
            <a:endParaRPr sz="1800">
              <a:highlight>
                <a:schemeClr val="lt1"/>
              </a:highlight>
            </a:endParaRPr>
          </a:p>
          <a:p>
            <a:pPr indent="-342900" lvl="0" marL="457200" rtl="0" algn="l">
              <a:spcBef>
                <a:spcPts val="800"/>
              </a:spcBef>
              <a:spcAft>
                <a:spcPts val="0"/>
              </a:spcAft>
              <a:buSzPts val="1800"/>
              <a:buFont typeface="Georgia"/>
              <a:buChar char="•"/>
            </a:pPr>
            <a:r>
              <a:rPr b="1" lang="en-US" sz="1800"/>
              <a:t>Feature Extraction </a:t>
            </a:r>
            <a:r>
              <a:rPr lang="en-US" sz="1800"/>
              <a:t>: Transformation of raw signal into feature vector.(Dimensionality Reduction)</a:t>
            </a:r>
            <a:endParaRPr sz="1800"/>
          </a:p>
          <a:p>
            <a:pPr indent="-342900" lvl="1" marL="914400" rtl="0" algn="l">
              <a:spcBef>
                <a:spcPts val="0"/>
              </a:spcBef>
              <a:spcAft>
                <a:spcPts val="0"/>
              </a:spcAft>
              <a:buSzPts val="1800"/>
              <a:buFont typeface="Georgia"/>
              <a:buChar char="–"/>
            </a:pPr>
            <a:r>
              <a:rPr lang="en-US" sz="1800"/>
              <a:t>The Standard deviation,Variance,Mean are extracted from the decomposed sub-signal obtained from multiwavelet transform. </a:t>
            </a:r>
            <a:endParaRPr b="1" sz="1800">
              <a:solidFill>
                <a:srgbClr val="000000"/>
              </a:solidFill>
              <a:highlight>
                <a:srgbClr val="FFFFFF"/>
              </a:highlight>
            </a:endParaRPr>
          </a:p>
        </p:txBody>
      </p:sp>
      <p:pic>
        <p:nvPicPr>
          <p:cNvPr descr="pes logo.png" id="197" name="Google Shape;197;p22"/>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198" name="Google Shape;198;p22"/>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199" name="Google Shape;19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Brain-Controlled Robotic Arm using BCI</a:t>
            </a:r>
            <a:endParaRPr/>
          </a:p>
        </p:txBody>
      </p:sp>
      <p:sp>
        <p:nvSpPr>
          <p:cNvPr id="201" name="Google Shape;20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idx="1" type="body"/>
          </p:nvPr>
        </p:nvSpPr>
        <p:spPr>
          <a:xfrm>
            <a:off x="457200" y="1162925"/>
            <a:ext cx="8229600" cy="51936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000000"/>
              </a:buClr>
              <a:buSzPts val="1800"/>
              <a:buChar char="•"/>
            </a:pPr>
            <a:r>
              <a:rPr b="1" lang="en-US" sz="1800">
                <a:solidFill>
                  <a:srgbClr val="000000"/>
                </a:solidFill>
                <a:highlight>
                  <a:srgbClr val="FFFFFF"/>
                </a:highlight>
              </a:rPr>
              <a:t> Classification: </a:t>
            </a:r>
            <a:r>
              <a:rPr lang="en-US" sz="1800">
                <a:solidFill>
                  <a:srgbClr val="000000"/>
                </a:solidFill>
                <a:highlight>
                  <a:srgbClr val="FFFFFF"/>
                </a:highlight>
              </a:rPr>
              <a:t>The classification of hand movements uses two  different scenarios.The two scenarios are as follows:</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US" sz="1800">
                <a:solidFill>
                  <a:srgbClr val="000000"/>
                </a:solidFill>
                <a:highlight>
                  <a:srgbClr val="FFFFFF"/>
                </a:highlight>
              </a:rPr>
              <a:t>Imaginary Left and Right hand movements. </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Char char="–"/>
            </a:pPr>
            <a:r>
              <a:rPr lang="en-US" sz="1800">
                <a:solidFill>
                  <a:srgbClr val="000000"/>
                </a:solidFill>
                <a:highlight>
                  <a:srgbClr val="FFFFFF"/>
                </a:highlight>
              </a:rPr>
              <a:t>Imaginary Up and Down hand movements.</a:t>
            </a:r>
            <a:endParaRPr sz="1800">
              <a:solidFill>
                <a:srgbClr val="000000"/>
              </a:solidFill>
              <a:highlight>
                <a:srgbClr val="FFFFFF"/>
              </a:highlight>
            </a:endParaRPr>
          </a:p>
          <a:p>
            <a:pPr indent="0" lvl="0" marL="457200" rtl="0" algn="l">
              <a:lnSpc>
                <a:spcPct val="100000"/>
              </a:lnSpc>
              <a:spcBef>
                <a:spcPts val="1100"/>
              </a:spcBef>
              <a:spcAft>
                <a:spcPts val="0"/>
              </a:spcAft>
              <a:buNone/>
            </a:pPr>
            <a:r>
              <a:rPr lang="en-US" sz="1800">
                <a:solidFill>
                  <a:srgbClr val="000000"/>
                </a:solidFill>
                <a:highlight>
                  <a:srgbClr val="FFFFFF"/>
                </a:highlight>
              </a:rPr>
              <a:t>Attention signals are detected using different classifiers.Different classification algorithms like SVM, KNN and </a:t>
            </a:r>
            <a:r>
              <a:rPr lang="en-US" sz="1800">
                <a:solidFill>
                  <a:srgbClr val="000000"/>
                </a:solidFill>
                <a:highlight>
                  <a:srgbClr val="FFFFFF"/>
                </a:highlight>
              </a:rPr>
              <a:t>LDA can be used for classification.</a:t>
            </a:r>
            <a:r>
              <a:rPr lang="en-US" sz="1800">
                <a:solidFill>
                  <a:srgbClr val="000000"/>
                </a:solidFill>
                <a:highlight>
                  <a:srgbClr val="FFFFFF"/>
                </a:highlight>
              </a:rPr>
              <a:t> </a:t>
            </a:r>
            <a:endParaRPr sz="1800">
              <a:solidFill>
                <a:srgbClr val="000000"/>
              </a:solidFill>
              <a:highlight>
                <a:srgbClr val="FFFFFF"/>
              </a:highlight>
            </a:endParaRPr>
          </a:p>
          <a:p>
            <a:pPr indent="-342900" lvl="0" marL="457200" rtl="0" algn="l">
              <a:lnSpc>
                <a:spcPct val="100000"/>
              </a:lnSpc>
              <a:spcBef>
                <a:spcPts val="1100"/>
              </a:spcBef>
              <a:spcAft>
                <a:spcPts val="0"/>
              </a:spcAft>
              <a:buClr>
                <a:srgbClr val="000000"/>
              </a:buClr>
              <a:buSzPts val="1800"/>
              <a:buChar char="•"/>
            </a:pPr>
            <a:r>
              <a:rPr b="1" lang="en-US" sz="1800">
                <a:solidFill>
                  <a:srgbClr val="000000"/>
                </a:solidFill>
                <a:highlight>
                  <a:srgbClr val="FFFFFF"/>
                </a:highlight>
              </a:rPr>
              <a:t>Object detection: </a:t>
            </a:r>
            <a:r>
              <a:rPr lang="en-US" sz="1800"/>
              <a:t>The</a:t>
            </a:r>
            <a:r>
              <a:rPr lang="en-US" sz="1800"/>
              <a:t> </a:t>
            </a:r>
            <a:r>
              <a:rPr lang="en-US" sz="1800"/>
              <a:t> object detection methods that can be used are:</a:t>
            </a:r>
            <a:endParaRPr sz="1800"/>
          </a:p>
          <a:p>
            <a:pPr indent="-342900" lvl="1" marL="857250" rtl="0" algn="l">
              <a:lnSpc>
                <a:spcPct val="100000"/>
              </a:lnSpc>
              <a:spcBef>
                <a:spcPts val="0"/>
              </a:spcBef>
              <a:spcAft>
                <a:spcPts val="0"/>
              </a:spcAft>
              <a:buClr>
                <a:srgbClr val="000000"/>
              </a:buClr>
              <a:buSzPts val="1800"/>
              <a:buChar char="–"/>
            </a:pPr>
            <a:r>
              <a:rPr lang="en-US" sz="1800"/>
              <a:t>Faster R-CNNs : Faster R-CNNs are likely the most used method for  object detection using deep learning; however, the technique can be difficult to understand,hard to implement, and challenging to train</a:t>
            </a:r>
            <a:endParaRPr sz="1800"/>
          </a:p>
          <a:p>
            <a:pPr indent="-342900" lvl="1" marL="857250" rtl="0" algn="l">
              <a:lnSpc>
                <a:spcPct val="100000"/>
              </a:lnSpc>
              <a:spcBef>
                <a:spcPts val="0"/>
              </a:spcBef>
              <a:spcAft>
                <a:spcPts val="0"/>
              </a:spcAft>
              <a:buClr>
                <a:srgbClr val="000000"/>
              </a:buClr>
              <a:buSzPts val="1800"/>
              <a:buChar char="–"/>
            </a:pPr>
            <a:r>
              <a:rPr lang="en-US" sz="1800"/>
              <a:t>Single Shot Detectors(SSD):SSDs are </a:t>
            </a:r>
            <a:r>
              <a:rPr lang="en-US" sz="1800">
                <a:solidFill>
                  <a:srgbClr val="292929"/>
                </a:solidFill>
                <a:highlight>
                  <a:srgbClr val="FFFFFF"/>
                </a:highlight>
              </a:rPr>
              <a:t>a type of </a:t>
            </a:r>
            <a:r>
              <a:rPr b="1" lang="en-US" sz="1800">
                <a:solidFill>
                  <a:srgbClr val="292929"/>
                </a:solidFill>
                <a:highlight>
                  <a:srgbClr val="FFFFFF"/>
                </a:highlight>
              </a:rPr>
              <a:t>convolutional neural network</a:t>
            </a:r>
            <a:r>
              <a:rPr lang="en-US" sz="1800">
                <a:solidFill>
                  <a:srgbClr val="292929"/>
                </a:solidFill>
                <a:highlight>
                  <a:srgbClr val="FFFFFF"/>
                </a:highlight>
              </a:rPr>
              <a:t> (CNN) architecture, specialized for real-time object detection, classification, and bounding box localization.</a:t>
            </a:r>
            <a:r>
              <a:rPr lang="en-US" sz="1800"/>
              <a:t>T</a:t>
            </a:r>
            <a:r>
              <a:rPr lang="en-US" sz="1800"/>
              <a:t>he algorithm is more straightforward than Faster R-CNNs.</a:t>
            </a:r>
            <a:endParaRPr sz="1800"/>
          </a:p>
          <a:p>
            <a:pPr indent="0" lvl="0" marL="0" rtl="0" algn="l">
              <a:lnSpc>
                <a:spcPct val="100000"/>
              </a:lnSpc>
              <a:spcBef>
                <a:spcPts val="1100"/>
              </a:spcBef>
              <a:spcAft>
                <a:spcPts val="1100"/>
              </a:spcAft>
              <a:buNone/>
            </a:pPr>
            <a:r>
              <a:rPr lang="en-US" sz="1800"/>
              <a:t>                    </a:t>
            </a:r>
            <a:endParaRPr sz="1800"/>
          </a:p>
        </p:txBody>
      </p:sp>
      <p:sp>
        <p:nvSpPr>
          <p:cNvPr id="208" name="Google Shape;208;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209" name="Google Shape;209;p23"/>
          <p:cNvPicPr preferRelativeResize="0"/>
          <p:nvPr/>
        </p:nvPicPr>
        <p:blipFill rotWithShape="1">
          <a:blip r:embed="rId4">
            <a:alphaModFix/>
          </a:blip>
          <a:srcRect b="0" l="0" r="0" t="0"/>
          <a:stretch/>
        </p:blipFill>
        <p:spPr>
          <a:xfrm>
            <a:off x="128200" y="96125"/>
            <a:ext cx="1143000" cy="1143000"/>
          </a:xfrm>
          <a:prstGeom prst="rect">
            <a:avLst/>
          </a:prstGeom>
          <a:noFill/>
          <a:ln>
            <a:noFill/>
          </a:ln>
        </p:spPr>
      </p:pic>
      <p:pic>
        <p:nvPicPr>
          <p:cNvPr descr="C:\Users\rajsekar\Pictures\ECE LOGO.jpg" id="210" name="Google Shape;210;p23"/>
          <p:cNvPicPr preferRelativeResize="0"/>
          <p:nvPr/>
        </p:nvPicPr>
        <p:blipFill rotWithShape="1">
          <a:blip r:embed="rId5">
            <a:alphaModFix/>
          </a:blip>
          <a:srcRect b="0" l="0" r="0" t="0"/>
          <a:stretch/>
        </p:blipFill>
        <p:spPr>
          <a:xfrm>
            <a:off x="7965025" y="96125"/>
            <a:ext cx="1066800" cy="1066800"/>
          </a:xfrm>
          <a:prstGeom prst="rect">
            <a:avLst/>
          </a:prstGeom>
          <a:noFill/>
          <a:ln>
            <a:noFill/>
          </a:ln>
        </p:spPr>
      </p:pic>
      <p:sp>
        <p:nvSpPr>
          <p:cNvPr id="211" name="Google Shape;211;p23"/>
          <p:cNvSpPr txBox="1"/>
          <p:nvPr/>
        </p:nvSpPr>
        <p:spPr>
          <a:xfrm>
            <a:off x="3072000" y="6356350"/>
            <a:ext cx="30000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Brain-Controlled Robotic Arm using BCI</a:t>
            </a:r>
            <a:endParaRPr/>
          </a:p>
        </p:txBody>
      </p:sp>
      <p:sp>
        <p:nvSpPr>
          <p:cNvPr id="212" name="Google Shape;212;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028700" y="171113"/>
            <a:ext cx="7086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u="sng"/>
              <a:t>Block Diagram</a:t>
            </a:r>
            <a:endParaRPr/>
          </a:p>
        </p:txBody>
      </p:sp>
      <p:pic>
        <p:nvPicPr>
          <p:cNvPr descr="pes logo.png" id="218" name="Google Shape;218;p24"/>
          <p:cNvPicPr preferRelativeResize="0"/>
          <p:nvPr/>
        </p:nvPicPr>
        <p:blipFill rotWithShape="1">
          <a:blip r:embed="rId3">
            <a:alphaModFix/>
          </a:blip>
          <a:srcRect b="0" l="0" r="0" t="0"/>
          <a:stretch/>
        </p:blipFill>
        <p:spPr>
          <a:xfrm>
            <a:off x="0" y="-38100"/>
            <a:ext cx="1143000" cy="1143000"/>
          </a:xfrm>
          <a:prstGeom prst="rect">
            <a:avLst/>
          </a:prstGeom>
          <a:noFill/>
          <a:ln>
            <a:noFill/>
          </a:ln>
        </p:spPr>
      </p:pic>
      <p:pic>
        <p:nvPicPr>
          <p:cNvPr descr="C:\Users\rajsekar\Pictures\ECE LOGO.jpg" id="219" name="Google Shape;219;p24"/>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20" name="Google Shape;220;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222" name="Google Shape;22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pic>
        <p:nvPicPr>
          <p:cNvPr id="223" name="Google Shape;223;p24"/>
          <p:cNvPicPr preferRelativeResize="0"/>
          <p:nvPr/>
        </p:nvPicPr>
        <p:blipFill>
          <a:blip r:embed="rId5">
            <a:alphaModFix/>
          </a:blip>
          <a:stretch>
            <a:fillRect/>
          </a:stretch>
        </p:blipFill>
        <p:spPr>
          <a:xfrm>
            <a:off x="228300" y="1861981"/>
            <a:ext cx="1467477" cy="1055346"/>
          </a:xfrm>
          <a:prstGeom prst="rect">
            <a:avLst/>
          </a:prstGeom>
          <a:noFill/>
          <a:ln>
            <a:noFill/>
          </a:ln>
        </p:spPr>
      </p:pic>
      <p:sp>
        <p:nvSpPr>
          <p:cNvPr id="224" name="Google Shape;224;p24"/>
          <p:cNvSpPr txBox="1"/>
          <p:nvPr/>
        </p:nvSpPr>
        <p:spPr>
          <a:xfrm>
            <a:off x="2170970" y="2155021"/>
            <a:ext cx="17265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PRE PROCESSING</a:t>
            </a:r>
            <a:endParaRPr b="1">
              <a:latin typeface="Calibri"/>
              <a:ea typeface="Calibri"/>
              <a:cs typeface="Calibri"/>
              <a:sym typeface="Calibri"/>
            </a:endParaRPr>
          </a:p>
        </p:txBody>
      </p:sp>
      <p:sp>
        <p:nvSpPr>
          <p:cNvPr id="225" name="Google Shape;225;p24"/>
          <p:cNvSpPr txBox="1"/>
          <p:nvPr/>
        </p:nvSpPr>
        <p:spPr>
          <a:xfrm>
            <a:off x="3744518" y="2082921"/>
            <a:ext cx="18615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FEATURE</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EXTRACTION</a:t>
            </a:r>
            <a:endParaRPr b="1">
              <a:latin typeface="Calibri"/>
              <a:ea typeface="Calibri"/>
              <a:cs typeface="Calibri"/>
              <a:sym typeface="Calibri"/>
            </a:endParaRPr>
          </a:p>
        </p:txBody>
      </p:sp>
      <p:sp>
        <p:nvSpPr>
          <p:cNvPr id="226" name="Google Shape;226;p24"/>
          <p:cNvSpPr txBox="1"/>
          <p:nvPr/>
        </p:nvSpPr>
        <p:spPr>
          <a:xfrm>
            <a:off x="5152641" y="2153636"/>
            <a:ext cx="1375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CLASSIFICATION</a:t>
            </a:r>
            <a:endParaRPr b="1">
              <a:latin typeface="Calibri"/>
              <a:ea typeface="Calibri"/>
              <a:cs typeface="Calibri"/>
              <a:sym typeface="Calibri"/>
            </a:endParaRPr>
          </a:p>
        </p:txBody>
      </p:sp>
      <p:sp>
        <p:nvSpPr>
          <p:cNvPr id="227" name="Google Shape;227;p24"/>
          <p:cNvSpPr/>
          <p:nvPr/>
        </p:nvSpPr>
        <p:spPr>
          <a:xfrm>
            <a:off x="228398" y="1861971"/>
            <a:ext cx="1467300" cy="10554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2170970" y="2143849"/>
            <a:ext cx="1375800" cy="473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3661806" y="2143860"/>
            <a:ext cx="1375800" cy="473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100378" y="1861924"/>
            <a:ext cx="4532100" cy="9648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5152641" y="2143849"/>
            <a:ext cx="1375800" cy="473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nvSpPr>
        <p:spPr>
          <a:xfrm>
            <a:off x="3426140" y="1489252"/>
            <a:ext cx="17265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SIGNAL PROCESSING</a:t>
            </a:r>
            <a:endParaRPr b="1">
              <a:latin typeface="Calibri"/>
              <a:ea typeface="Calibri"/>
              <a:cs typeface="Calibri"/>
              <a:sym typeface="Calibri"/>
            </a:endParaRPr>
          </a:p>
        </p:txBody>
      </p:sp>
      <p:sp>
        <p:nvSpPr>
          <p:cNvPr id="233" name="Google Shape;233;p24"/>
          <p:cNvSpPr/>
          <p:nvPr/>
        </p:nvSpPr>
        <p:spPr>
          <a:xfrm>
            <a:off x="1695776" y="2257013"/>
            <a:ext cx="404700" cy="234000"/>
          </a:xfrm>
          <a:prstGeom prst="rightArrow">
            <a:avLst>
              <a:gd fmla="val 50000" name="adj1"/>
              <a:gd fmla="val 50000" name="adj2"/>
            </a:avLst>
          </a:prstGeom>
          <a:gradFill>
            <a:gsLst>
              <a:gs pos="0">
                <a:srgbClr val="F5D0D0"/>
              </a:gs>
              <a:gs pos="100000">
                <a:srgbClr val="D96868"/>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txBox="1"/>
          <p:nvPr/>
        </p:nvSpPr>
        <p:spPr>
          <a:xfrm>
            <a:off x="1753758" y="1924572"/>
            <a:ext cx="2568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1</a:t>
            </a:r>
            <a:endParaRPr b="1">
              <a:latin typeface="Calibri"/>
              <a:ea typeface="Calibri"/>
              <a:cs typeface="Calibri"/>
              <a:sym typeface="Calibri"/>
            </a:endParaRPr>
          </a:p>
        </p:txBody>
      </p:sp>
      <p:sp>
        <p:nvSpPr>
          <p:cNvPr id="235" name="Google Shape;235;p24"/>
          <p:cNvSpPr txBox="1"/>
          <p:nvPr/>
        </p:nvSpPr>
        <p:spPr>
          <a:xfrm>
            <a:off x="6590098" y="1953381"/>
            <a:ext cx="2568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2</a:t>
            </a:r>
            <a:endParaRPr b="1">
              <a:latin typeface="Calibri"/>
              <a:ea typeface="Calibri"/>
              <a:cs typeface="Calibri"/>
              <a:sym typeface="Calibri"/>
            </a:endParaRPr>
          </a:p>
        </p:txBody>
      </p:sp>
      <p:sp>
        <p:nvSpPr>
          <p:cNvPr id="236" name="Google Shape;236;p24"/>
          <p:cNvSpPr txBox="1"/>
          <p:nvPr/>
        </p:nvSpPr>
        <p:spPr>
          <a:xfrm>
            <a:off x="7059225" y="2082925"/>
            <a:ext cx="1467600" cy="19071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Raspberry </a:t>
            </a:r>
            <a:endParaRPr b="1" sz="1500">
              <a:latin typeface="Calibri"/>
              <a:ea typeface="Calibri"/>
              <a:cs typeface="Calibri"/>
              <a:sym typeface="Calibri"/>
            </a:endParaRPr>
          </a:p>
          <a:p>
            <a:pPr indent="0" lvl="0" marL="0" rtl="0" algn="ctr">
              <a:spcBef>
                <a:spcPts val="0"/>
              </a:spcBef>
              <a:spcAft>
                <a:spcPts val="0"/>
              </a:spcAft>
              <a:buNone/>
            </a:pPr>
            <a:r>
              <a:rPr b="1" lang="en-US" sz="1500">
                <a:latin typeface="Calibri"/>
                <a:ea typeface="Calibri"/>
                <a:cs typeface="Calibri"/>
                <a:sym typeface="Calibri"/>
              </a:rPr>
              <a:t>Pi</a:t>
            </a:r>
            <a:endParaRPr b="1" sz="1500">
              <a:latin typeface="Calibri"/>
              <a:ea typeface="Calibri"/>
              <a:cs typeface="Calibri"/>
              <a:sym typeface="Calibri"/>
            </a:endParaRPr>
          </a:p>
        </p:txBody>
      </p:sp>
      <p:sp>
        <p:nvSpPr>
          <p:cNvPr id="237" name="Google Shape;237;p24"/>
          <p:cNvSpPr txBox="1"/>
          <p:nvPr/>
        </p:nvSpPr>
        <p:spPr>
          <a:xfrm>
            <a:off x="5164875" y="3129025"/>
            <a:ext cx="1467600" cy="7818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Raspberry Pi Camera</a:t>
            </a:r>
            <a:endParaRPr b="1">
              <a:latin typeface="Calibri"/>
              <a:ea typeface="Calibri"/>
              <a:cs typeface="Calibri"/>
              <a:sym typeface="Calibri"/>
            </a:endParaRPr>
          </a:p>
        </p:txBody>
      </p:sp>
      <p:sp>
        <p:nvSpPr>
          <p:cNvPr id="238" name="Google Shape;238;p24"/>
          <p:cNvSpPr/>
          <p:nvPr/>
        </p:nvSpPr>
        <p:spPr>
          <a:xfrm>
            <a:off x="6643501" y="2227313"/>
            <a:ext cx="404700" cy="234000"/>
          </a:xfrm>
          <a:prstGeom prst="rightArrow">
            <a:avLst>
              <a:gd fmla="val 50000" name="adj1"/>
              <a:gd fmla="val 50000" name="adj2"/>
            </a:avLst>
          </a:prstGeom>
          <a:gradFill>
            <a:gsLst>
              <a:gs pos="0">
                <a:srgbClr val="F5D0D0"/>
              </a:gs>
              <a:gs pos="100000">
                <a:srgbClr val="D96868"/>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6643501" y="3402913"/>
            <a:ext cx="404700" cy="234000"/>
          </a:xfrm>
          <a:prstGeom prst="rightArrow">
            <a:avLst>
              <a:gd fmla="val 50000" name="adj1"/>
              <a:gd fmla="val 50000" name="adj2"/>
            </a:avLst>
          </a:prstGeom>
          <a:gradFill>
            <a:gsLst>
              <a:gs pos="0">
                <a:srgbClr val="F5D0D0"/>
              </a:gs>
              <a:gs pos="100000">
                <a:srgbClr val="D96868"/>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4"/>
          <p:cNvPicPr preferRelativeResize="0"/>
          <p:nvPr/>
        </p:nvPicPr>
        <p:blipFill>
          <a:blip r:embed="rId6">
            <a:alphaModFix/>
          </a:blip>
          <a:stretch>
            <a:fillRect/>
          </a:stretch>
        </p:blipFill>
        <p:spPr>
          <a:xfrm>
            <a:off x="7045781" y="4455500"/>
            <a:ext cx="1467477" cy="1383413"/>
          </a:xfrm>
          <a:prstGeom prst="rect">
            <a:avLst/>
          </a:prstGeom>
          <a:noFill/>
          <a:ln>
            <a:noFill/>
          </a:ln>
        </p:spPr>
      </p:pic>
      <p:sp>
        <p:nvSpPr>
          <p:cNvPr id="241" name="Google Shape;241;p24"/>
          <p:cNvSpPr/>
          <p:nvPr/>
        </p:nvSpPr>
        <p:spPr>
          <a:xfrm>
            <a:off x="7037456" y="4626037"/>
            <a:ext cx="1467300" cy="10554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txBox="1"/>
          <p:nvPr/>
        </p:nvSpPr>
        <p:spPr>
          <a:xfrm>
            <a:off x="6994557" y="5390270"/>
            <a:ext cx="156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latin typeface="Calibri"/>
                <a:ea typeface="Calibri"/>
                <a:cs typeface="Calibri"/>
                <a:sym typeface="Calibri"/>
              </a:rPr>
              <a:t>APPLICATION</a:t>
            </a:r>
            <a:endParaRPr b="1" sz="1300">
              <a:latin typeface="Calibri"/>
              <a:ea typeface="Calibri"/>
              <a:cs typeface="Calibri"/>
              <a:sym typeface="Calibri"/>
            </a:endParaRPr>
          </a:p>
        </p:txBody>
      </p:sp>
      <p:sp>
        <p:nvSpPr>
          <p:cNvPr id="243" name="Google Shape;243;p24"/>
          <p:cNvSpPr txBox="1"/>
          <p:nvPr/>
        </p:nvSpPr>
        <p:spPr>
          <a:xfrm>
            <a:off x="7021589" y="5764007"/>
            <a:ext cx="15699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ROBOTIC ARM</a:t>
            </a:r>
            <a:endParaRPr b="1">
              <a:latin typeface="Calibri"/>
              <a:ea typeface="Calibri"/>
              <a:cs typeface="Calibri"/>
              <a:sym typeface="Calibri"/>
            </a:endParaRPr>
          </a:p>
        </p:txBody>
      </p:sp>
      <p:sp>
        <p:nvSpPr>
          <p:cNvPr id="244" name="Google Shape;244;p24"/>
          <p:cNvSpPr/>
          <p:nvPr/>
        </p:nvSpPr>
        <p:spPr>
          <a:xfrm flipH="1" rot="-5400000">
            <a:off x="7421500" y="4191025"/>
            <a:ext cx="586500" cy="234000"/>
          </a:xfrm>
          <a:prstGeom prst="rightArrow">
            <a:avLst>
              <a:gd fmla="val 50000" name="adj1"/>
              <a:gd fmla="val 50000" name="adj2"/>
            </a:avLst>
          </a:prstGeom>
          <a:gradFill>
            <a:gsLst>
              <a:gs pos="0">
                <a:srgbClr val="F5D0D0"/>
              </a:gs>
              <a:gs pos="100000">
                <a:srgbClr val="D96868"/>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txBox="1"/>
          <p:nvPr/>
        </p:nvSpPr>
        <p:spPr>
          <a:xfrm>
            <a:off x="400025" y="4362025"/>
            <a:ext cx="5619900" cy="130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EEG </a:t>
            </a:r>
            <a:r>
              <a:rPr b="1" lang="en-US">
                <a:latin typeface="Calibri"/>
                <a:ea typeface="Calibri"/>
                <a:cs typeface="Calibri"/>
                <a:sym typeface="Calibri"/>
              </a:rPr>
              <a:t>SIGNAL</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CLASSIFICATION RESULT (LEFT,RIGHT MOVEMENT)</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DELIVERS HIGH RESOLUTION IMAGE</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COMMANDS(LEFT,RIGHT,PICK,DROP)</a:t>
            </a:r>
            <a:endParaRPr b="1">
              <a:latin typeface="Calibri"/>
              <a:ea typeface="Calibri"/>
              <a:cs typeface="Calibri"/>
              <a:sym typeface="Calibri"/>
            </a:endParaRPr>
          </a:p>
        </p:txBody>
      </p:sp>
      <p:sp>
        <p:nvSpPr>
          <p:cNvPr id="246" name="Google Shape;246;p24"/>
          <p:cNvSpPr txBox="1"/>
          <p:nvPr/>
        </p:nvSpPr>
        <p:spPr>
          <a:xfrm>
            <a:off x="6717458" y="3065722"/>
            <a:ext cx="2568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3</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247" name="Google Shape;247;p24"/>
          <p:cNvSpPr txBox="1"/>
          <p:nvPr/>
        </p:nvSpPr>
        <p:spPr>
          <a:xfrm>
            <a:off x="7340958" y="4038859"/>
            <a:ext cx="2568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4</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248" name="Google Shape;248;p24"/>
          <p:cNvSpPr txBox="1"/>
          <p:nvPr/>
        </p:nvSpPr>
        <p:spPr>
          <a:xfrm>
            <a:off x="144699" y="1205039"/>
            <a:ext cx="16347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DATA ACQUISITION</a:t>
            </a:r>
            <a:endParaRPr b="1">
              <a:latin typeface="Calibri"/>
              <a:ea typeface="Calibri"/>
              <a:cs typeface="Calibri"/>
              <a:sym typeface="Calibri"/>
            </a:endParaRPr>
          </a:p>
          <a:p>
            <a:pPr indent="0" lvl="0" marL="0" rtl="0" algn="ctr">
              <a:spcBef>
                <a:spcPts val="0"/>
              </a:spcBef>
              <a:spcAft>
                <a:spcPts val="0"/>
              </a:spcAft>
              <a:buNone/>
            </a:pPr>
            <a:r>
              <a:rPr b="1" lang="en-US">
                <a:latin typeface="Calibri"/>
                <a:ea typeface="Calibri"/>
                <a:cs typeface="Calibri"/>
                <a:sym typeface="Calibri"/>
              </a:rPr>
              <a:t>(EEG Signal)</a:t>
            </a:r>
            <a:endParaRPr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Working Principle </a:t>
            </a:r>
            <a:endParaRPr/>
          </a:p>
        </p:txBody>
      </p:sp>
      <p:sp>
        <p:nvSpPr>
          <p:cNvPr id="254" name="Google Shape;254;p25"/>
          <p:cNvSpPr txBox="1"/>
          <p:nvPr>
            <p:ph idx="1" type="body"/>
          </p:nvPr>
        </p:nvSpPr>
        <p:spPr>
          <a:xfrm>
            <a:off x="457200" y="1621325"/>
            <a:ext cx="8229600" cy="488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Font typeface="Calibri"/>
              <a:buChar char="•"/>
            </a:pPr>
            <a:r>
              <a:rPr lang="en-US" sz="1800">
                <a:solidFill>
                  <a:srgbClr val="000000"/>
                </a:solidFill>
              </a:rPr>
              <a:t>The four class motor imagery dataset is used.</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Preprocessing of the obtained data has to be done to remove artifacts(dc offset).</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Various features are extracted and classified using LDA Classifier.</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The output of the Classifier is given to Raspberry pi.</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Raspberry pi moves the robotic arm in the direction of the received command.</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After completion of the classification part,object detection has to be done.This can be implemented using CNN.</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When object is detected, the robotic arm picks up the object and drops it at destination.</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US" sz="1800">
                <a:solidFill>
                  <a:srgbClr val="000000"/>
                </a:solidFill>
              </a:rPr>
              <a:t>     </a:t>
            </a:r>
            <a:endParaRPr sz="1800">
              <a:solidFill>
                <a:srgbClr val="000000"/>
              </a:solidFill>
            </a:endParaRPr>
          </a:p>
          <a:p>
            <a:pPr indent="0" lvl="0" marL="457200" rtl="0" algn="l">
              <a:spcBef>
                <a:spcPts val="0"/>
              </a:spcBef>
              <a:spcAft>
                <a:spcPts val="0"/>
              </a:spcAft>
              <a:buNone/>
            </a:pPr>
            <a:r>
              <a:t/>
            </a:r>
            <a:endParaRPr sz="1800">
              <a:solidFill>
                <a:srgbClr val="000000"/>
              </a:solidFill>
            </a:endParaRPr>
          </a:p>
        </p:txBody>
      </p:sp>
      <p:pic>
        <p:nvPicPr>
          <p:cNvPr descr="pes logo.png" id="255" name="Google Shape;255;p25"/>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56" name="Google Shape;256;p25"/>
          <p:cNvPicPr preferRelativeResize="0"/>
          <p:nvPr/>
        </p:nvPicPr>
        <p:blipFill rotWithShape="1">
          <a:blip r:embed="rId4">
            <a:alphaModFix/>
          </a:blip>
          <a:srcRect b="0" l="0" r="0" t="0"/>
          <a:stretch/>
        </p:blipFill>
        <p:spPr>
          <a:xfrm>
            <a:off x="8077200" y="202975"/>
            <a:ext cx="863825" cy="863825"/>
          </a:xfrm>
          <a:prstGeom prst="rect">
            <a:avLst/>
          </a:prstGeom>
          <a:noFill/>
          <a:ln>
            <a:noFill/>
          </a:ln>
        </p:spPr>
      </p:pic>
      <p:sp>
        <p:nvSpPr>
          <p:cNvPr id="257" name="Google Shape;2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259" name="Google Shape;25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u="sng"/>
              <a:t>Deliverables</a:t>
            </a:r>
            <a:endParaRPr/>
          </a:p>
        </p:txBody>
      </p:sp>
      <p:pic>
        <p:nvPicPr>
          <p:cNvPr descr="pes logo.png" id="265" name="Google Shape;265;p26"/>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66" name="Google Shape;266;p26"/>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67" name="Google Shape;267;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269" name="Google Shape;269;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
        <p:nvSpPr>
          <p:cNvPr id="270" name="Google Shape;270;p26"/>
          <p:cNvSpPr txBox="1"/>
          <p:nvPr/>
        </p:nvSpPr>
        <p:spPr>
          <a:xfrm>
            <a:off x="984575" y="1672475"/>
            <a:ext cx="6940500" cy="415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Signal Processing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Object Detection</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Mechanical Arm</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Brain Controlled Robotic Arm</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At the end of the project: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Brain Controlled Robotic Arm System.</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Project timeline</a:t>
            </a:r>
            <a:endParaRPr/>
          </a:p>
        </p:txBody>
      </p:sp>
      <p:pic>
        <p:nvPicPr>
          <p:cNvPr descr="pes logo.png" id="276" name="Google Shape;276;p27"/>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277" name="Google Shape;277;p27"/>
          <p:cNvPicPr preferRelativeResize="0"/>
          <p:nvPr/>
        </p:nvPicPr>
        <p:blipFill rotWithShape="1">
          <a:blip r:embed="rId5">
            <a:alphaModFix/>
          </a:blip>
          <a:srcRect b="0" l="0" r="0" t="0"/>
          <a:stretch/>
        </p:blipFill>
        <p:spPr>
          <a:xfrm>
            <a:off x="7910925" y="207825"/>
            <a:ext cx="1066800" cy="1066800"/>
          </a:xfrm>
          <a:prstGeom prst="rect">
            <a:avLst/>
          </a:prstGeom>
          <a:noFill/>
          <a:ln>
            <a:noFill/>
          </a:ln>
        </p:spPr>
      </p:pic>
      <p:sp>
        <p:nvSpPr>
          <p:cNvPr id="278" name="Google Shape;27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Brain-Controlled Robotic Arm using BCI</a:t>
            </a:r>
            <a:endParaRPr/>
          </a:p>
          <a:p>
            <a:pPr indent="0" lvl="0" marL="0" rtl="0" algn="ctr">
              <a:spcBef>
                <a:spcPts val="0"/>
              </a:spcBef>
              <a:spcAft>
                <a:spcPts val="0"/>
              </a:spcAft>
              <a:buNone/>
            </a:pPr>
            <a:r>
              <a:t/>
            </a:r>
            <a:endParaRPr/>
          </a:p>
        </p:txBody>
      </p:sp>
      <p:sp>
        <p:nvSpPr>
          <p:cNvPr id="280" name="Google Shape;28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pic>
        <p:nvPicPr>
          <p:cNvPr id="281" name="Google Shape;281;p27"/>
          <p:cNvPicPr preferRelativeResize="0"/>
          <p:nvPr/>
        </p:nvPicPr>
        <p:blipFill>
          <a:blip r:embed="rId6">
            <a:alphaModFix/>
          </a:blip>
          <a:stretch>
            <a:fillRect/>
          </a:stretch>
        </p:blipFill>
        <p:spPr>
          <a:xfrm>
            <a:off x="457200" y="1417650"/>
            <a:ext cx="8316175" cy="437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1066800" y="274638"/>
            <a:ext cx="6705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u="sng"/>
              <a:t>References</a:t>
            </a:r>
            <a:endParaRPr/>
          </a:p>
        </p:txBody>
      </p:sp>
      <p:sp>
        <p:nvSpPr>
          <p:cNvPr id="287" name="Google Shape;287;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AutoNum type="arabicPeriod"/>
            </a:pPr>
            <a:r>
              <a:rPr lang="en-US" sz="1800">
                <a:solidFill>
                  <a:srgbClr val="000000"/>
                </a:solidFill>
                <a:highlight>
                  <a:schemeClr val="lt1"/>
                </a:highlight>
              </a:rPr>
              <a:t>O. Damm, K. Malchus, P. Jaecks, S. Krach, F. Paulus, M. N-Aber, </a:t>
            </a:r>
            <a:r>
              <a:rPr b="1" lang="en-US" sz="1800">
                <a:highlight>
                  <a:schemeClr val="lt1"/>
                </a:highlight>
              </a:rPr>
              <a:t>“An Eye tracking study”.</a:t>
            </a:r>
            <a:r>
              <a:rPr lang="en-US" sz="1800">
                <a:solidFill>
                  <a:srgbClr val="000000"/>
                </a:solidFill>
                <a:highlight>
                  <a:schemeClr val="lt1"/>
                </a:highlight>
              </a:rPr>
              <a:t>Different gaze behavior in human-robot interaction in asperger's syndrome.</a:t>
            </a:r>
            <a:endParaRPr sz="1800">
              <a:solidFill>
                <a:srgbClr val="000000"/>
              </a:solidFill>
              <a:highlight>
                <a:schemeClr val="lt1"/>
              </a:highlight>
            </a:endParaRPr>
          </a:p>
          <a:p>
            <a:pPr indent="-342900" lvl="0" marL="457200" rtl="0" algn="l">
              <a:spcBef>
                <a:spcPts val="0"/>
              </a:spcBef>
              <a:spcAft>
                <a:spcPts val="0"/>
              </a:spcAft>
              <a:buClr>
                <a:srgbClr val="000000"/>
              </a:buClr>
              <a:buSzPts val="1800"/>
              <a:buAutoNum type="arabicPeriod"/>
            </a:pPr>
            <a:r>
              <a:rPr lang="en-US" sz="1800">
                <a:solidFill>
                  <a:srgbClr val="000000"/>
                </a:solidFill>
              </a:rPr>
              <a:t>Walid Zgallai, John Teye Brown, Afnan Ibrahim, Fatma Mahmood, Khulood Mohammad, Maitha Khalfan, Maryam Mohammed, Maryam Salem, Noof Hamood, </a:t>
            </a:r>
            <a:r>
              <a:rPr b="1" lang="en-US" sz="1800">
                <a:solidFill>
                  <a:srgbClr val="000000"/>
                </a:solidFill>
              </a:rPr>
              <a:t>“Deep Learning AI Application to an EEG driven BCI Smart Wheelchair”, </a:t>
            </a:r>
            <a:r>
              <a:rPr lang="en-US" sz="1800">
                <a:solidFill>
                  <a:srgbClr val="000000"/>
                </a:solidFill>
                <a:uFill>
                  <a:noFill/>
                </a:uFill>
                <a:hlinkClick r:id="rId3">
                  <a:extLst>
                    <a:ext uri="{A12FA001-AC4F-418D-AE19-62706E023703}">
                      <ahyp:hlinkClr val="tx"/>
                    </a:ext>
                  </a:extLst>
                </a:hlinkClick>
              </a:rPr>
              <a:t>2019 Advances in Science and Engineering Technology International Conferences (ASET)</a:t>
            </a:r>
            <a:endParaRPr sz="1800">
              <a:solidFill>
                <a:srgbClr val="000000"/>
              </a:solidFill>
              <a:highlight>
                <a:schemeClr val="lt1"/>
              </a:highlight>
            </a:endParaRPr>
          </a:p>
          <a:p>
            <a:pPr indent="-342900" lvl="0" marL="457200" rtl="0" algn="l">
              <a:spcBef>
                <a:spcPts val="0"/>
              </a:spcBef>
              <a:spcAft>
                <a:spcPts val="0"/>
              </a:spcAft>
              <a:buClr>
                <a:srgbClr val="000000"/>
              </a:buClr>
              <a:buSzPts val="1800"/>
              <a:buAutoNum type="arabicPeriod"/>
            </a:pPr>
            <a:r>
              <a:rPr lang="en-US" sz="1800"/>
              <a:t>C P Shantala,C R Rashmi,</a:t>
            </a:r>
            <a:r>
              <a:rPr b="1" lang="en-US" sz="1800"/>
              <a:t>“Mind controlled wireless robotic arm”</a:t>
            </a:r>
            <a:r>
              <a:rPr lang="en-US" sz="1800"/>
              <a:t>,2017 IEEE International Conference on Computational intelligence and computing research.</a:t>
            </a:r>
            <a:endParaRPr sz="1800"/>
          </a:p>
          <a:p>
            <a:pPr indent="-342900" lvl="0" marL="457200" rtl="0" algn="l">
              <a:spcBef>
                <a:spcPts val="0"/>
              </a:spcBef>
              <a:spcAft>
                <a:spcPts val="0"/>
              </a:spcAft>
              <a:buSzPts val="1800"/>
              <a:buAutoNum type="arabicPeriod"/>
            </a:pPr>
            <a:r>
              <a:rPr lang="en-US" sz="1800">
                <a:highlight>
                  <a:srgbClr val="FFFFFF"/>
                </a:highlight>
                <a:uFill>
                  <a:noFill/>
                </a:uFill>
                <a:hlinkClick r:id="rId4"/>
              </a:rPr>
              <a:t>Ji-Hoon Jeong </a:t>
            </a:r>
            <a:r>
              <a:rPr lang="en-US" sz="1800">
                <a:highlight>
                  <a:srgbClr val="FFFFFF"/>
                </a:highlight>
                <a:uFill>
                  <a:noFill/>
                </a:uFill>
                <a:hlinkClick r:id="rId5"/>
              </a:rPr>
              <a:t> </a:t>
            </a:r>
            <a:r>
              <a:rPr lang="en-US" sz="1800">
                <a:highlight>
                  <a:srgbClr val="FFFFFF"/>
                </a:highlight>
              </a:rPr>
              <a:t>, </a:t>
            </a:r>
            <a:r>
              <a:rPr lang="en-US" sz="1800">
                <a:highlight>
                  <a:srgbClr val="FFFFFF"/>
                </a:highlight>
                <a:uFill>
                  <a:noFill/>
                </a:uFill>
                <a:hlinkClick r:id="rId6"/>
              </a:rPr>
              <a:t>Kyung-Hwan Shim </a:t>
            </a:r>
            <a:r>
              <a:rPr lang="en-US" sz="1800">
                <a:highlight>
                  <a:srgbClr val="FFFFFF"/>
                </a:highlight>
              </a:rPr>
              <a:t>, </a:t>
            </a:r>
            <a:r>
              <a:rPr lang="en-US" sz="1800">
                <a:highlight>
                  <a:srgbClr val="FFFFFF"/>
                </a:highlight>
                <a:uFill>
                  <a:noFill/>
                </a:uFill>
                <a:hlinkClick r:id="rId7"/>
              </a:rPr>
              <a:t>Dong-Joo Kim</a:t>
            </a:r>
            <a:r>
              <a:rPr lang="en-US" sz="1800"/>
              <a:t>,Seong Whan Lee,</a:t>
            </a:r>
            <a:r>
              <a:rPr b="1" lang="en-US" sz="1800">
                <a:highlight>
                  <a:schemeClr val="lt1"/>
                </a:highlight>
              </a:rPr>
              <a:t>“Brain-Controlled Robotic Arm System Based on Multi-Directional CNN-BiLSTM   Network Using EEG Signals”,</a:t>
            </a:r>
            <a:r>
              <a:rPr lang="en-US" sz="1800"/>
              <a:t> </a:t>
            </a:r>
            <a:r>
              <a:rPr lang="en-US" sz="1800">
                <a:highlight>
                  <a:srgbClr val="FFFFFF"/>
                </a:highlight>
                <a:uFill>
                  <a:noFill/>
                </a:uFill>
                <a:hlinkClick r:id="rId8"/>
              </a:rPr>
              <a:t>IEEE Transactions on Neural  Systems and Rehabilitation Engineering</a:t>
            </a:r>
            <a:r>
              <a:rPr lang="en-US" sz="1800">
                <a:highlight>
                  <a:srgbClr val="FFFFFF"/>
                </a:highlight>
              </a:rPr>
              <a:t> (Volume: 28 , </a:t>
            </a:r>
            <a:r>
              <a:rPr lang="en-US" sz="1800">
                <a:highlight>
                  <a:srgbClr val="FFFFFF"/>
                </a:highlight>
                <a:uFill>
                  <a:noFill/>
                </a:uFill>
                <a:hlinkClick r:id="rId9"/>
              </a:rPr>
              <a:t>Issue: 5</a:t>
            </a:r>
            <a:r>
              <a:rPr lang="en-US" sz="1800">
                <a:highlight>
                  <a:srgbClr val="FFFFFF"/>
                </a:highlight>
              </a:rPr>
              <a:t>, May 2020 )</a:t>
            </a:r>
            <a:endParaRPr sz="1800"/>
          </a:p>
        </p:txBody>
      </p:sp>
      <p:pic>
        <p:nvPicPr>
          <p:cNvPr descr="pes logo.png" id="288" name="Google Shape;288;p28"/>
          <p:cNvPicPr preferRelativeResize="0"/>
          <p:nvPr/>
        </p:nvPicPr>
        <p:blipFill rotWithShape="1">
          <a:blip r:embed="rId10">
            <a:alphaModFix/>
          </a:blip>
          <a:srcRect b="0" l="0" r="0" t="0"/>
          <a:stretch/>
        </p:blipFill>
        <p:spPr>
          <a:xfrm>
            <a:off x="0" y="0"/>
            <a:ext cx="1143000" cy="1143000"/>
          </a:xfrm>
          <a:prstGeom prst="rect">
            <a:avLst/>
          </a:prstGeom>
          <a:noFill/>
          <a:ln>
            <a:noFill/>
          </a:ln>
        </p:spPr>
      </p:pic>
      <p:pic>
        <p:nvPicPr>
          <p:cNvPr descr="C:\Users\rajsekar\Pictures\ECE LOGO.jpg" id="289" name="Google Shape;289;p28"/>
          <p:cNvPicPr preferRelativeResize="0"/>
          <p:nvPr/>
        </p:nvPicPr>
        <p:blipFill rotWithShape="1">
          <a:blip r:embed="rId11">
            <a:alphaModFix/>
          </a:blip>
          <a:srcRect b="0" l="0" r="0" t="0"/>
          <a:stretch/>
        </p:blipFill>
        <p:spPr>
          <a:xfrm>
            <a:off x="8077200" y="0"/>
            <a:ext cx="1066800" cy="1066800"/>
          </a:xfrm>
          <a:prstGeom prst="rect">
            <a:avLst/>
          </a:prstGeom>
          <a:noFill/>
          <a:ln>
            <a:noFill/>
          </a:ln>
        </p:spPr>
      </p:pic>
      <p:sp>
        <p:nvSpPr>
          <p:cNvPr id="290" name="Google Shape;29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292" name="Google Shape;29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98" name="Google Shape;298;p29"/>
          <p:cNvSpPr txBox="1"/>
          <p:nvPr>
            <p:ph idx="1" type="body"/>
          </p:nvPr>
        </p:nvSpPr>
        <p:spPr>
          <a:xfrm>
            <a:off x="3048000" y="3276600"/>
            <a:ext cx="3733800" cy="8382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4800"/>
              <a:buNone/>
            </a:pPr>
            <a:r>
              <a:rPr lang="en-US" sz="4800"/>
              <a:t>Thank You…</a:t>
            </a:r>
            <a:endParaRPr/>
          </a:p>
        </p:txBody>
      </p:sp>
      <p:pic>
        <p:nvPicPr>
          <p:cNvPr descr="pes logo.png" id="299" name="Google Shape;299;p29"/>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300" name="Google Shape;300;p29"/>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301" name="Google Shape;30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Brain-Controlled Robotic Arm using BCI</a:t>
            </a:r>
            <a:endParaRPr/>
          </a:p>
        </p:txBody>
      </p:sp>
      <p:sp>
        <p:nvSpPr>
          <p:cNvPr id="303" name="Google Shape;30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Team composition</a:t>
            </a:r>
            <a:endParaRPr/>
          </a:p>
        </p:txBody>
      </p:sp>
      <p:graphicFrame>
        <p:nvGraphicFramePr>
          <p:cNvPr id="102" name="Google Shape;102;p14"/>
          <p:cNvGraphicFramePr/>
          <p:nvPr/>
        </p:nvGraphicFramePr>
        <p:xfrm>
          <a:off x="990600" y="1752600"/>
          <a:ext cx="3000000" cy="3000000"/>
        </p:xfrm>
        <a:graphic>
          <a:graphicData uri="http://schemas.openxmlformats.org/drawingml/2006/table">
            <a:tbl>
              <a:tblPr bandRow="1" firstRow="1">
                <a:noFill/>
                <a:tableStyleId>{14DFCCFF-E038-48D9-A0DB-A3CBC971B0C8}</a:tableStyleId>
              </a:tblPr>
              <a:tblGrid>
                <a:gridCol w="1933725"/>
                <a:gridCol w="1933725"/>
                <a:gridCol w="1933725"/>
                <a:gridCol w="1133000"/>
              </a:tblGrid>
              <a:tr h="548025">
                <a:tc>
                  <a:txBody>
                    <a:bodyPr/>
                    <a:lstStyle/>
                    <a:p>
                      <a:pPr indent="0" lvl="0" marL="0" marR="0" rtl="0" algn="ctr">
                        <a:spcBef>
                          <a:spcPts val="0"/>
                        </a:spcBef>
                        <a:spcAft>
                          <a:spcPts val="0"/>
                        </a:spcAft>
                        <a:buNone/>
                      </a:pPr>
                      <a:r>
                        <a:rPr b="1" lang="en-US" sz="1800" u="none" cap="none" strike="noStrike"/>
                        <a:t>SL. NO</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US" sz="1800" u="none" cap="none" strike="noStrike"/>
                        <a:t>Name of the student</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US" sz="1800" u="none" cap="none" strike="noStrike"/>
                        <a:t>SRN</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US" sz="1800" u="none" cap="none" strike="noStrike"/>
                        <a:t>PHOTO</a:t>
                      </a:r>
                      <a:endParaRPr b="1" sz="1800" u="none" cap="none" strike="noStrike"/>
                    </a:p>
                  </a:txBody>
                  <a:tcPr marT="45725" marB="45725" marR="91450" marL="91450"/>
                </a:tc>
              </a:tr>
              <a:tr h="502925">
                <a:tc>
                  <a:txBody>
                    <a:bodyPr/>
                    <a:lstStyle/>
                    <a:p>
                      <a:pPr indent="0" lvl="0" marL="0" marR="0" rtl="0" algn="ctr">
                        <a:spcBef>
                          <a:spcPts val="0"/>
                        </a:spcBef>
                        <a:spcAft>
                          <a:spcPts val="0"/>
                        </a:spcAft>
                        <a:buNone/>
                      </a:pPr>
                      <a:r>
                        <a:rPr lang="en-US" sz="1800"/>
                        <a:t>1</a:t>
                      </a:r>
                      <a:endParaRPr sz="1800"/>
                    </a:p>
                  </a:txBody>
                  <a:tcPr marT="45725" marB="45725" marR="91450" marL="91450"/>
                </a:tc>
                <a:tc>
                  <a:txBody>
                    <a:bodyPr/>
                    <a:lstStyle/>
                    <a:p>
                      <a:pPr indent="0" lvl="0" marL="0" marR="0" rtl="0" algn="ctr">
                        <a:spcBef>
                          <a:spcPts val="0"/>
                        </a:spcBef>
                        <a:spcAft>
                          <a:spcPts val="0"/>
                        </a:spcAft>
                        <a:buNone/>
                      </a:pPr>
                      <a:r>
                        <a:rPr lang="en-US" sz="1800"/>
                        <a:t>Harshita R Vastrad</a:t>
                      </a:r>
                      <a:endParaRPr sz="1800"/>
                    </a:p>
                  </a:txBody>
                  <a:tcPr marT="45725" marB="45725" marR="91450" marL="91450"/>
                </a:tc>
                <a:tc>
                  <a:txBody>
                    <a:bodyPr/>
                    <a:lstStyle/>
                    <a:p>
                      <a:pPr indent="0" lvl="0" marL="0" marR="0" rtl="0" algn="ctr">
                        <a:spcBef>
                          <a:spcPts val="0"/>
                        </a:spcBef>
                        <a:spcAft>
                          <a:spcPts val="0"/>
                        </a:spcAft>
                        <a:buNone/>
                      </a:pPr>
                      <a:r>
                        <a:rPr lang="en-US" sz="1800"/>
                        <a:t>PES1201701717</a:t>
                      </a:r>
                      <a:endParaRPr sz="1800"/>
                    </a:p>
                  </a:txBody>
                  <a:tcPr marT="45725" marB="45725" marR="91450" marL="91450"/>
                </a:tc>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r h="1030800">
                <a:tc>
                  <a:txBody>
                    <a:bodyPr/>
                    <a:lstStyle/>
                    <a:p>
                      <a:pPr indent="0" lvl="0" marL="0" marR="0" rtl="0" algn="ctr">
                        <a:spcBef>
                          <a:spcPts val="0"/>
                        </a:spcBef>
                        <a:spcAft>
                          <a:spcPts val="0"/>
                        </a:spcAft>
                        <a:buNone/>
                      </a:pPr>
                      <a:r>
                        <a:rPr lang="en-US" sz="1800"/>
                        <a:t>2</a:t>
                      </a:r>
                      <a:endParaRPr sz="1800"/>
                    </a:p>
                  </a:txBody>
                  <a:tcPr marT="45725" marB="45725" marR="91450" marL="91450"/>
                </a:tc>
                <a:tc>
                  <a:txBody>
                    <a:bodyPr/>
                    <a:lstStyle/>
                    <a:p>
                      <a:pPr indent="0" lvl="0" marL="0" marR="0" rtl="0" algn="ctr">
                        <a:spcBef>
                          <a:spcPts val="0"/>
                        </a:spcBef>
                        <a:spcAft>
                          <a:spcPts val="0"/>
                        </a:spcAft>
                        <a:buNone/>
                      </a:pPr>
                      <a:r>
                        <a:rPr lang="en-US" sz="1800"/>
                        <a:t>Shreya V Deexit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PES1201701648</a:t>
                      </a:r>
                      <a:endParaRPr sz="18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r h="978600">
                <a:tc>
                  <a:txBody>
                    <a:bodyPr/>
                    <a:lstStyle/>
                    <a:p>
                      <a:pPr indent="0" lvl="0" marL="0" marR="0" rtl="0" algn="ctr">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         V Saisri</a:t>
                      </a:r>
                      <a:endParaRPr sz="1800"/>
                    </a:p>
                  </a:txBody>
                  <a:tcPr marT="45725" marB="45725" marR="91450" marL="91450"/>
                </a:tc>
                <a:tc>
                  <a:txBody>
                    <a:bodyPr/>
                    <a:lstStyle/>
                    <a:p>
                      <a:pPr indent="0" lvl="0" marL="0" marR="0" rtl="0" algn="ctr">
                        <a:spcBef>
                          <a:spcPts val="0"/>
                        </a:spcBef>
                        <a:spcAft>
                          <a:spcPts val="0"/>
                        </a:spcAft>
                        <a:buNone/>
                      </a:pPr>
                      <a:r>
                        <a:rPr lang="en-US" sz="1800"/>
                        <a:t>PES1201701763</a:t>
                      </a:r>
                      <a:endParaRPr sz="1800"/>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103" name="Google Shape;103;p14"/>
          <p:cNvSpPr txBox="1"/>
          <p:nvPr/>
        </p:nvSpPr>
        <p:spPr>
          <a:xfrm>
            <a:off x="2667000" y="5486400"/>
            <a:ext cx="3886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Guide :   Dr. B. Niranjana Krupa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Prof.  Swetha 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es logo.png" id="104" name="Google Shape;104;p14"/>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105" name="Google Shape;105;p14"/>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106" name="Google Shape;10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108" name="Google Shape;10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pic>
        <p:nvPicPr>
          <p:cNvPr id="109" name="Google Shape;109;p14"/>
          <p:cNvPicPr preferRelativeResize="0"/>
          <p:nvPr/>
        </p:nvPicPr>
        <p:blipFill>
          <a:blip r:embed="rId5">
            <a:alphaModFix/>
          </a:blip>
          <a:stretch>
            <a:fillRect/>
          </a:stretch>
        </p:blipFill>
        <p:spPr>
          <a:xfrm>
            <a:off x="6990100" y="2396500"/>
            <a:ext cx="689705" cy="920124"/>
          </a:xfrm>
          <a:prstGeom prst="rect">
            <a:avLst/>
          </a:prstGeom>
          <a:noFill/>
          <a:ln>
            <a:noFill/>
          </a:ln>
        </p:spPr>
      </p:pic>
      <p:pic>
        <p:nvPicPr>
          <p:cNvPr id="110" name="Google Shape;110;p14"/>
          <p:cNvPicPr preferRelativeResize="0"/>
          <p:nvPr/>
        </p:nvPicPr>
        <p:blipFill>
          <a:blip r:embed="rId6">
            <a:alphaModFix/>
          </a:blip>
          <a:stretch>
            <a:fillRect/>
          </a:stretch>
        </p:blipFill>
        <p:spPr>
          <a:xfrm>
            <a:off x="6987000" y="3429012"/>
            <a:ext cx="695900" cy="844725"/>
          </a:xfrm>
          <a:prstGeom prst="rect">
            <a:avLst/>
          </a:prstGeom>
          <a:noFill/>
          <a:ln>
            <a:noFill/>
          </a:ln>
        </p:spPr>
      </p:pic>
      <p:pic>
        <p:nvPicPr>
          <p:cNvPr id="111" name="Google Shape;111;p14"/>
          <p:cNvPicPr preferRelativeResize="0"/>
          <p:nvPr/>
        </p:nvPicPr>
        <p:blipFill>
          <a:blip r:embed="rId7">
            <a:alphaModFix/>
          </a:blip>
          <a:stretch>
            <a:fillRect/>
          </a:stretch>
        </p:blipFill>
        <p:spPr>
          <a:xfrm>
            <a:off x="6987000" y="4382950"/>
            <a:ext cx="695897" cy="90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457200" y="132200"/>
            <a:ext cx="82296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Contents</a:t>
            </a:r>
            <a:endParaRPr/>
          </a:p>
        </p:txBody>
      </p:sp>
      <p:pic>
        <p:nvPicPr>
          <p:cNvPr descr="pes logo.png" id="117" name="Google Shape;117;p15"/>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118" name="Google Shape;118;p15"/>
          <p:cNvPicPr preferRelativeResize="0"/>
          <p:nvPr/>
        </p:nvPicPr>
        <p:blipFill rotWithShape="1">
          <a:blip r:embed="rId5">
            <a:alphaModFix/>
          </a:blip>
          <a:srcRect b="0" l="0" r="0" t="0"/>
          <a:stretch/>
        </p:blipFill>
        <p:spPr>
          <a:xfrm>
            <a:off x="8077200" y="0"/>
            <a:ext cx="1066800" cy="1066800"/>
          </a:xfrm>
          <a:prstGeom prst="rect">
            <a:avLst/>
          </a:prstGeom>
          <a:noFill/>
          <a:ln>
            <a:noFill/>
          </a:ln>
        </p:spPr>
      </p:pic>
      <p:sp>
        <p:nvSpPr>
          <p:cNvPr id="119" name="Google Shape;1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121" name="Google Shape;12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graphicFrame>
        <p:nvGraphicFramePr>
          <p:cNvPr id="122" name="Google Shape;122;p15"/>
          <p:cNvGraphicFramePr/>
          <p:nvPr/>
        </p:nvGraphicFramePr>
        <p:xfrm>
          <a:off x="1720950" y="1714500"/>
          <a:ext cx="3000000" cy="3000000"/>
        </p:xfrm>
        <a:graphic>
          <a:graphicData uri="http://schemas.openxmlformats.org/drawingml/2006/table">
            <a:tbl>
              <a:tblPr>
                <a:noFill/>
                <a:tableStyleId>{80040040-FB3C-4604-8B37-AE27FCBE01E8}</a:tableStyleId>
              </a:tblPr>
              <a:tblGrid>
                <a:gridCol w="2197200"/>
                <a:gridCol w="3463625"/>
              </a:tblGrid>
              <a:tr h="426950">
                <a:tc>
                  <a:txBody>
                    <a:bodyPr/>
                    <a:lstStyle/>
                    <a:p>
                      <a:pPr indent="0" lvl="0" marL="0" rtl="0" algn="ctr">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Problem Statement</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Motivation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Literature Review</a:t>
                      </a:r>
                      <a:endParaRPr sz="18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Objectives</a:t>
                      </a:r>
                      <a:endParaRPr sz="1800">
                        <a:solidFill>
                          <a:schemeClr val="dk1"/>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Methodology</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Block Diagram</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Working Principle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8</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Deliverables</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Project Timeline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6950">
                <a:tc>
                  <a:txBody>
                    <a:bodyPr/>
                    <a:lstStyle/>
                    <a:p>
                      <a:pPr indent="0" lvl="0" marL="0" rtl="0" algn="ctr">
                        <a:spcBef>
                          <a:spcPts val="0"/>
                        </a:spcBef>
                        <a:spcAft>
                          <a:spcPts val="0"/>
                        </a:spcAft>
                        <a:buNone/>
                      </a:pPr>
                      <a:r>
                        <a:rPr lang="en-US" sz="1800"/>
                        <a:t>10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57200" rtl="0" algn="l">
                        <a:spcBef>
                          <a:spcPts val="0"/>
                        </a:spcBef>
                        <a:spcAft>
                          <a:spcPts val="0"/>
                        </a:spcAft>
                        <a:buNone/>
                      </a:pPr>
                      <a:r>
                        <a:rPr lang="en-US" sz="1800">
                          <a:solidFill>
                            <a:schemeClr val="dk1"/>
                          </a:solidFill>
                          <a:latin typeface="Calibri"/>
                          <a:ea typeface="Calibri"/>
                          <a:cs typeface="Calibri"/>
                          <a:sym typeface="Calibri"/>
                        </a:rPr>
                        <a:t>References</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23" name="Google Shape;123;p15"/>
          <p:cNvGraphicFramePr/>
          <p:nvPr/>
        </p:nvGraphicFramePr>
        <p:xfrm>
          <a:off x="1720950" y="1238250"/>
          <a:ext cx="3000000" cy="3000000"/>
        </p:xfrm>
        <a:graphic>
          <a:graphicData uri="http://schemas.openxmlformats.org/drawingml/2006/table">
            <a:tbl>
              <a:tblPr>
                <a:noFill/>
                <a:tableStyleId>{80040040-FB3C-4604-8B37-AE27FCBE01E8}</a:tableStyleId>
              </a:tblPr>
              <a:tblGrid>
                <a:gridCol w="2197200"/>
                <a:gridCol w="3463625"/>
              </a:tblGrid>
              <a:tr h="365125">
                <a:tc>
                  <a:txBody>
                    <a:bodyPr/>
                    <a:lstStyle/>
                    <a:p>
                      <a:pPr indent="0" lvl="0" marL="0" rtl="0" algn="ctr">
                        <a:spcBef>
                          <a:spcPts val="0"/>
                        </a:spcBef>
                        <a:spcAft>
                          <a:spcPts val="0"/>
                        </a:spcAft>
                        <a:buNone/>
                      </a:pPr>
                      <a:r>
                        <a:rPr b="1" lang="en-US" sz="2000"/>
                        <a:t>SERIAL NO</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gradFill>
                      <a:gsLst>
                        <a:gs pos="0">
                          <a:srgbClr val="F5D0D0"/>
                        </a:gs>
                        <a:gs pos="100000">
                          <a:srgbClr val="D96868"/>
                        </a:gs>
                      </a:gsLst>
                      <a:lin ang="5400012" scaled="0"/>
                    </a:gradFill>
                  </a:tcPr>
                </a:tc>
                <a:tc>
                  <a:txBody>
                    <a:bodyPr/>
                    <a:lstStyle/>
                    <a:p>
                      <a:pPr indent="0" lvl="0" marL="0" rtl="0" algn="ctr">
                        <a:spcBef>
                          <a:spcPts val="0"/>
                        </a:spcBef>
                        <a:spcAft>
                          <a:spcPts val="0"/>
                        </a:spcAft>
                        <a:buNone/>
                      </a:pPr>
                      <a:r>
                        <a:rPr b="1" lang="en-US" sz="2000"/>
                        <a:t>CONTENT</a:t>
                      </a:r>
                      <a:endParaRPr b="1" sz="2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gradFill>
                      <a:gsLst>
                        <a:gs pos="0">
                          <a:srgbClr val="F5D0D0"/>
                        </a:gs>
                        <a:gs pos="100000">
                          <a:srgbClr val="D96868"/>
                        </a:gs>
                      </a:gsLst>
                      <a:lin ang="5400012" scaled="0"/>
                    </a:gra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u="sng"/>
              <a:t>Problem Statement </a:t>
            </a:r>
            <a:endParaRPr/>
          </a:p>
        </p:txBody>
      </p:sp>
      <p:sp>
        <p:nvSpPr>
          <p:cNvPr id="129" name="Google Shape;129;p16"/>
          <p:cNvSpPr txBox="1"/>
          <p:nvPr>
            <p:ph idx="1" type="body"/>
          </p:nvPr>
        </p:nvSpPr>
        <p:spPr>
          <a:xfrm>
            <a:off x="457200" y="1486688"/>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Font typeface="Calibri"/>
              <a:buChar char="•"/>
            </a:pPr>
            <a:r>
              <a:rPr lang="en-US" sz="1800">
                <a:solidFill>
                  <a:srgbClr val="000000"/>
                </a:solidFill>
              </a:rPr>
              <a:t>With the popularity of robots, how could the robot help the disabled suffering from neuromuscular injuries has attracted more and more attentions.</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The objective here is to use Brain computer interface(BCI) to </a:t>
            </a:r>
            <a:r>
              <a:rPr lang="en-US" sz="1800">
                <a:solidFill>
                  <a:srgbClr val="000000"/>
                </a:solidFill>
                <a:highlight>
                  <a:srgbClr val="FFFFFF"/>
                </a:highlight>
              </a:rPr>
              <a:t> interact between robot and human, without participation of human hand and assist the patient impaired by </a:t>
            </a:r>
            <a:r>
              <a:rPr lang="en-US" sz="1800">
                <a:solidFill>
                  <a:srgbClr val="000000"/>
                </a:solidFill>
                <a:highlight>
                  <a:srgbClr val="FFFFFF"/>
                </a:highlight>
              </a:rPr>
              <a:t>neurological</a:t>
            </a:r>
            <a:r>
              <a:rPr lang="en-US" sz="1800">
                <a:solidFill>
                  <a:srgbClr val="000000"/>
                </a:solidFill>
                <a:highlight>
                  <a:srgbClr val="FFFFFF"/>
                </a:highlight>
              </a:rPr>
              <a:t> conditions</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Font typeface="Calibri"/>
              <a:buChar char="•"/>
            </a:pPr>
            <a:r>
              <a:rPr lang="en-US" sz="1800">
                <a:solidFill>
                  <a:srgbClr val="000000"/>
                </a:solidFill>
              </a:rPr>
              <a:t>The robotic arm will be able to pick up </a:t>
            </a:r>
            <a:r>
              <a:rPr lang="en-US" sz="1800">
                <a:solidFill>
                  <a:srgbClr val="000000"/>
                </a:solidFill>
              </a:rPr>
              <a:t>lightweight</a:t>
            </a:r>
            <a:r>
              <a:rPr lang="en-US" sz="1800">
                <a:solidFill>
                  <a:srgbClr val="000000"/>
                </a:solidFill>
              </a:rPr>
              <a:t> objects from one place and drop it as interpreted from the brain waves of the user.</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pic>
        <p:nvPicPr>
          <p:cNvPr descr="pes logo.png" id="130" name="Google Shape;130;p16"/>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131" name="Google Shape;131;p16"/>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132" name="Google Shape;1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134" name="Google Shape;1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Motivation</a:t>
            </a:r>
            <a:endParaRPr/>
          </a:p>
        </p:txBody>
      </p:sp>
      <p:sp>
        <p:nvSpPr>
          <p:cNvPr id="140" name="Google Shape;140;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Font typeface="Calibri"/>
              <a:buChar char="•"/>
            </a:pPr>
            <a:r>
              <a:rPr lang="en-US" sz="1800"/>
              <a:t>Paralysis is one amongst the major neural disorder that causes loss of motion of one or more muscles of the body.Approximately </a:t>
            </a:r>
            <a:r>
              <a:rPr b="1" lang="en-US" sz="1800"/>
              <a:t>80%</a:t>
            </a:r>
            <a:r>
              <a:rPr lang="en-US" sz="1800"/>
              <a:t> of acute stroke survivors lose arm and hand movement skills. Although the optimal therapy for patients who suffer from stroke is still a point of discussion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Font typeface="Calibri"/>
              <a:buChar char="•"/>
            </a:pPr>
            <a:r>
              <a:rPr lang="en-US" sz="1800"/>
              <a:t>The Brain Signals of such patients can be used to help them communicate to others and also to perform various tasks by providing necessary infrastructure and training.</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Calibri"/>
              <a:buChar char="•"/>
            </a:pPr>
            <a:r>
              <a:rPr lang="en-US" sz="1800">
                <a:solidFill>
                  <a:srgbClr val="000000"/>
                </a:solidFill>
                <a:highlight>
                  <a:srgbClr val="FFFFFF"/>
                </a:highlight>
              </a:rPr>
              <a:t>BCI system processes the electrical activity of the brain and generates the commands.</a:t>
            </a:r>
            <a:endParaRPr sz="1800">
              <a:solidFill>
                <a:srgbClr val="000000"/>
              </a:solidFill>
              <a:highlight>
                <a:srgbClr val="FFFFFF"/>
              </a:highlight>
            </a:endParaRPr>
          </a:p>
          <a:p>
            <a:pPr indent="0" lvl="0" marL="457200" rtl="0" algn="l">
              <a:spcBef>
                <a:spcPts val="0"/>
              </a:spcBef>
              <a:spcAft>
                <a:spcPts val="0"/>
              </a:spcAft>
              <a:buNone/>
            </a:pPr>
            <a:r>
              <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Font typeface="Calibri"/>
              <a:buChar char="•"/>
            </a:pPr>
            <a:r>
              <a:rPr lang="en-US" sz="1800">
                <a:solidFill>
                  <a:srgbClr val="000000"/>
                </a:solidFill>
                <a:highlight>
                  <a:srgbClr val="FFFFFF"/>
                </a:highlight>
              </a:rPr>
              <a:t>Hence external devices can be controlled using these commands. </a:t>
            </a:r>
            <a:endParaRPr sz="1800">
              <a:solidFill>
                <a:srgbClr val="000000"/>
              </a:solidFill>
            </a:endParaRPr>
          </a:p>
        </p:txBody>
      </p:sp>
      <p:pic>
        <p:nvPicPr>
          <p:cNvPr descr="pes logo.png" id="141" name="Google Shape;141;p17"/>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142" name="Google Shape;142;p17"/>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143" name="Google Shape;143;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Brain-Controlled Robotic Arm using BCI</a:t>
            </a:r>
            <a:endParaRPr/>
          </a:p>
        </p:txBody>
      </p:sp>
      <p:sp>
        <p:nvSpPr>
          <p:cNvPr id="145" name="Google Shape;14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u="sng"/>
          </a:p>
          <a:p>
            <a:pPr indent="0" lvl="0" marL="0" rtl="0" algn="ctr">
              <a:spcBef>
                <a:spcPts val="0"/>
              </a:spcBef>
              <a:spcAft>
                <a:spcPts val="0"/>
              </a:spcAft>
              <a:buClr>
                <a:schemeClr val="dk1"/>
              </a:buClr>
              <a:buFont typeface="Arial"/>
              <a:buNone/>
            </a:pPr>
            <a:r>
              <a:rPr lang="en-US" u="sng"/>
              <a:t>Literature Review</a:t>
            </a:r>
            <a:endParaRPr/>
          </a:p>
          <a:p>
            <a:pPr indent="0" lvl="0" marL="0" rtl="0" algn="ctr">
              <a:spcBef>
                <a:spcPts val="0"/>
              </a:spcBef>
              <a:spcAft>
                <a:spcPts val="0"/>
              </a:spcAft>
              <a:buNone/>
            </a:pPr>
            <a:r>
              <a:t/>
            </a:r>
            <a:endParaRPr/>
          </a:p>
        </p:txBody>
      </p:sp>
      <p:sp>
        <p:nvSpPr>
          <p:cNvPr id="152" name="Google Shape;152;p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sz="1800"/>
              <a:t>(i) C P Shantala,C R Rashmi,</a:t>
            </a:r>
            <a:r>
              <a:rPr b="1" lang="en-US" sz="1800"/>
              <a:t>“Mind controlled wireless robotic arm”</a:t>
            </a:r>
            <a:r>
              <a:rPr lang="en-US" sz="1800"/>
              <a:t>,2017 IEEE International Conference on Computational intelligence and computing research.</a:t>
            </a:r>
            <a:endParaRPr sz="1800"/>
          </a:p>
          <a:p>
            <a:pPr indent="-342900" lvl="0" marL="914400" rtl="0" algn="l">
              <a:spcBef>
                <a:spcPts val="0"/>
              </a:spcBef>
              <a:spcAft>
                <a:spcPts val="0"/>
              </a:spcAft>
              <a:buSzPts val="1800"/>
              <a:buChar char="•"/>
            </a:pPr>
            <a:r>
              <a:rPr lang="en-US" sz="1800"/>
              <a:t>Objective : </a:t>
            </a:r>
            <a:r>
              <a:rPr lang="en-US" sz="1800">
                <a:solidFill>
                  <a:srgbClr val="333333"/>
                </a:solidFill>
                <a:highlight>
                  <a:schemeClr val="lt1"/>
                </a:highlight>
              </a:rPr>
              <a:t>The robotic arm interfacing was done using Matlab and Arduino board. Bluetooth module controls the robotic arm wirelessly.</a:t>
            </a:r>
            <a:endParaRPr sz="1800">
              <a:solidFill>
                <a:srgbClr val="333333"/>
              </a:solidFill>
              <a:highlight>
                <a:schemeClr val="lt1"/>
              </a:highlight>
            </a:endParaRPr>
          </a:p>
          <a:p>
            <a:pPr indent="-342900" lvl="0" marL="914400" rtl="0" algn="l">
              <a:spcBef>
                <a:spcPts val="0"/>
              </a:spcBef>
              <a:spcAft>
                <a:spcPts val="0"/>
              </a:spcAft>
              <a:buClr>
                <a:srgbClr val="333333"/>
              </a:buClr>
              <a:buSzPts val="1800"/>
              <a:buChar char="•"/>
            </a:pPr>
            <a:r>
              <a:rPr lang="en-US" sz="1800">
                <a:solidFill>
                  <a:srgbClr val="000000"/>
                </a:solidFill>
                <a:highlight>
                  <a:schemeClr val="lt1"/>
                </a:highlight>
              </a:rPr>
              <a:t>Dataset</a:t>
            </a:r>
            <a:r>
              <a:rPr lang="en-US" sz="1800">
                <a:solidFill>
                  <a:srgbClr val="333333"/>
                </a:solidFill>
                <a:highlight>
                  <a:schemeClr val="lt1"/>
                </a:highlight>
              </a:rPr>
              <a:t> : The EEG signals were collected from 14 healthy subjects by using the EEG headset.</a:t>
            </a:r>
            <a:endParaRPr sz="1800">
              <a:solidFill>
                <a:srgbClr val="333333"/>
              </a:solidFill>
              <a:highlight>
                <a:schemeClr val="lt1"/>
              </a:highlight>
            </a:endParaRPr>
          </a:p>
          <a:p>
            <a:pPr indent="-342900" lvl="0" marL="914400" rtl="0" algn="l">
              <a:spcBef>
                <a:spcPts val="0"/>
              </a:spcBef>
              <a:spcAft>
                <a:spcPts val="0"/>
              </a:spcAft>
              <a:buSzPts val="1800"/>
              <a:buChar char="•"/>
            </a:pPr>
            <a:r>
              <a:rPr lang="en-US" sz="1800"/>
              <a:t>Methodology : </a:t>
            </a:r>
            <a:r>
              <a:rPr lang="en-US" sz="1800">
                <a:solidFill>
                  <a:srgbClr val="434343"/>
                </a:solidFill>
              </a:rPr>
              <a:t>Three different classification algorithms like SVM, KNN and LDA are considered for classification.</a:t>
            </a:r>
            <a:endParaRPr sz="1800">
              <a:solidFill>
                <a:srgbClr val="434343"/>
              </a:solidFill>
            </a:endParaRPr>
          </a:p>
          <a:p>
            <a:pPr indent="-342900" lvl="0" marL="914400" rtl="0" algn="l">
              <a:spcBef>
                <a:spcPts val="0"/>
              </a:spcBef>
              <a:spcAft>
                <a:spcPts val="0"/>
              </a:spcAft>
              <a:buClr>
                <a:srgbClr val="434343"/>
              </a:buClr>
              <a:buSzPts val="1800"/>
              <a:buChar char="•"/>
            </a:pPr>
            <a:r>
              <a:rPr lang="en-US" sz="1800">
                <a:solidFill>
                  <a:srgbClr val="000000"/>
                </a:solidFill>
              </a:rPr>
              <a:t>Accuracy</a:t>
            </a:r>
            <a:r>
              <a:rPr lang="en-US" sz="1800">
                <a:solidFill>
                  <a:srgbClr val="434343"/>
                </a:solidFill>
              </a:rPr>
              <a:t> : LDA-87.5% </a:t>
            </a:r>
            <a:endParaRPr sz="1800">
              <a:solidFill>
                <a:srgbClr val="434343"/>
              </a:solidFill>
            </a:endParaRPr>
          </a:p>
          <a:p>
            <a:pPr indent="-342900" lvl="0" marL="914400" rtl="0" algn="l">
              <a:spcBef>
                <a:spcPts val="0"/>
              </a:spcBef>
              <a:spcAft>
                <a:spcPts val="0"/>
              </a:spcAft>
              <a:buClr>
                <a:srgbClr val="434343"/>
              </a:buClr>
              <a:buSzPts val="1800"/>
              <a:buChar char="•"/>
            </a:pPr>
            <a:r>
              <a:rPr lang="en-US" sz="1800">
                <a:solidFill>
                  <a:srgbClr val="000000"/>
                </a:solidFill>
              </a:rPr>
              <a:t>Void</a:t>
            </a:r>
            <a:r>
              <a:rPr lang="en-US" sz="1800">
                <a:solidFill>
                  <a:srgbClr val="434343"/>
                </a:solidFill>
              </a:rPr>
              <a:t> : The robotic arm is capable of moving only in 2D plane.Forward and backward movements of the arm are not implemented. </a:t>
            </a:r>
            <a:endParaRPr sz="1800">
              <a:solidFill>
                <a:srgbClr val="434343"/>
              </a:solidFill>
            </a:endParaRPr>
          </a:p>
          <a:p>
            <a:pPr indent="0" lvl="0" marL="457200" rtl="0" algn="l">
              <a:spcBef>
                <a:spcPts val="0"/>
              </a:spcBef>
              <a:spcAft>
                <a:spcPts val="0"/>
              </a:spcAft>
              <a:buNone/>
            </a:pPr>
            <a:r>
              <a:t/>
            </a:r>
            <a:endParaRPr sz="1800">
              <a:solidFill>
                <a:srgbClr val="333333"/>
              </a:solidFill>
              <a:highlight>
                <a:schemeClr val="lt1"/>
              </a:highlight>
            </a:endParaRPr>
          </a:p>
          <a:p>
            <a:pPr indent="0" lvl="0" marL="457200" rtl="0" algn="l">
              <a:spcBef>
                <a:spcPts val="0"/>
              </a:spcBef>
              <a:spcAft>
                <a:spcPts val="0"/>
              </a:spcAft>
              <a:buClr>
                <a:schemeClr val="dk1"/>
              </a:buClr>
              <a:buSzPts val="1100"/>
              <a:buFont typeface="Arial"/>
              <a:buNone/>
            </a:pPr>
            <a:r>
              <a:t/>
            </a:r>
            <a:endParaRPr sz="1800">
              <a:solidFill>
                <a:srgbClr val="333333"/>
              </a:solidFill>
              <a:highlight>
                <a:schemeClr val="lt1"/>
              </a:highlight>
            </a:endParaRPr>
          </a:p>
        </p:txBody>
      </p:sp>
      <p:sp>
        <p:nvSpPr>
          <p:cNvPr id="153" name="Google Shape;153;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154" name="Google Shape;154;p18"/>
          <p:cNvPicPr preferRelativeResize="0"/>
          <p:nvPr/>
        </p:nvPicPr>
        <p:blipFill rotWithShape="1">
          <a:blip r:embed="rId3">
            <a:alphaModFix/>
          </a:blip>
          <a:srcRect b="0" l="0" r="0" t="0"/>
          <a:stretch/>
        </p:blipFill>
        <p:spPr>
          <a:xfrm>
            <a:off x="97975" y="153950"/>
            <a:ext cx="1143000" cy="1143000"/>
          </a:xfrm>
          <a:prstGeom prst="rect">
            <a:avLst/>
          </a:prstGeom>
          <a:noFill/>
          <a:ln>
            <a:noFill/>
          </a:ln>
        </p:spPr>
      </p:pic>
      <p:pic>
        <p:nvPicPr>
          <p:cNvPr descr="C:\Users\rajsekar\Pictures\ECE LOGO.jpg" id="155" name="Google Shape;155;p18"/>
          <p:cNvPicPr preferRelativeResize="0"/>
          <p:nvPr/>
        </p:nvPicPr>
        <p:blipFill rotWithShape="1">
          <a:blip r:embed="rId4">
            <a:alphaModFix/>
          </a:blip>
          <a:srcRect b="0" l="0" r="0" t="0"/>
          <a:stretch/>
        </p:blipFill>
        <p:spPr>
          <a:xfrm>
            <a:off x="7839250" y="192050"/>
            <a:ext cx="1066800" cy="1066800"/>
          </a:xfrm>
          <a:prstGeom prst="rect">
            <a:avLst/>
          </a:prstGeom>
          <a:noFill/>
          <a:ln>
            <a:noFill/>
          </a:ln>
        </p:spPr>
      </p:pic>
      <p:sp>
        <p:nvSpPr>
          <p:cNvPr id="156" name="Google Shape;156;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
        <p:nvSpPr>
          <p:cNvPr id="157" name="Google Shape;157;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Font typeface="Arial"/>
              <a:buNone/>
            </a:pPr>
            <a:r>
              <a:rPr lang="en-US"/>
              <a:t>Brain-Controlled Robotic Arm using BCI</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Literature Review</a:t>
            </a:r>
            <a:endParaRPr/>
          </a:p>
        </p:txBody>
      </p:sp>
      <p:sp>
        <p:nvSpPr>
          <p:cNvPr id="163" name="Google Shape;163;p19"/>
          <p:cNvSpPr txBox="1"/>
          <p:nvPr>
            <p:ph idx="1" type="body"/>
          </p:nvPr>
        </p:nvSpPr>
        <p:spPr>
          <a:xfrm>
            <a:off x="457200" y="1417650"/>
            <a:ext cx="8229600" cy="47085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t/>
            </a:r>
            <a:endParaRPr sz="1800">
              <a:solidFill>
                <a:srgbClr val="000000"/>
              </a:solidFill>
            </a:endParaRPr>
          </a:p>
          <a:p>
            <a:pPr indent="0" lvl="0" marL="457200" rtl="0" algn="l">
              <a:spcBef>
                <a:spcPts val="0"/>
              </a:spcBef>
              <a:spcAft>
                <a:spcPts val="0"/>
              </a:spcAft>
              <a:buNone/>
            </a:pPr>
            <a:r>
              <a:rPr lang="en-US" sz="1800">
                <a:solidFill>
                  <a:srgbClr val="000000"/>
                </a:solidFill>
              </a:rPr>
              <a:t>(ii) </a:t>
            </a:r>
            <a:r>
              <a:rPr lang="en-US" sz="1800">
                <a:highlight>
                  <a:srgbClr val="FFFFFF"/>
                </a:highlight>
                <a:uFill>
                  <a:noFill/>
                </a:uFill>
                <a:hlinkClick r:id="rId4"/>
              </a:rPr>
              <a:t>Ji-Hoon Jeong </a:t>
            </a:r>
            <a:r>
              <a:rPr lang="en-US" sz="1800">
                <a:highlight>
                  <a:srgbClr val="FFFFFF"/>
                </a:highlight>
                <a:uFill>
                  <a:noFill/>
                </a:uFill>
                <a:hlinkClick r:id="rId5"/>
              </a:rPr>
              <a:t> </a:t>
            </a:r>
            <a:r>
              <a:rPr lang="en-US" sz="1800">
                <a:highlight>
                  <a:srgbClr val="FFFFFF"/>
                </a:highlight>
              </a:rPr>
              <a:t>, </a:t>
            </a:r>
            <a:r>
              <a:rPr lang="en-US" sz="1800">
                <a:highlight>
                  <a:srgbClr val="FFFFFF"/>
                </a:highlight>
                <a:uFill>
                  <a:noFill/>
                </a:uFill>
                <a:hlinkClick r:id="rId6"/>
              </a:rPr>
              <a:t>Kyung-Hwan Shim </a:t>
            </a:r>
            <a:r>
              <a:rPr lang="en-US" sz="1800">
                <a:highlight>
                  <a:srgbClr val="FFFFFF"/>
                </a:highlight>
              </a:rPr>
              <a:t>, </a:t>
            </a:r>
            <a:r>
              <a:rPr lang="en-US" sz="1800">
                <a:highlight>
                  <a:srgbClr val="FFFFFF"/>
                </a:highlight>
                <a:uFill>
                  <a:noFill/>
                </a:uFill>
                <a:hlinkClick r:id="rId7"/>
              </a:rPr>
              <a:t>Dong-Joo Kim</a:t>
            </a:r>
            <a:r>
              <a:rPr lang="en-US" sz="1800"/>
              <a:t>,Seong Whan Lee,</a:t>
            </a:r>
            <a:r>
              <a:rPr b="1" lang="en-US" sz="1800">
                <a:solidFill>
                  <a:srgbClr val="000000"/>
                </a:solidFill>
                <a:highlight>
                  <a:schemeClr val="lt1"/>
                </a:highlight>
              </a:rPr>
              <a:t>“Brain-Controlled Robotic Arm System Based on Multi-Directional CNN-BiLSTM   Network Using EEG Signals”</a:t>
            </a:r>
            <a:r>
              <a:rPr lang="en-US" sz="1800">
                <a:solidFill>
                  <a:srgbClr val="000000"/>
                </a:solidFill>
                <a:highlight>
                  <a:schemeClr val="lt1"/>
                </a:highlight>
              </a:rPr>
              <a:t>.</a:t>
            </a:r>
            <a:r>
              <a:rPr lang="en-US" sz="1800">
                <a:solidFill>
                  <a:srgbClr val="000000"/>
                </a:solidFill>
                <a:highlight>
                  <a:srgbClr val="FFFFFF"/>
                </a:highlight>
                <a:uFill>
                  <a:noFill/>
                </a:uFill>
                <a:hlinkClick r:id="rId8">
                  <a:extLst>
                    <a:ext uri="{A12FA001-AC4F-418D-AE19-62706E023703}">
                      <ahyp:hlinkClr val="tx"/>
                    </a:ext>
                  </a:extLst>
                </a:hlinkClick>
              </a:rPr>
              <a:t>IEEE Transactions on Neural  Systems and Rehabilitation Engineering</a:t>
            </a:r>
            <a:r>
              <a:rPr lang="en-US" sz="1800">
                <a:solidFill>
                  <a:srgbClr val="000000"/>
                </a:solidFill>
                <a:highlight>
                  <a:srgbClr val="FFFFFF"/>
                </a:highlight>
              </a:rPr>
              <a:t> (Volume: 28 , </a:t>
            </a:r>
            <a:r>
              <a:rPr lang="en-US" sz="1800">
                <a:solidFill>
                  <a:srgbClr val="000000"/>
                </a:solidFill>
                <a:highlight>
                  <a:srgbClr val="FFFFFF"/>
                </a:highlight>
                <a:uFill>
                  <a:noFill/>
                </a:uFill>
                <a:hlinkClick r:id="rId9">
                  <a:extLst>
                    <a:ext uri="{A12FA001-AC4F-418D-AE19-62706E023703}">
                      <ahyp:hlinkClr val="tx"/>
                    </a:ext>
                  </a:extLst>
                </a:hlinkClick>
              </a:rPr>
              <a:t>Issue: 5</a:t>
            </a:r>
            <a:r>
              <a:rPr lang="en-US" sz="1800">
                <a:solidFill>
                  <a:srgbClr val="000000"/>
                </a:solidFill>
                <a:highlight>
                  <a:srgbClr val="FFFFFF"/>
                </a:highlight>
              </a:rPr>
              <a:t>, May 2020 )</a:t>
            </a:r>
            <a:endParaRPr sz="1800">
              <a:solidFill>
                <a:srgbClr val="000000"/>
              </a:solidFill>
              <a:highlight>
                <a:srgbClr val="FFFFFF"/>
              </a:highlight>
            </a:endParaRPr>
          </a:p>
          <a:p>
            <a:pPr indent="-342900" lvl="0" marL="914400" rtl="0" algn="l">
              <a:spcBef>
                <a:spcPts val="0"/>
              </a:spcBef>
              <a:spcAft>
                <a:spcPts val="0"/>
              </a:spcAft>
              <a:buSzPts val="1800"/>
              <a:buChar char="•"/>
            </a:pPr>
            <a:r>
              <a:rPr lang="en-US" sz="1800">
                <a:solidFill>
                  <a:srgbClr val="000000"/>
                </a:solidFill>
                <a:highlight>
                  <a:srgbClr val="FFFFFF"/>
                </a:highlight>
              </a:rPr>
              <a:t>Objective : </a:t>
            </a:r>
            <a:r>
              <a:rPr lang="en-US" sz="1800">
                <a:solidFill>
                  <a:srgbClr val="434343"/>
                </a:solidFill>
                <a:highlight>
                  <a:schemeClr val="lt1"/>
                </a:highlight>
              </a:rPr>
              <a:t>Decoded the intuitive imagery of users with respect to the arm reaching in 3D multi-direction (left, right, forward, backward, up and down) from EEG signals.</a:t>
            </a:r>
            <a:endParaRPr sz="1800">
              <a:solidFill>
                <a:srgbClr val="434343"/>
              </a:solidFill>
              <a:highlight>
                <a:schemeClr val="lt1"/>
              </a:highlight>
            </a:endParaRPr>
          </a:p>
          <a:p>
            <a:pPr indent="-342900" lvl="0" marL="914400" rtl="0" algn="l">
              <a:spcBef>
                <a:spcPts val="0"/>
              </a:spcBef>
              <a:spcAft>
                <a:spcPts val="0"/>
              </a:spcAft>
              <a:buClr>
                <a:srgbClr val="434343"/>
              </a:buClr>
              <a:buSzPts val="1800"/>
              <a:buChar char="•"/>
            </a:pPr>
            <a:r>
              <a:rPr lang="en-US" sz="1800">
                <a:solidFill>
                  <a:srgbClr val="000000"/>
                </a:solidFill>
                <a:highlight>
                  <a:schemeClr val="lt1"/>
                </a:highlight>
              </a:rPr>
              <a:t>Da</a:t>
            </a:r>
            <a:r>
              <a:rPr lang="en-US" sz="1800">
                <a:highlight>
                  <a:schemeClr val="lt1"/>
                </a:highlight>
              </a:rPr>
              <a:t>taset</a:t>
            </a:r>
            <a:r>
              <a:rPr lang="en-US" sz="1800">
                <a:solidFill>
                  <a:srgbClr val="434343"/>
                </a:solidFill>
                <a:highlight>
                  <a:schemeClr val="lt1"/>
                </a:highlight>
              </a:rPr>
              <a:t> : EEG signals from 64 channels were continuously recorded according to an international 10–20 electrode position system using BrainAmp devices</a:t>
            </a:r>
            <a:endParaRPr sz="1800">
              <a:solidFill>
                <a:srgbClr val="434343"/>
              </a:solidFill>
              <a:highlight>
                <a:schemeClr val="lt1"/>
              </a:highlight>
            </a:endParaRPr>
          </a:p>
          <a:p>
            <a:pPr indent="-342900" lvl="0" marL="914400" rtl="0" algn="l">
              <a:spcBef>
                <a:spcPts val="0"/>
              </a:spcBef>
              <a:spcAft>
                <a:spcPts val="0"/>
              </a:spcAft>
              <a:buClr>
                <a:srgbClr val="434343"/>
              </a:buClr>
              <a:buSzPts val="1800"/>
              <a:buChar char="•"/>
            </a:pPr>
            <a:r>
              <a:rPr lang="en-US" sz="1800">
                <a:highlight>
                  <a:schemeClr val="lt1"/>
                </a:highlight>
              </a:rPr>
              <a:t>Methodology : </a:t>
            </a:r>
            <a:r>
              <a:rPr lang="en-US" sz="1800">
                <a:solidFill>
                  <a:srgbClr val="333333"/>
                </a:solidFill>
                <a:highlight>
                  <a:schemeClr val="lt1"/>
                </a:highlight>
              </a:rPr>
              <a:t>Brain-controlled robotic arm system based on the MDCBN-based deep learning framework.</a:t>
            </a:r>
            <a:endParaRPr sz="1800">
              <a:solidFill>
                <a:srgbClr val="333333"/>
              </a:solidFill>
              <a:highlight>
                <a:schemeClr val="lt1"/>
              </a:highlight>
            </a:endParaRPr>
          </a:p>
          <a:p>
            <a:pPr indent="-342900" lvl="0" marL="914400" rtl="0" algn="l">
              <a:spcBef>
                <a:spcPts val="0"/>
              </a:spcBef>
              <a:spcAft>
                <a:spcPts val="0"/>
              </a:spcAft>
              <a:buClr>
                <a:srgbClr val="333333"/>
              </a:buClr>
              <a:buSzPts val="1800"/>
              <a:buChar char="•"/>
            </a:pPr>
            <a:r>
              <a:rPr lang="en-US" sz="1800">
                <a:solidFill>
                  <a:srgbClr val="333333"/>
                </a:solidFill>
                <a:highlight>
                  <a:schemeClr val="lt1"/>
                </a:highlight>
              </a:rPr>
              <a:t>Void: </a:t>
            </a:r>
            <a:r>
              <a:rPr lang="en-US" sz="1750">
                <a:solidFill>
                  <a:srgbClr val="333333"/>
                </a:solidFill>
                <a:highlight>
                  <a:srgbClr val="FFFFFF"/>
                </a:highlight>
              </a:rPr>
              <a:t>It still needs more enhancing decoding performance for all subjects in real-time environments. We plan to adopt advanced deep architectures into the proposed model for guaranteeing robust continuous decoding performance when using more short time-series data.</a:t>
            </a:r>
            <a:endParaRPr sz="2400">
              <a:solidFill>
                <a:srgbClr val="333333"/>
              </a:solidFill>
              <a:highlight>
                <a:schemeClr val="lt1"/>
              </a:highlight>
            </a:endParaRPr>
          </a:p>
          <a:p>
            <a:pPr indent="0" lvl="0" marL="1371600" rtl="0" algn="l">
              <a:spcBef>
                <a:spcPts val="0"/>
              </a:spcBef>
              <a:spcAft>
                <a:spcPts val="0"/>
              </a:spcAft>
              <a:buNone/>
            </a:pPr>
            <a:r>
              <a:t/>
            </a:r>
            <a:endParaRPr sz="1800">
              <a:solidFill>
                <a:srgbClr val="434343"/>
              </a:solidFill>
              <a:highlight>
                <a:schemeClr val="lt1"/>
              </a:highlight>
            </a:endParaRPr>
          </a:p>
          <a:p>
            <a:pPr indent="0" lvl="0" marL="1371600" rtl="0" algn="l">
              <a:spcBef>
                <a:spcPts val="0"/>
              </a:spcBef>
              <a:spcAft>
                <a:spcPts val="0"/>
              </a:spcAft>
              <a:buNone/>
            </a:pPr>
            <a:r>
              <a:t/>
            </a:r>
            <a:endParaRPr sz="1800">
              <a:solidFill>
                <a:srgbClr val="434343"/>
              </a:solidFill>
              <a:highlight>
                <a:srgbClr val="FFFFFF"/>
              </a:highlight>
            </a:endParaRPr>
          </a:p>
          <a:p>
            <a:pPr indent="0" lvl="0" marL="457200" rtl="0" algn="l">
              <a:spcBef>
                <a:spcPts val="0"/>
              </a:spcBef>
              <a:spcAft>
                <a:spcPts val="0"/>
              </a:spcAft>
              <a:buNone/>
            </a:pPr>
            <a:r>
              <a:t/>
            </a:r>
            <a:endParaRPr sz="1800">
              <a:solidFill>
                <a:srgbClr val="434343"/>
              </a:solidFill>
              <a:highlight>
                <a:srgbClr val="FFFFFF"/>
              </a:highlight>
            </a:endParaRPr>
          </a:p>
          <a:p>
            <a:pPr indent="0" lvl="0" marL="0" rtl="0" algn="l">
              <a:spcBef>
                <a:spcPts val="0"/>
              </a:spcBef>
              <a:spcAft>
                <a:spcPts val="0"/>
              </a:spcAft>
              <a:buNone/>
            </a:pPr>
            <a:r>
              <a:t/>
            </a:r>
            <a:endParaRPr sz="1800">
              <a:solidFill>
                <a:srgbClr val="434343"/>
              </a:solidFill>
              <a:highlight>
                <a:srgbClr val="FFFFFF"/>
              </a:highlight>
            </a:endParaRPr>
          </a:p>
          <a:p>
            <a:pPr indent="0" lvl="0" marL="4572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457200" rtl="0" algn="l">
              <a:spcBef>
                <a:spcPts val="0"/>
              </a:spcBef>
              <a:spcAft>
                <a:spcPts val="0"/>
              </a:spcAft>
              <a:buNone/>
            </a:pPr>
            <a:r>
              <a:t/>
            </a:r>
            <a:endParaRPr sz="1800">
              <a:solidFill>
                <a:srgbClr val="434343"/>
              </a:solidFill>
              <a:highlight>
                <a:srgbClr val="FFFFFF"/>
              </a:highlight>
            </a:endParaRPr>
          </a:p>
          <a:p>
            <a:pPr indent="0" lvl="0" marL="457200" rtl="0" algn="l">
              <a:spcBef>
                <a:spcPts val="0"/>
              </a:spcBef>
              <a:spcAft>
                <a:spcPts val="0"/>
              </a:spcAft>
              <a:buNone/>
            </a:pPr>
            <a:r>
              <a:t/>
            </a:r>
            <a:endParaRPr b="1"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1371600" rtl="0" algn="l">
              <a:spcBef>
                <a:spcPts val="0"/>
              </a:spcBef>
              <a:spcAft>
                <a:spcPts val="0"/>
              </a:spcAft>
              <a:buNone/>
            </a:pPr>
            <a:r>
              <a:t/>
            </a:r>
            <a:endParaRPr sz="1800">
              <a:solidFill>
                <a:srgbClr val="000000"/>
              </a:solidFill>
            </a:endParaRPr>
          </a:p>
          <a:p>
            <a:pPr indent="0" lvl="0" marL="1371600" rtl="0" algn="l">
              <a:spcBef>
                <a:spcPts val="0"/>
              </a:spcBef>
              <a:spcAft>
                <a:spcPts val="0"/>
              </a:spcAft>
              <a:buNone/>
            </a:pPr>
            <a:r>
              <a:t/>
            </a:r>
            <a:endParaRPr sz="1800">
              <a:solidFill>
                <a:srgbClr val="000000"/>
              </a:solidFill>
            </a:endParaRPr>
          </a:p>
          <a:p>
            <a:pPr indent="0" lvl="0" marL="13716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highlight>
                <a:srgbClr val="FFFFFF"/>
              </a:highlight>
            </a:endParaRPr>
          </a:p>
          <a:p>
            <a:pPr indent="0" lvl="0" marL="0" rtl="0" algn="l">
              <a:spcBef>
                <a:spcPts val="0"/>
              </a:spcBef>
              <a:spcAft>
                <a:spcPts val="0"/>
              </a:spcAft>
              <a:buNone/>
            </a:pPr>
            <a:r>
              <a:t/>
            </a:r>
            <a:endParaRPr sz="1800">
              <a:solidFill>
                <a:srgbClr val="000000"/>
              </a:solidFill>
              <a:highlight>
                <a:srgbClr val="FFFFFF"/>
              </a:highlight>
            </a:endParaRPr>
          </a:p>
          <a:p>
            <a:pPr indent="0" lvl="0" marL="457200" rtl="0" algn="l">
              <a:spcBef>
                <a:spcPts val="0"/>
              </a:spcBef>
              <a:spcAft>
                <a:spcPts val="0"/>
              </a:spcAft>
              <a:buNone/>
            </a:pPr>
            <a:r>
              <a:t/>
            </a:r>
            <a:endParaRPr sz="1800">
              <a:solidFill>
                <a:srgbClr val="000000"/>
              </a:solidFill>
              <a:highlight>
                <a:srgbClr val="FFFFFF"/>
              </a:highlight>
            </a:endParaRPr>
          </a:p>
          <a:p>
            <a:pPr indent="0" lvl="0" marL="457200" rtl="0" algn="l">
              <a:spcBef>
                <a:spcPts val="0"/>
              </a:spcBef>
              <a:spcAft>
                <a:spcPts val="0"/>
              </a:spcAft>
              <a:buNone/>
            </a:pPr>
            <a:r>
              <a:t/>
            </a:r>
            <a:endParaRPr sz="1800">
              <a:solidFill>
                <a:srgbClr val="000000"/>
              </a:solidFill>
              <a:highlight>
                <a:srgbClr val="FFFFFF"/>
              </a:highlight>
            </a:endParaRPr>
          </a:p>
        </p:txBody>
      </p:sp>
      <p:pic>
        <p:nvPicPr>
          <p:cNvPr descr="pes logo.png" id="164" name="Google Shape;164;p19"/>
          <p:cNvPicPr preferRelativeResize="0"/>
          <p:nvPr/>
        </p:nvPicPr>
        <p:blipFill rotWithShape="1">
          <a:blip r:embed="rId10">
            <a:alphaModFix/>
          </a:blip>
          <a:srcRect b="0" l="0" r="0" t="0"/>
          <a:stretch/>
        </p:blipFill>
        <p:spPr>
          <a:xfrm>
            <a:off x="0" y="0"/>
            <a:ext cx="1143000" cy="1143000"/>
          </a:xfrm>
          <a:prstGeom prst="rect">
            <a:avLst/>
          </a:prstGeom>
          <a:noFill/>
          <a:ln>
            <a:noFill/>
          </a:ln>
        </p:spPr>
      </p:pic>
      <p:pic>
        <p:nvPicPr>
          <p:cNvPr descr="C:\Users\rajsekar\Pictures\ECE LOGO.jpg" id="165" name="Google Shape;165;p19"/>
          <p:cNvPicPr preferRelativeResize="0"/>
          <p:nvPr/>
        </p:nvPicPr>
        <p:blipFill rotWithShape="1">
          <a:blip r:embed="rId11">
            <a:alphaModFix/>
          </a:blip>
          <a:srcRect b="0" l="0" r="0" t="0"/>
          <a:stretch/>
        </p:blipFill>
        <p:spPr>
          <a:xfrm>
            <a:off x="8077200" y="0"/>
            <a:ext cx="1066800" cy="1066800"/>
          </a:xfrm>
          <a:prstGeom prst="rect">
            <a:avLst/>
          </a:prstGeom>
          <a:noFill/>
          <a:ln>
            <a:noFill/>
          </a:ln>
        </p:spPr>
      </p:pic>
      <p:sp>
        <p:nvSpPr>
          <p:cNvPr id="166" name="Google Shape;16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Font typeface="Arial"/>
              <a:buNone/>
            </a:pPr>
            <a:r>
              <a:rPr lang="en-US"/>
              <a:t>Brain-Controlled Robotic Arm using BCI</a:t>
            </a:r>
            <a:endParaRPr/>
          </a:p>
          <a:p>
            <a:pPr indent="0" lvl="0" marL="0" rtl="0" algn="ctr">
              <a:spcBef>
                <a:spcPts val="0"/>
              </a:spcBef>
              <a:spcAft>
                <a:spcPts val="0"/>
              </a:spcAft>
              <a:buNone/>
            </a:pPr>
            <a:r>
              <a:t/>
            </a:r>
            <a:endParaRPr/>
          </a:p>
        </p:txBody>
      </p:sp>
      <p:sp>
        <p:nvSpPr>
          <p:cNvPr id="168" name="Google Shape;16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t>Literature Review</a:t>
            </a:r>
            <a:endParaRPr/>
          </a:p>
        </p:txBody>
      </p:sp>
      <p:sp>
        <p:nvSpPr>
          <p:cNvPr id="174" name="Google Shape;174;p20"/>
          <p:cNvSpPr txBox="1"/>
          <p:nvPr>
            <p:ph idx="1" type="body"/>
          </p:nvPr>
        </p:nvSpPr>
        <p:spPr>
          <a:xfrm>
            <a:off x="457200" y="1259913"/>
            <a:ext cx="8229600" cy="4866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t/>
            </a:r>
            <a:endParaRPr sz="1800">
              <a:solidFill>
                <a:srgbClr val="000000"/>
              </a:solidFill>
            </a:endParaRPr>
          </a:p>
          <a:p>
            <a:pPr indent="0" lvl="0" marL="457200" rtl="0" algn="l">
              <a:spcBef>
                <a:spcPts val="0"/>
              </a:spcBef>
              <a:spcAft>
                <a:spcPts val="0"/>
              </a:spcAft>
              <a:buNone/>
            </a:pPr>
            <a:r>
              <a:rPr lang="en-US" sz="1800">
                <a:solidFill>
                  <a:srgbClr val="000000"/>
                </a:solidFill>
              </a:rPr>
              <a:t>(iii</a:t>
            </a:r>
            <a:r>
              <a:rPr lang="en-US" sz="1800">
                <a:solidFill>
                  <a:srgbClr val="000000"/>
                </a:solidFill>
              </a:rPr>
              <a:t>) Aldwin Jomar F. Castro , Justine Nicole P. Cruzit </a:t>
            </a:r>
            <a:r>
              <a:rPr b="1" lang="en-US" sz="1800">
                <a:solidFill>
                  <a:srgbClr val="000000"/>
                </a:solidFill>
              </a:rPr>
              <a:t>“Development of a Deep Learning-Based Brain-Computer Interface for Visual Imagery Recognition”,</a:t>
            </a:r>
            <a:r>
              <a:rPr lang="en-US" sz="1800">
                <a:solidFill>
                  <a:srgbClr val="000000"/>
                </a:solidFill>
              </a:rPr>
              <a:t> </a:t>
            </a:r>
            <a:r>
              <a:rPr lang="en-US" sz="1800">
                <a:solidFill>
                  <a:srgbClr val="000000"/>
                </a:solidFill>
                <a:uFill>
                  <a:noFill/>
                </a:uFill>
                <a:hlinkClick r:id="rId3">
                  <a:extLst>
                    <a:ext uri="{A12FA001-AC4F-418D-AE19-62706E023703}">
                      <ahyp:hlinkClr val="tx"/>
                    </a:ext>
                  </a:extLst>
                </a:hlinkClick>
              </a:rPr>
              <a:t>2020 16th IEEE International Colloquium on Signal Processing &amp; Its Applications (CSPA)</a:t>
            </a:r>
            <a:endParaRPr sz="1800">
              <a:solidFill>
                <a:srgbClr val="434343"/>
              </a:solidFill>
            </a:endParaRPr>
          </a:p>
          <a:p>
            <a:pPr indent="0" lvl="0" marL="457200" rtl="0" algn="l">
              <a:spcBef>
                <a:spcPts val="0"/>
              </a:spcBef>
              <a:spcAft>
                <a:spcPts val="0"/>
              </a:spcAft>
              <a:buNone/>
            </a:pPr>
            <a:r>
              <a:t/>
            </a:r>
            <a:endParaRPr sz="1800">
              <a:solidFill>
                <a:srgbClr val="434343"/>
              </a:solidFill>
            </a:endParaRPr>
          </a:p>
          <a:p>
            <a:pPr indent="-342900" lvl="0" marL="914400" rtl="0" algn="l">
              <a:spcBef>
                <a:spcPts val="0"/>
              </a:spcBef>
              <a:spcAft>
                <a:spcPts val="0"/>
              </a:spcAft>
              <a:buClr>
                <a:srgbClr val="434343"/>
              </a:buClr>
              <a:buSzPts val="1800"/>
              <a:buChar char="•"/>
            </a:pPr>
            <a:r>
              <a:rPr lang="en-US" sz="1800">
                <a:solidFill>
                  <a:srgbClr val="000000"/>
                </a:solidFill>
              </a:rPr>
              <a:t>Objective</a:t>
            </a:r>
            <a:r>
              <a:rPr lang="en-US" sz="1800">
                <a:solidFill>
                  <a:srgbClr val="434343"/>
                </a:solidFill>
              </a:rPr>
              <a:t> : Evaluates the performance of n deep learning models and traditional classifiers in decoding visual imagery recorded using BCI</a:t>
            </a:r>
            <a:endParaRPr sz="1800">
              <a:solidFill>
                <a:srgbClr val="434343"/>
              </a:solidFill>
            </a:endParaRPr>
          </a:p>
          <a:p>
            <a:pPr indent="-342900" lvl="0" marL="914400" rtl="0" algn="l">
              <a:spcBef>
                <a:spcPts val="0"/>
              </a:spcBef>
              <a:spcAft>
                <a:spcPts val="0"/>
              </a:spcAft>
              <a:buClr>
                <a:srgbClr val="434343"/>
              </a:buClr>
              <a:buSzPts val="1800"/>
              <a:buChar char="•"/>
            </a:pPr>
            <a:r>
              <a:rPr lang="en-US" sz="1800">
                <a:solidFill>
                  <a:srgbClr val="000000"/>
                </a:solidFill>
              </a:rPr>
              <a:t>Data set</a:t>
            </a:r>
            <a:r>
              <a:rPr lang="en-US" sz="1800">
                <a:solidFill>
                  <a:srgbClr val="434343"/>
                </a:solidFill>
              </a:rPr>
              <a:t> : </a:t>
            </a:r>
            <a:r>
              <a:rPr lang="en-US" sz="1800">
                <a:solidFill>
                  <a:srgbClr val="333333"/>
                </a:solidFill>
                <a:highlight>
                  <a:schemeClr val="lt1"/>
                </a:highlight>
              </a:rPr>
              <a:t>Raw EEG signals for imagined shapes obtained with permission from the previous research done by Nieles et al</a:t>
            </a:r>
            <a:r>
              <a:rPr lang="en-US" sz="1800"/>
              <a:t>	</a:t>
            </a:r>
            <a:endParaRPr sz="1800"/>
          </a:p>
          <a:p>
            <a:pPr indent="-342900" lvl="0" marL="914400" rtl="0" algn="l">
              <a:spcBef>
                <a:spcPts val="0"/>
              </a:spcBef>
              <a:spcAft>
                <a:spcPts val="0"/>
              </a:spcAft>
              <a:buSzPts val="1800"/>
              <a:buChar char="•"/>
            </a:pPr>
            <a:r>
              <a:rPr lang="en-US" sz="1800">
                <a:solidFill>
                  <a:srgbClr val="434343"/>
                </a:solidFill>
              </a:rPr>
              <a:t>Deep learning has the ability to achieve better performance than traditional classification algorithms through adapting its feature selection and weighting of features to different trials, subjects and task</a:t>
            </a:r>
            <a:endParaRPr sz="1800">
              <a:solidFill>
                <a:srgbClr val="434343"/>
              </a:solidFill>
            </a:endParaRPr>
          </a:p>
          <a:p>
            <a:pPr indent="-342900" lvl="0" marL="914400" rtl="0" algn="l">
              <a:spcBef>
                <a:spcPts val="0"/>
              </a:spcBef>
              <a:spcAft>
                <a:spcPts val="0"/>
              </a:spcAft>
              <a:buSzPts val="1800"/>
              <a:buChar char="•"/>
            </a:pPr>
            <a:r>
              <a:rPr lang="en-US" sz="1800">
                <a:solidFill>
                  <a:srgbClr val="000000"/>
                </a:solidFill>
              </a:rPr>
              <a:t>Accuracy </a:t>
            </a:r>
            <a:r>
              <a:rPr lang="en-US" sz="1800">
                <a:solidFill>
                  <a:srgbClr val="434343"/>
                </a:solidFill>
              </a:rPr>
              <a:t>: </a:t>
            </a:r>
            <a:r>
              <a:rPr lang="en-US" sz="1800">
                <a:solidFill>
                  <a:srgbClr val="333333"/>
                </a:solidFill>
                <a:highlight>
                  <a:schemeClr val="lt1"/>
                </a:highlight>
              </a:rPr>
              <a:t>LSTM-87.34%, CNN-Bi-LSTM - 87.46%, SVM-83.06%, LDA-78.12%.</a:t>
            </a:r>
            <a:endParaRPr sz="1800"/>
          </a:p>
          <a:p>
            <a:pPr indent="0" lvl="0" marL="457200" rtl="0" algn="l">
              <a:spcBef>
                <a:spcPts val="0"/>
              </a:spcBef>
              <a:spcAft>
                <a:spcPts val="0"/>
              </a:spcAft>
              <a:buNone/>
            </a:pPr>
            <a:r>
              <a:t/>
            </a:r>
            <a:endParaRPr sz="1800">
              <a:solidFill>
                <a:srgbClr val="434343"/>
              </a:solidFill>
            </a:endParaRPr>
          </a:p>
          <a:p>
            <a:pPr indent="0" lvl="0" marL="457200" rtl="0" algn="l">
              <a:spcBef>
                <a:spcPts val="0"/>
              </a:spcBef>
              <a:spcAft>
                <a:spcPts val="0"/>
              </a:spcAft>
              <a:buClr>
                <a:schemeClr val="dk1"/>
              </a:buClr>
              <a:buSzPts val="1100"/>
              <a:buFont typeface="Arial"/>
              <a:buNone/>
            </a:pPr>
            <a:r>
              <a:t/>
            </a:r>
            <a:endParaRPr sz="1800">
              <a:solidFill>
                <a:srgbClr val="434343"/>
              </a:solidFill>
            </a:endParaRPr>
          </a:p>
          <a:p>
            <a:pPr indent="0" lvl="0" marL="457200" rtl="0" algn="l">
              <a:spcBef>
                <a:spcPts val="0"/>
              </a:spcBef>
              <a:spcAft>
                <a:spcPts val="0"/>
              </a:spcAft>
              <a:buNone/>
            </a:pPr>
            <a:r>
              <a:t/>
            </a:r>
            <a:endParaRPr sz="1800">
              <a:solidFill>
                <a:srgbClr val="434343"/>
              </a:solidFill>
            </a:endParaRPr>
          </a:p>
        </p:txBody>
      </p:sp>
      <p:pic>
        <p:nvPicPr>
          <p:cNvPr descr="pes logo.png" id="175" name="Google Shape;175;p20"/>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176" name="Google Shape;176;p20"/>
          <p:cNvPicPr preferRelativeResize="0"/>
          <p:nvPr/>
        </p:nvPicPr>
        <p:blipFill rotWithShape="1">
          <a:blip r:embed="rId5">
            <a:alphaModFix/>
          </a:blip>
          <a:srcRect b="0" l="0" r="0" t="0"/>
          <a:stretch/>
        </p:blipFill>
        <p:spPr>
          <a:xfrm>
            <a:off x="8077200" y="0"/>
            <a:ext cx="1066800" cy="1066800"/>
          </a:xfrm>
          <a:prstGeom prst="rect">
            <a:avLst/>
          </a:prstGeom>
          <a:noFill/>
          <a:ln>
            <a:noFill/>
          </a:ln>
        </p:spPr>
      </p:pic>
      <p:sp>
        <p:nvSpPr>
          <p:cNvPr id="177" name="Google Shape;17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Font typeface="Arial"/>
              <a:buNone/>
            </a:pPr>
            <a:r>
              <a:rPr lang="en-US"/>
              <a:t>Brain-Controlled Robotic Arm using BCI</a:t>
            </a:r>
            <a:endParaRPr/>
          </a:p>
          <a:p>
            <a:pPr indent="0" lvl="0" marL="0" rtl="0" algn="ctr">
              <a:spcBef>
                <a:spcPts val="0"/>
              </a:spcBef>
              <a:spcAft>
                <a:spcPts val="0"/>
              </a:spcAft>
              <a:buNone/>
            </a:pPr>
            <a:r>
              <a:t/>
            </a:r>
            <a:endParaRPr/>
          </a:p>
        </p:txBody>
      </p:sp>
      <p:sp>
        <p:nvSpPr>
          <p:cNvPr id="179" name="Google Shape;17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a:t>
            </a:r>
            <a:r>
              <a:rPr lang="en-US"/>
              <a:t>/9/2020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u="sng"/>
              <a:t>OBJECTIVES</a:t>
            </a:r>
            <a:endParaRPr/>
          </a:p>
        </p:txBody>
      </p:sp>
      <p:sp>
        <p:nvSpPr>
          <p:cNvPr id="185" name="Google Shape;185;p21"/>
          <p:cNvSpPr txBox="1"/>
          <p:nvPr>
            <p:ph idx="1" type="body"/>
          </p:nvPr>
        </p:nvSpPr>
        <p:spPr>
          <a:xfrm>
            <a:off x="457200" y="1562888"/>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Char char="•"/>
            </a:pPr>
            <a:r>
              <a:rPr b="1" lang="en-US" sz="1800">
                <a:solidFill>
                  <a:srgbClr val="000000"/>
                </a:solidFill>
              </a:rPr>
              <a:t>To use b</a:t>
            </a:r>
            <a:r>
              <a:rPr b="1" lang="en-US" sz="1800">
                <a:solidFill>
                  <a:srgbClr val="000000"/>
                </a:solidFill>
              </a:rPr>
              <a:t>rain waves to control robotic arm movement:</a:t>
            </a:r>
            <a:endParaRPr b="1" sz="1800">
              <a:solidFill>
                <a:srgbClr val="000000"/>
              </a:solidFill>
            </a:endParaRPr>
          </a:p>
          <a:p>
            <a:pPr indent="0" lvl="0" marL="457200" rtl="0" algn="l">
              <a:spcBef>
                <a:spcPts val="0"/>
              </a:spcBef>
              <a:spcAft>
                <a:spcPts val="0"/>
              </a:spcAft>
              <a:buNone/>
            </a:pPr>
            <a:r>
              <a:rPr b="1" lang="en-US" sz="1800">
                <a:solidFill>
                  <a:srgbClr val="000000"/>
                </a:solidFill>
              </a:rPr>
              <a:t>               -- </a:t>
            </a:r>
            <a:r>
              <a:rPr lang="en-US" sz="1800">
                <a:solidFill>
                  <a:srgbClr val="000000"/>
                </a:solidFill>
              </a:rPr>
              <a:t> Involves extracting brain waves from patients and sending the detected signal to robot for arm movement.The outcome of this process is movement of the robotic arm without any  motion/gesture in the patients.BCI is used for this purpose.</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b="1" lang="en-US" sz="1800">
                <a:solidFill>
                  <a:srgbClr val="000000"/>
                </a:solidFill>
              </a:rPr>
              <a:t>Image processing for recognition of objects to pick and drop:</a:t>
            </a:r>
            <a:endParaRPr b="1" sz="1800">
              <a:solidFill>
                <a:srgbClr val="000000"/>
              </a:solidFill>
            </a:endParaRPr>
          </a:p>
          <a:p>
            <a:pPr indent="0" lvl="0" marL="0" rtl="0" algn="l">
              <a:spcBef>
                <a:spcPts val="0"/>
              </a:spcBef>
              <a:spcAft>
                <a:spcPts val="0"/>
              </a:spcAft>
              <a:buNone/>
            </a:pPr>
            <a:r>
              <a:rPr b="1" lang="en-US" sz="1800">
                <a:solidFill>
                  <a:srgbClr val="000000"/>
                </a:solidFill>
              </a:rPr>
              <a:t>                         -- </a:t>
            </a:r>
            <a:r>
              <a:rPr lang="en-US" sz="1800">
                <a:solidFill>
                  <a:srgbClr val="000000"/>
                </a:solidFill>
              </a:rPr>
              <a:t>This process involves object detection. The robot will be able to detect </a:t>
            </a:r>
            <a:endParaRPr sz="1800">
              <a:solidFill>
                <a:srgbClr val="000000"/>
              </a:solidFill>
            </a:endParaRPr>
          </a:p>
          <a:p>
            <a:pPr indent="0" lvl="0" marL="0" rtl="0" algn="l">
              <a:spcBef>
                <a:spcPts val="0"/>
              </a:spcBef>
              <a:spcAft>
                <a:spcPts val="0"/>
              </a:spcAft>
              <a:buNone/>
            </a:pPr>
            <a:r>
              <a:rPr lang="en-US" sz="1800">
                <a:solidFill>
                  <a:srgbClr val="000000"/>
                </a:solidFill>
              </a:rPr>
              <a:t>         objects, pick and drop the detected object.</a:t>
            </a:r>
            <a:endParaRPr sz="1800">
              <a:solidFill>
                <a:srgbClr val="000000"/>
              </a:solidFill>
            </a:endParaRPr>
          </a:p>
        </p:txBody>
      </p:sp>
      <p:pic>
        <p:nvPicPr>
          <p:cNvPr descr="pes logo.png" id="186" name="Google Shape;186;p21"/>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187" name="Google Shape;187;p21"/>
          <p:cNvPicPr preferRelativeResize="0"/>
          <p:nvPr/>
        </p:nvPicPr>
        <p:blipFill rotWithShape="1">
          <a:blip r:embed="rId5">
            <a:alphaModFix/>
          </a:blip>
          <a:srcRect b="0" l="0" r="0" t="0"/>
          <a:stretch/>
        </p:blipFill>
        <p:spPr>
          <a:xfrm>
            <a:off x="8077200" y="0"/>
            <a:ext cx="1066800" cy="1066800"/>
          </a:xfrm>
          <a:prstGeom prst="rect">
            <a:avLst/>
          </a:prstGeom>
          <a:noFill/>
          <a:ln>
            <a:noFill/>
          </a:ln>
        </p:spPr>
      </p:pic>
      <p:sp>
        <p:nvSpPr>
          <p:cNvPr id="188" name="Google Shape;188;p21"/>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Brain-Controlled Robotic Arm using BCI</a:t>
            </a:r>
            <a:endParaRPr/>
          </a:p>
        </p:txBody>
      </p:sp>
      <p:sp>
        <p:nvSpPr>
          <p:cNvPr id="190" name="Google Shape;190;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16/9/2020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