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isri V"/>
  <p:cmAuthor clrIdx="1" id="1" initials="" lastIdx="1" name="HARSHITA R VASTRA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9DA8A8-FBE0-4C9A-95EA-E841930526B3}">
  <a:tblStyle styleId="{D19DA8A8-FBE0-4C9A-95EA-E841930526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Lato-regular.fntdata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Lato-italic.fntdata"/><Relationship Id="rId21" Type="http://schemas.openxmlformats.org/officeDocument/2006/relationships/slide" Target="slides/slide14.xml"/><Relationship Id="rId43" Type="http://schemas.openxmlformats.org/officeDocument/2006/relationships/font" Target="fonts/Lato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02T16:51:05.299">
    <p:pos x="6000" y="0"/>
    <p:text>1. Title and team
2. Feasibility- objectives and outcome
3. Work done so far- 
      a. Objective 
        b. Literature survey 
       C. Materials &amp; Methods
        d. Results 
 4. Next step
5. Timeline
6. References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0-11-03T14:41:12.085">
    <p:pos x="196" y="280"/>
    <p:text>To match with data set classes(1,2,3,4), we rename labels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eeexplore.ieee.org/document/8324921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d06ad2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6d06ad2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6d06ad29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6d06ad29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f56bd18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f56bd18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f56bd18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f56bd18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6df0d84dd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6df0d84dd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f56bd1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f56bd1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df0d84dd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df0d84dd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6df0d84dd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6df0d84dd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6df0d84dd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6df0d84dd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6d06ad2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6d06ad2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AutoNum type="arabicPeriod"/>
            </a:pPr>
            <a:r>
              <a:rPr lang="en-GB" sz="800">
                <a:solidFill>
                  <a:srgbClr val="595959"/>
                </a:solidFill>
              </a:rPr>
              <a:t>Can add screenshots of plotted waveforms </a:t>
            </a:r>
            <a:endParaRPr sz="800">
              <a:solidFill>
                <a:srgbClr val="595959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AutoNum type="arabicPeriod"/>
            </a:pPr>
            <a:r>
              <a:rPr lang="en-GB" sz="800">
                <a:solidFill>
                  <a:srgbClr val="595959"/>
                </a:solidFill>
              </a:rPr>
              <a:t>Ica pictures</a:t>
            </a:r>
            <a:endParaRPr sz="800">
              <a:solidFill>
                <a:srgbClr val="595959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AutoNum type="arabicPeriod"/>
            </a:pPr>
            <a:r>
              <a:rPr lang="en-GB" sz="800">
                <a:solidFill>
                  <a:srgbClr val="595959"/>
                </a:solidFill>
              </a:rPr>
              <a:t>Accuracy  screenshots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68d3d88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68d3d88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6df0d84d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6df0d84d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6df0d84dd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6df0d84dd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70bd7e07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70bd7e07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12f5ce8c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12f5ce8c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12f5ce8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a12f5ce8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12f5ce8c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12f5ce8c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a12d7de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a12d7de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a12f5ce8c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a12f5ce8c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a12f5ce8c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a12f5ce8c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6d06ad29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6d06ad29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68d3d88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68d3d88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a70bd7e07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a70bd7e0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6d06ad2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6d06ad2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6d06ad29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6d06ad2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a6d06ad29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a6d06ad29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f5a15d79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9f5a15d7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6d06ad2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6d06ad2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6d06ad2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6d06ad2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6d06ad2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6d06ad2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6d06ad29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6d06ad29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d06ad29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6d06ad29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u="sng">
                <a:solidFill>
                  <a:srgbClr val="1C367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https://ieeexplore.ieee.org/document/8324921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6df0d84dd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6df0d84d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2.xml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ieeexplore.ieee.org/xpl/RecentIssue.jsp?punumber=7333" TargetMode="External"/><Relationship Id="rId4" Type="http://schemas.openxmlformats.org/officeDocument/2006/relationships/hyperlink" Target="https://ieeexplore.ieee.org/xpl/tocresult.jsp?isnumber=9090036" TargetMode="External"/><Relationship Id="rId11" Type="http://schemas.openxmlformats.org/officeDocument/2006/relationships/image" Target="../media/image1.png"/><Relationship Id="rId10" Type="http://schemas.openxmlformats.org/officeDocument/2006/relationships/hyperlink" Target="https://mne.tools/stable/generated/mne.preprocessing.ICA.html?mne.preprocessing.ICA.find_bads_eog#:~:text=M%2FEEG%20signal%20decomposition%20using,estimates%20independent%20components%20from%20mne.&amp;text=ICA%20is%20sensitive%20to%20low,of%201" TargetMode="External"/><Relationship Id="rId12" Type="http://schemas.openxmlformats.org/officeDocument/2006/relationships/image" Target="../media/image4.jpg"/><Relationship Id="rId9" Type="http://schemas.openxmlformats.org/officeDocument/2006/relationships/hyperlink" Target="https://pypi.org/project/PyWavelets/#:~:text=PyWavelets%20is%20a%20Python%20wavelet,Wavelet%20Packet%20decomposition%20and%20reconstruction" TargetMode="External"/><Relationship Id="rId5" Type="http://schemas.openxmlformats.org/officeDocument/2006/relationships/hyperlink" Target="https://ieeexplore.ieee.org/author/37086353197" TargetMode="External"/><Relationship Id="rId6" Type="http://schemas.openxmlformats.org/officeDocument/2006/relationships/hyperlink" Target="https://ieeexplore.ieee.org/author/37299368300" TargetMode="External"/><Relationship Id="rId7" Type="http://schemas.openxmlformats.org/officeDocument/2006/relationships/hyperlink" Target="https://ieeexplore.ieee.org/xpl/conhome/8316804/proceeding" TargetMode="External"/><Relationship Id="rId8" Type="http://schemas.openxmlformats.org/officeDocument/2006/relationships/hyperlink" Target="https://mne.tools/stable/overview/index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eeexplore.ieee.org/xpl/RecentIssue.jsp?punumber=7333" TargetMode="External"/><Relationship Id="rId4" Type="http://schemas.openxmlformats.org/officeDocument/2006/relationships/hyperlink" Target="https://ieeexplore.ieee.org/xpl/tocresult.jsp?isnumber=9090036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eeexplore.ieee.org/author/37086353197" TargetMode="External"/><Relationship Id="rId4" Type="http://schemas.openxmlformats.org/officeDocument/2006/relationships/hyperlink" Target="https://ieeexplore.ieee.org/author/37299368300" TargetMode="External"/><Relationship Id="rId5" Type="http://schemas.openxmlformats.org/officeDocument/2006/relationships/hyperlink" Target="https://ieeexplore.ieee.org/xpl/conhome/8316804/proceeding" TargetMode="External"/><Relationship Id="rId6" Type="http://schemas.openxmlformats.org/officeDocument/2006/relationships/hyperlink" Target="https://ieeexplore.ieee.org/xpl/conhome/8316804/proceeding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33900" y="1632238"/>
            <a:ext cx="738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b="1" sz="4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18850" y="3405200"/>
            <a:ext cx="6400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Credits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3793650" y="2786450"/>
            <a:ext cx="15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309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MATERIALS </a:t>
            </a:r>
            <a:endParaRPr u="sng"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57350" y="1152475"/>
            <a:ext cx="807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AutoNum type="arabicPeriod"/>
            </a:pPr>
            <a:r>
              <a:rPr b="1" lang="en-GB" sz="1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Jupyter notebook</a:t>
            </a:r>
            <a:r>
              <a:rPr lang="en-GB" sz="1750">
                <a:latin typeface="Calibri"/>
                <a:ea typeface="Calibri"/>
                <a:cs typeface="Calibri"/>
                <a:sym typeface="Calibri"/>
              </a:rPr>
              <a:t> :  Python platform used to execute the code.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AutoNum type="arabicPeriod"/>
            </a:pPr>
            <a:r>
              <a:rPr b="1" lang="en-GB" sz="1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Mne</a:t>
            </a:r>
            <a:r>
              <a:rPr lang="en-GB" sz="1750">
                <a:latin typeface="Calibri"/>
                <a:ea typeface="Calibri"/>
                <a:cs typeface="Calibri"/>
                <a:sym typeface="Calibri"/>
              </a:rPr>
              <a:t> : Used for exploring ,visualizing and analyzing eeg.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-GB" sz="1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sz="175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GB" sz="1750">
                <a:solidFill>
                  <a:srgbClr val="3C40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Used to store n-dimensional array objects.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-GB" sz="1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GB" sz="175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GB" sz="1750">
                <a:solidFill>
                  <a:srgbClr val="3C40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Used for visualizing data.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-GB" sz="1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Pywavelets</a:t>
            </a:r>
            <a:r>
              <a:rPr lang="en-GB" sz="175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GB" sz="1750">
                <a:solidFill>
                  <a:srgbClr val="3C40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Python wavelet transforms module used in wavelet packet decomposition.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-GB" sz="1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en-GB" sz="175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GB" sz="1750">
                <a:solidFill>
                  <a:srgbClr val="3C40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Neural network library for developing and evaluating deep learning models.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-GB" sz="1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ICA</a:t>
            </a:r>
            <a:r>
              <a:rPr lang="en-GB" sz="175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GB" sz="1750">
                <a:solidFill>
                  <a:srgbClr val="3C40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Object used to estimates independent components from mne.io.Raw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-GB" sz="1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GB" sz="175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750">
                <a:solidFill>
                  <a:srgbClr val="3C40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analysis tool used to observe the values of the dataset.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0" y="46891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23"/>
          <p:cNvCxnSpPr>
            <a:stCxn id="174" idx="3"/>
            <a:endCxn id="175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3"/>
          <p:cNvCxnSpPr>
            <a:stCxn id="175" idx="3"/>
            <a:endCxn id="177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3"/>
          <p:cNvCxnSpPr>
            <a:stCxn id="177" idx="3"/>
            <a:endCxn id="179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3"/>
          <p:cNvCxnSpPr>
            <a:stCxn id="179" idx="3"/>
            <a:endCxn id="181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3"/>
          <p:cNvCxnSpPr>
            <a:stCxn id="181" idx="2"/>
            <a:endCxn id="183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3"/>
          <p:cNvCxnSpPr>
            <a:stCxn id="183" idx="2"/>
            <a:endCxn id="185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3"/>
          <p:cNvCxnSpPr>
            <a:stCxn id="185" idx="1"/>
            <a:endCxn id="187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3"/>
          <p:cNvCxnSpPr>
            <a:stCxn id="187" idx="1"/>
            <a:endCxn id="189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3"/>
          <p:cNvCxnSpPr>
            <a:stCxn id="189" idx="1"/>
            <a:endCxn id="191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3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211" name="Google Shape;2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solidFill>
                <a:srgbClr val="FFFFFF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4"/>
          <p:cNvCxnSpPr>
            <a:stCxn id="213" idx="3"/>
            <a:endCxn id="214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4"/>
          <p:cNvCxnSpPr>
            <a:stCxn id="214" idx="3"/>
            <a:endCxn id="216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4"/>
          <p:cNvCxnSpPr>
            <a:stCxn id="216" idx="3"/>
            <a:endCxn id="218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4"/>
          <p:cNvCxnSpPr>
            <a:stCxn id="218" idx="3"/>
            <a:endCxn id="220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4"/>
          <p:cNvCxnSpPr>
            <a:stCxn id="220" idx="2"/>
            <a:endCxn id="222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4"/>
          <p:cNvCxnSpPr>
            <a:stCxn id="222" idx="2"/>
            <a:endCxn id="224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4"/>
          <p:cNvCxnSpPr>
            <a:stCxn id="224" idx="1"/>
            <a:endCxn id="226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4"/>
          <p:cNvCxnSpPr>
            <a:stCxn id="226" idx="1"/>
            <a:endCxn id="228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4"/>
          <p:cNvCxnSpPr>
            <a:stCxn id="228" idx="1"/>
            <a:endCxn id="230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4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EVENTS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249" name="Google Shape;2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250" name="Google Shape;25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00" y="1447838"/>
            <a:ext cx="5446900" cy="28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3700" y="1941150"/>
            <a:ext cx="2871900" cy="195533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311700" y="1119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262" name="Google Shape;2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263" name="Google Shape;26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4040550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26"/>
          <p:cNvCxnSpPr>
            <a:stCxn id="265" idx="3"/>
            <a:endCxn id="266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6"/>
          <p:cNvCxnSpPr>
            <a:stCxn id="266" idx="3"/>
            <a:endCxn id="268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6"/>
          <p:cNvCxnSpPr>
            <a:stCxn id="268" idx="3"/>
            <a:endCxn id="270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6"/>
          <p:cNvCxnSpPr>
            <a:stCxn id="270" idx="3"/>
            <a:endCxn id="272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6"/>
          <p:cNvCxnSpPr>
            <a:stCxn id="272" idx="2"/>
            <a:endCxn id="274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6"/>
          <p:cNvCxnSpPr>
            <a:stCxn id="274" idx="2"/>
            <a:endCxn id="276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6"/>
          <p:cNvCxnSpPr>
            <a:stCxn id="276" idx="1"/>
            <a:endCxn id="278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6"/>
          <p:cNvCxnSpPr>
            <a:stCxn id="278" idx="1"/>
            <a:endCxn id="280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6"/>
          <p:cNvCxnSpPr>
            <a:stCxn id="280" idx="1"/>
            <a:endCxn id="282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RESULT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301" name="Google Shape;3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302" name="Google Shape;30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7"/>
          <p:cNvSpPr txBox="1"/>
          <p:nvPr/>
        </p:nvSpPr>
        <p:spPr>
          <a:xfrm>
            <a:off x="5874300" y="3943350"/>
            <a:ext cx="228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Spectrum after Band pass Filter Applied</a:t>
            </a:r>
            <a:endParaRPr/>
          </a:p>
        </p:txBody>
      </p:sp>
      <p:pic>
        <p:nvPicPr>
          <p:cNvPr id="304" name="Google Shape;3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00" y="1190550"/>
            <a:ext cx="39719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/>
        </p:nvSpPr>
        <p:spPr>
          <a:xfrm>
            <a:off x="1493275" y="4021138"/>
            <a:ext cx="228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Spectrum before Band pass filter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8275" y="1238100"/>
            <a:ext cx="3643035" cy="25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 txBox="1"/>
          <p:nvPr>
            <p:ph idx="1" type="body"/>
          </p:nvPr>
        </p:nvSpPr>
        <p:spPr>
          <a:xfrm>
            <a:off x="311700" y="1119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316" name="Google Shape;3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317" name="Google Shape;31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8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5431288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28"/>
          <p:cNvCxnSpPr>
            <a:stCxn id="319" idx="3"/>
            <a:endCxn id="320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8"/>
          <p:cNvCxnSpPr>
            <a:stCxn id="320" idx="3"/>
            <a:endCxn id="322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8"/>
          <p:cNvCxnSpPr>
            <a:stCxn id="322" idx="3"/>
            <a:endCxn id="324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8"/>
          <p:cNvCxnSpPr>
            <a:stCxn id="324" idx="3"/>
            <a:endCxn id="326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28"/>
          <p:cNvCxnSpPr>
            <a:stCxn id="326" idx="2"/>
            <a:endCxn id="328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8"/>
          <p:cNvCxnSpPr>
            <a:stCxn id="328" idx="2"/>
            <a:endCxn id="330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8"/>
          <p:cNvCxnSpPr>
            <a:stCxn id="330" idx="1"/>
            <a:endCxn id="332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8"/>
          <p:cNvCxnSpPr>
            <a:stCxn id="332" idx="1"/>
            <a:endCxn id="334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8"/>
          <p:cNvCxnSpPr>
            <a:stCxn id="334" idx="1"/>
            <a:endCxn id="336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8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RESULT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355" name="Google Shape;3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356" name="Google Shape;3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425" y="1565875"/>
            <a:ext cx="3554450" cy="26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5875" y="1466488"/>
            <a:ext cx="3791925" cy="27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9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311700" y="1119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368" name="Google Shape;3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369" name="Google Shape;36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0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0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 txBox="1"/>
          <p:nvPr/>
        </p:nvSpPr>
        <p:spPr>
          <a:xfrm>
            <a:off x="7113725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30"/>
          <p:cNvCxnSpPr>
            <a:stCxn id="371" idx="3"/>
            <a:endCxn id="372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0"/>
          <p:cNvCxnSpPr>
            <a:stCxn id="372" idx="3"/>
            <a:endCxn id="374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0"/>
          <p:cNvCxnSpPr>
            <a:stCxn id="374" idx="3"/>
            <a:endCxn id="376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0"/>
          <p:cNvCxnSpPr>
            <a:stCxn id="376" idx="3"/>
            <a:endCxn id="378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0"/>
          <p:cNvCxnSpPr>
            <a:stCxn id="378" idx="2"/>
            <a:endCxn id="380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0"/>
          <p:cNvCxnSpPr>
            <a:stCxn id="380" idx="2"/>
            <a:endCxn id="382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0"/>
          <p:cNvCxnSpPr>
            <a:stCxn id="382" idx="1"/>
            <a:endCxn id="384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0"/>
          <p:cNvCxnSpPr>
            <a:stCxn id="384" idx="1"/>
            <a:endCxn id="386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0"/>
          <p:cNvCxnSpPr>
            <a:stCxn id="386" idx="1"/>
            <a:endCxn id="388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0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0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RESULTS</a:t>
            </a:r>
            <a:endParaRPr u="sng"/>
          </a:p>
        </p:txBody>
      </p:sp>
      <p:sp>
        <p:nvSpPr>
          <p:cNvPr id="406" name="Google Shape;40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407" name="Google Shape;4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7500" cy="99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408" name="Google Shape;4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768900" cy="7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50" y="1129863"/>
            <a:ext cx="3326887" cy="332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2325" y="1129875"/>
            <a:ext cx="3161735" cy="32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1"/>
          <p:cNvSpPr txBox="1"/>
          <p:nvPr/>
        </p:nvSpPr>
        <p:spPr>
          <a:xfrm>
            <a:off x="7224300" y="1516800"/>
            <a:ext cx="13170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Left hand = 769</a:t>
            </a:r>
            <a:endParaRPr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Right hand = 770</a:t>
            </a:r>
            <a:endParaRPr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Foot = 771</a:t>
            </a:r>
            <a:endParaRPr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Tongue = 772</a:t>
            </a:r>
            <a:endParaRPr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1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900" u="sng">
                <a:latin typeface="Calibri"/>
                <a:ea typeface="Calibri"/>
                <a:cs typeface="Calibri"/>
                <a:sym typeface="Calibri"/>
              </a:rPr>
              <a:t>Team composition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450" y="1346375"/>
            <a:ext cx="5153325" cy="27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72" name="Google Shape;7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421" name="Google Shape;4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422" name="Google Shape;42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2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2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2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2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2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"/>
          <p:cNvSpPr txBox="1"/>
          <p:nvPr/>
        </p:nvSpPr>
        <p:spPr>
          <a:xfrm>
            <a:off x="71502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3" name="Google Shape;443;p32"/>
          <p:cNvCxnSpPr>
            <a:stCxn id="424" idx="3"/>
            <a:endCxn id="425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2"/>
          <p:cNvCxnSpPr>
            <a:stCxn id="425" idx="3"/>
            <a:endCxn id="427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2"/>
          <p:cNvCxnSpPr>
            <a:stCxn id="427" idx="3"/>
            <a:endCxn id="429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2"/>
          <p:cNvCxnSpPr>
            <a:stCxn id="429" idx="3"/>
            <a:endCxn id="431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2"/>
          <p:cNvCxnSpPr>
            <a:stCxn id="431" idx="2"/>
            <a:endCxn id="433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2"/>
          <p:cNvCxnSpPr>
            <a:stCxn id="433" idx="2"/>
            <a:endCxn id="435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2"/>
          <p:cNvCxnSpPr>
            <a:stCxn id="435" idx="1"/>
            <a:endCxn id="437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2"/>
          <p:cNvCxnSpPr>
            <a:stCxn id="437" idx="1"/>
            <a:endCxn id="439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2"/>
          <p:cNvCxnSpPr>
            <a:stCxn id="439" idx="1"/>
            <a:endCxn id="441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2"/>
          <p:cNvSpPr/>
          <p:nvPr/>
        </p:nvSpPr>
        <p:spPr>
          <a:xfrm>
            <a:off x="4369200" y="2540088"/>
            <a:ext cx="1942200" cy="6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 txBox="1"/>
          <p:nvPr/>
        </p:nvSpPr>
        <p:spPr>
          <a:xfrm>
            <a:off x="4317600" y="2622425"/>
            <a:ext cx="2045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Getting labels and changing labels from 7,8,9,10 -&gt; 1,2,3,4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2"/>
          <p:cNvSpPr/>
          <p:nvPr/>
        </p:nvSpPr>
        <p:spPr>
          <a:xfrm flipH="1">
            <a:off x="6311400" y="2653950"/>
            <a:ext cx="634800" cy="43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2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463" name="Google Shape;4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464" name="Google Shape;46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3"/>
          <p:cNvSpPr/>
          <p:nvPr/>
        </p:nvSpPr>
        <p:spPr>
          <a:xfrm>
            <a:off x="950084" y="1481516"/>
            <a:ext cx="1129800" cy="443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3"/>
          <p:cNvSpPr txBox="1"/>
          <p:nvPr/>
        </p:nvSpPr>
        <p:spPr>
          <a:xfrm>
            <a:off x="993600" y="1448056"/>
            <a:ext cx="1129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2434480" y="1477140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3"/>
          <p:cNvSpPr txBox="1"/>
          <p:nvPr/>
        </p:nvSpPr>
        <p:spPr>
          <a:xfrm>
            <a:off x="2493257" y="1477149"/>
            <a:ext cx="959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3821945" y="1481071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3"/>
          <p:cNvSpPr txBox="1"/>
          <p:nvPr/>
        </p:nvSpPr>
        <p:spPr>
          <a:xfrm>
            <a:off x="3859674" y="1470375"/>
            <a:ext cx="1001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5269047" y="1492331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3"/>
          <p:cNvSpPr txBox="1"/>
          <p:nvPr/>
        </p:nvSpPr>
        <p:spPr>
          <a:xfrm>
            <a:off x="5188244" y="1492331"/>
            <a:ext cx="1238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6788193" y="1670727"/>
            <a:ext cx="12381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3"/>
          <p:cNvSpPr txBox="1"/>
          <p:nvPr/>
        </p:nvSpPr>
        <p:spPr>
          <a:xfrm>
            <a:off x="6716149" y="1675102"/>
            <a:ext cx="138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3"/>
          <p:cNvSpPr/>
          <p:nvPr/>
        </p:nvSpPr>
        <p:spPr>
          <a:xfrm>
            <a:off x="6797234" y="2408665"/>
            <a:ext cx="12381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3"/>
          <p:cNvSpPr txBox="1"/>
          <p:nvPr/>
        </p:nvSpPr>
        <p:spPr>
          <a:xfrm>
            <a:off x="6797234" y="2448943"/>
            <a:ext cx="1238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3"/>
          <p:cNvSpPr/>
          <p:nvPr/>
        </p:nvSpPr>
        <p:spPr>
          <a:xfrm>
            <a:off x="5370757" y="3015301"/>
            <a:ext cx="1238100" cy="524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"/>
          <p:cNvSpPr txBox="1"/>
          <p:nvPr/>
        </p:nvSpPr>
        <p:spPr>
          <a:xfrm>
            <a:off x="5298700" y="2986145"/>
            <a:ext cx="1382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3"/>
          <p:cNvSpPr/>
          <p:nvPr/>
        </p:nvSpPr>
        <p:spPr>
          <a:xfrm>
            <a:off x="4004905" y="3015301"/>
            <a:ext cx="10764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3"/>
          <p:cNvSpPr txBox="1"/>
          <p:nvPr/>
        </p:nvSpPr>
        <p:spPr>
          <a:xfrm>
            <a:off x="4063717" y="3015299"/>
            <a:ext cx="959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2404532" y="3015301"/>
            <a:ext cx="12381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2458553" y="3015301"/>
            <a:ext cx="1129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971133" y="3015301"/>
            <a:ext cx="11298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1096198" y="3080370"/>
            <a:ext cx="807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p33"/>
          <p:cNvCxnSpPr>
            <a:stCxn id="466" idx="3"/>
            <a:endCxn id="467" idx="1"/>
          </p:cNvCxnSpPr>
          <p:nvPr/>
        </p:nvCxnSpPr>
        <p:spPr>
          <a:xfrm>
            <a:off x="2123400" y="1674256"/>
            <a:ext cx="3111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3"/>
          <p:cNvCxnSpPr>
            <a:stCxn id="467" idx="3"/>
            <a:endCxn id="469" idx="1"/>
          </p:cNvCxnSpPr>
          <p:nvPr/>
        </p:nvCxnSpPr>
        <p:spPr>
          <a:xfrm>
            <a:off x="3510880" y="1703340"/>
            <a:ext cx="311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3"/>
          <p:cNvCxnSpPr>
            <a:stCxn id="469" idx="3"/>
            <a:endCxn id="471" idx="1"/>
          </p:cNvCxnSpPr>
          <p:nvPr/>
        </p:nvCxnSpPr>
        <p:spPr>
          <a:xfrm>
            <a:off x="4898345" y="1707271"/>
            <a:ext cx="370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33"/>
          <p:cNvCxnSpPr>
            <a:stCxn id="471" idx="3"/>
            <a:endCxn id="473" idx="1"/>
          </p:cNvCxnSpPr>
          <p:nvPr/>
        </p:nvCxnSpPr>
        <p:spPr>
          <a:xfrm>
            <a:off x="6345447" y="1718531"/>
            <a:ext cx="44280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33"/>
          <p:cNvCxnSpPr>
            <a:stCxn id="473" idx="2"/>
            <a:endCxn id="475" idx="0"/>
          </p:cNvCxnSpPr>
          <p:nvPr/>
        </p:nvCxnSpPr>
        <p:spPr>
          <a:xfrm>
            <a:off x="7407243" y="2123127"/>
            <a:ext cx="90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3"/>
          <p:cNvCxnSpPr>
            <a:stCxn id="475" idx="2"/>
            <a:endCxn id="477" idx="3"/>
          </p:cNvCxnSpPr>
          <p:nvPr/>
        </p:nvCxnSpPr>
        <p:spPr>
          <a:xfrm flipH="1">
            <a:off x="6608984" y="2933065"/>
            <a:ext cx="8073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33"/>
          <p:cNvCxnSpPr>
            <a:stCxn id="477" idx="1"/>
            <a:endCxn id="479" idx="3"/>
          </p:cNvCxnSpPr>
          <p:nvPr/>
        </p:nvCxnSpPr>
        <p:spPr>
          <a:xfrm rot="10800000">
            <a:off x="5081257" y="3277501"/>
            <a:ext cx="2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33"/>
          <p:cNvCxnSpPr>
            <a:stCxn id="479" idx="1"/>
            <a:endCxn id="481" idx="3"/>
          </p:cNvCxnSpPr>
          <p:nvPr/>
        </p:nvCxnSpPr>
        <p:spPr>
          <a:xfrm rot="10800000">
            <a:off x="3642505" y="3277501"/>
            <a:ext cx="3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3"/>
          <p:cNvCxnSpPr>
            <a:stCxn id="481" idx="1"/>
            <a:endCxn id="483" idx="3"/>
          </p:cNvCxnSpPr>
          <p:nvPr/>
        </p:nvCxnSpPr>
        <p:spPr>
          <a:xfrm rot="10800000">
            <a:off x="2100932" y="3277501"/>
            <a:ext cx="30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3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3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3"/>
          <p:cNvSpPr/>
          <p:nvPr/>
        </p:nvSpPr>
        <p:spPr>
          <a:xfrm>
            <a:off x="4572000" y="3893550"/>
            <a:ext cx="2626500" cy="727500"/>
          </a:xfrm>
          <a:prstGeom prst="roundRect">
            <a:avLst>
              <a:gd fmla="val 1015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5874300" y="3539700"/>
            <a:ext cx="370800" cy="40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3"/>
          <p:cNvSpPr txBox="1"/>
          <p:nvPr/>
        </p:nvSpPr>
        <p:spPr>
          <a:xfrm>
            <a:off x="4353750" y="3801825"/>
            <a:ext cx="3063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Signal is decomposed to level 5 with 'db4' wavelet.db4 is chosen due to their near optimal time frequency localisation properties.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4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505" name="Google Shape;5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506" name="Google Shape;50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4"/>
          <p:cNvSpPr/>
          <p:nvPr/>
        </p:nvSpPr>
        <p:spPr>
          <a:xfrm>
            <a:off x="950084" y="1481516"/>
            <a:ext cx="1129800" cy="443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4"/>
          <p:cNvSpPr txBox="1"/>
          <p:nvPr/>
        </p:nvSpPr>
        <p:spPr>
          <a:xfrm>
            <a:off x="993600" y="1448056"/>
            <a:ext cx="1129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2434480" y="1477140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 txBox="1"/>
          <p:nvPr/>
        </p:nvSpPr>
        <p:spPr>
          <a:xfrm>
            <a:off x="2493257" y="1477149"/>
            <a:ext cx="959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3821945" y="1481071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 txBox="1"/>
          <p:nvPr/>
        </p:nvSpPr>
        <p:spPr>
          <a:xfrm>
            <a:off x="3859674" y="1470375"/>
            <a:ext cx="1001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4"/>
          <p:cNvSpPr/>
          <p:nvPr/>
        </p:nvSpPr>
        <p:spPr>
          <a:xfrm>
            <a:off x="5269047" y="1492331"/>
            <a:ext cx="10764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"/>
          <p:cNvSpPr txBox="1"/>
          <p:nvPr/>
        </p:nvSpPr>
        <p:spPr>
          <a:xfrm>
            <a:off x="5188244" y="1492331"/>
            <a:ext cx="1238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4"/>
          <p:cNvSpPr/>
          <p:nvPr/>
        </p:nvSpPr>
        <p:spPr>
          <a:xfrm>
            <a:off x="6788193" y="1670727"/>
            <a:ext cx="1238100" cy="452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4"/>
          <p:cNvSpPr txBox="1"/>
          <p:nvPr/>
        </p:nvSpPr>
        <p:spPr>
          <a:xfrm>
            <a:off x="6716149" y="1675102"/>
            <a:ext cx="138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4"/>
          <p:cNvSpPr/>
          <p:nvPr/>
        </p:nvSpPr>
        <p:spPr>
          <a:xfrm>
            <a:off x="6797234" y="2408665"/>
            <a:ext cx="12381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4"/>
          <p:cNvSpPr txBox="1"/>
          <p:nvPr/>
        </p:nvSpPr>
        <p:spPr>
          <a:xfrm>
            <a:off x="6797234" y="2448943"/>
            <a:ext cx="1238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4"/>
          <p:cNvSpPr/>
          <p:nvPr/>
        </p:nvSpPr>
        <p:spPr>
          <a:xfrm>
            <a:off x="5370757" y="3015301"/>
            <a:ext cx="1238100" cy="524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4"/>
          <p:cNvSpPr txBox="1"/>
          <p:nvPr/>
        </p:nvSpPr>
        <p:spPr>
          <a:xfrm>
            <a:off x="5298700" y="2986145"/>
            <a:ext cx="1382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4"/>
          <p:cNvSpPr/>
          <p:nvPr/>
        </p:nvSpPr>
        <p:spPr>
          <a:xfrm>
            <a:off x="4004905" y="3015301"/>
            <a:ext cx="10764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4"/>
          <p:cNvSpPr txBox="1"/>
          <p:nvPr/>
        </p:nvSpPr>
        <p:spPr>
          <a:xfrm>
            <a:off x="4063717" y="3015299"/>
            <a:ext cx="959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4"/>
          <p:cNvSpPr/>
          <p:nvPr/>
        </p:nvSpPr>
        <p:spPr>
          <a:xfrm>
            <a:off x="2404532" y="3015301"/>
            <a:ext cx="12381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4"/>
          <p:cNvSpPr txBox="1"/>
          <p:nvPr/>
        </p:nvSpPr>
        <p:spPr>
          <a:xfrm>
            <a:off x="2458553" y="3015301"/>
            <a:ext cx="1129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4"/>
          <p:cNvSpPr/>
          <p:nvPr/>
        </p:nvSpPr>
        <p:spPr>
          <a:xfrm>
            <a:off x="971133" y="3015301"/>
            <a:ext cx="1129800" cy="5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4"/>
          <p:cNvSpPr txBox="1"/>
          <p:nvPr/>
        </p:nvSpPr>
        <p:spPr>
          <a:xfrm>
            <a:off x="1096198" y="3080370"/>
            <a:ext cx="807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7" name="Google Shape;527;p34"/>
          <p:cNvCxnSpPr>
            <a:stCxn id="508" idx="3"/>
            <a:endCxn id="509" idx="1"/>
          </p:cNvCxnSpPr>
          <p:nvPr/>
        </p:nvCxnSpPr>
        <p:spPr>
          <a:xfrm>
            <a:off x="2123400" y="1674256"/>
            <a:ext cx="3111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34"/>
          <p:cNvCxnSpPr>
            <a:stCxn id="509" idx="3"/>
            <a:endCxn id="511" idx="1"/>
          </p:cNvCxnSpPr>
          <p:nvPr/>
        </p:nvCxnSpPr>
        <p:spPr>
          <a:xfrm>
            <a:off x="3510880" y="1703340"/>
            <a:ext cx="311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34"/>
          <p:cNvCxnSpPr>
            <a:stCxn id="511" idx="3"/>
            <a:endCxn id="513" idx="1"/>
          </p:cNvCxnSpPr>
          <p:nvPr/>
        </p:nvCxnSpPr>
        <p:spPr>
          <a:xfrm>
            <a:off x="4898345" y="1707271"/>
            <a:ext cx="370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4"/>
          <p:cNvCxnSpPr>
            <a:stCxn id="513" idx="3"/>
            <a:endCxn id="515" idx="1"/>
          </p:cNvCxnSpPr>
          <p:nvPr/>
        </p:nvCxnSpPr>
        <p:spPr>
          <a:xfrm>
            <a:off x="6345447" y="1718531"/>
            <a:ext cx="44280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34"/>
          <p:cNvCxnSpPr>
            <a:stCxn id="515" idx="2"/>
            <a:endCxn id="517" idx="0"/>
          </p:cNvCxnSpPr>
          <p:nvPr/>
        </p:nvCxnSpPr>
        <p:spPr>
          <a:xfrm>
            <a:off x="7407243" y="2123127"/>
            <a:ext cx="90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34"/>
          <p:cNvCxnSpPr>
            <a:stCxn id="517" idx="2"/>
            <a:endCxn id="519" idx="3"/>
          </p:cNvCxnSpPr>
          <p:nvPr/>
        </p:nvCxnSpPr>
        <p:spPr>
          <a:xfrm flipH="1">
            <a:off x="6608984" y="2933065"/>
            <a:ext cx="8073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34"/>
          <p:cNvCxnSpPr>
            <a:stCxn id="519" idx="1"/>
            <a:endCxn id="521" idx="3"/>
          </p:cNvCxnSpPr>
          <p:nvPr/>
        </p:nvCxnSpPr>
        <p:spPr>
          <a:xfrm rot="10800000">
            <a:off x="5081257" y="3277501"/>
            <a:ext cx="2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34"/>
          <p:cNvCxnSpPr>
            <a:stCxn id="521" idx="1"/>
            <a:endCxn id="523" idx="3"/>
          </p:cNvCxnSpPr>
          <p:nvPr/>
        </p:nvCxnSpPr>
        <p:spPr>
          <a:xfrm rot="10800000">
            <a:off x="3642505" y="3277501"/>
            <a:ext cx="3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34"/>
          <p:cNvCxnSpPr>
            <a:stCxn id="523" idx="1"/>
            <a:endCxn id="525" idx="3"/>
          </p:cNvCxnSpPr>
          <p:nvPr/>
        </p:nvCxnSpPr>
        <p:spPr>
          <a:xfrm rot="10800000">
            <a:off x="2100932" y="3277501"/>
            <a:ext cx="30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34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4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4572000" y="3893550"/>
            <a:ext cx="2626500" cy="727500"/>
          </a:xfrm>
          <a:prstGeom prst="roundRect">
            <a:avLst>
              <a:gd fmla="val 1015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5699850" y="3539700"/>
            <a:ext cx="370800" cy="40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4"/>
          <p:cNvSpPr txBox="1"/>
          <p:nvPr/>
        </p:nvSpPr>
        <p:spPr>
          <a:xfrm>
            <a:off x="4660050" y="3971788"/>
            <a:ext cx="245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8 frequency band coefficients are chosen from the range 4-32Hz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5"/>
          <p:cNvSpPr txBox="1"/>
          <p:nvPr>
            <p:ph idx="1" type="body"/>
          </p:nvPr>
        </p:nvSpPr>
        <p:spPr>
          <a:xfrm>
            <a:off x="311700" y="1119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5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548" name="Google Shape;5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549" name="Google Shape;5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5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5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5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5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5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5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5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5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5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5"/>
          <p:cNvSpPr txBox="1"/>
          <p:nvPr/>
        </p:nvSpPr>
        <p:spPr>
          <a:xfrm>
            <a:off x="4257225" y="3425609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5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5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5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35"/>
          <p:cNvCxnSpPr>
            <a:stCxn id="551" idx="3"/>
            <a:endCxn id="552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35"/>
          <p:cNvCxnSpPr>
            <a:stCxn id="552" idx="3"/>
            <a:endCxn id="554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35"/>
          <p:cNvCxnSpPr>
            <a:stCxn id="554" idx="3"/>
            <a:endCxn id="556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35"/>
          <p:cNvCxnSpPr>
            <a:stCxn id="556" idx="3"/>
            <a:endCxn id="558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35"/>
          <p:cNvCxnSpPr>
            <a:stCxn id="558" idx="2"/>
            <a:endCxn id="560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35"/>
          <p:cNvCxnSpPr>
            <a:stCxn id="560" idx="2"/>
            <a:endCxn id="562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35"/>
          <p:cNvCxnSpPr>
            <a:stCxn id="562" idx="1"/>
            <a:endCxn id="564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35"/>
          <p:cNvCxnSpPr>
            <a:stCxn id="564" idx="1"/>
            <a:endCxn id="566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35"/>
          <p:cNvCxnSpPr>
            <a:stCxn id="566" idx="1"/>
            <a:endCxn id="568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35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5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MODEL SUMMARY</a:t>
            </a:r>
            <a:endParaRPr u="sng"/>
          </a:p>
        </p:txBody>
      </p:sp>
      <p:pic>
        <p:nvPicPr>
          <p:cNvPr descr="pes logo.png" id="586" name="Google Shape;5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587" name="Google Shape;58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6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264" y="1302675"/>
            <a:ext cx="4482261" cy="26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6"/>
          <p:cNvSpPr/>
          <p:nvPr/>
        </p:nvSpPr>
        <p:spPr>
          <a:xfrm>
            <a:off x="5947375" y="1719163"/>
            <a:ext cx="1595700" cy="100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5947375" y="2975900"/>
            <a:ext cx="1595700" cy="4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4" name="Google Shape;594;p36"/>
          <p:cNvCxnSpPr/>
          <p:nvPr/>
        </p:nvCxnSpPr>
        <p:spPr>
          <a:xfrm flipH="1">
            <a:off x="5385475" y="2313888"/>
            <a:ext cx="561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36"/>
          <p:cNvCxnSpPr>
            <a:stCxn id="593" idx="1"/>
          </p:cNvCxnSpPr>
          <p:nvPr/>
        </p:nvCxnSpPr>
        <p:spPr>
          <a:xfrm rot="10800000">
            <a:off x="5462875" y="3200450"/>
            <a:ext cx="484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36"/>
          <p:cNvSpPr txBox="1"/>
          <p:nvPr/>
        </p:nvSpPr>
        <p:spPr>
          <a:xfrm>
            <a:off x="5743525" y="1885363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Activation Function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Relu</a:t>
            </a:r>
            <a:endParaRPr sz="1300"/>
          </a:p>
        </p:txBody>
      </p:sp>
      <p:sp>
        <p:nvSpPr>
          <p:cNvPr id="597" name="Google Shape;597;p36"/>
          <p:cNvSpPr txBox="1"/>
          <p:nvPr/>
        </p:nvSpPr>
        <p:spPr>
          <a:xfrm>
            <a:off x="5820325" y="2912100"/>
            <a:ext cx="1849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Activation Function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 Softmax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98" name="Google Shape;598;p36"/>
          <p:cNvSpPr txBox="1"/>
          <p:nvPr/>
        </p:nvSpPr>
        <p:spPr>
          <a:xfrm>
            <a:off x="5462875" y="3823025"/>
            <a:ext cx="28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lang="en-GB"/>
              <a:t>oss = Categorical crossentropy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batch_size = 32, epochs = 300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 txBox="1"/>
          <p:nvPr>
            <p:ph idx="1" type="body"/>
          </p:nvPr>
        </p:nvSpPr>
        <p:spPr>
          <a:xfrm>
            <a:off x="311700" y="1119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606" name="Google Shape;6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607" name="Google Shape;6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7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7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7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7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7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7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7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7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7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7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7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7"/>
          <p:cNvSpPr txBox="1"/>
          <p:nvPr/>
        </p:nvSpPr>
        <p:spPr>
          <a:xfrm>
            <a:off x="11061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8" name="Google Shape;628;p37"/>
          <p:cNvCxnSpPr>
            <a:stCxn id="609" idx="3"/>
            <a:endCxn id="610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37"/>
          <p:cNvCxnSpPr>
            <a:stCxn id="610" idx="3"/>
            <a:endCxn id="612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37"/>
          <p:cNvCxnSpPr>
            <a:stCxn id="612" idx="3"/>
            <a:endCxn id="614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37"/>
          <p:cNvCxnSpPr>
            <a:stCxn id="614" idx="3"/>
            <a:endCxn id="616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37"/>
          <p:cNvCxnSpPr>
            <a:stCxn id="616" idx="2"/>
            <a:endCxn id="618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37"/>
          <p:cNvCxnSpPr>
            <a:stCxn id="618" idx="2"/>
            <a:endCxn id="620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37"/>
          <p:cNvCxnSpPr>
            <a:stCxn id="620" idx="1"/>
            <a:endCxn id="622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37"/>
          <p:cNvCxnSpPr>
            <a:stCxn id="622" idx="1"/>
            <a:endCxn id="624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37"/>
          <p:cNvCxnSpPr>
            <a:stCxn id="624" idx="1"/>
            <a:endCxn id="626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37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7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Train Test Split</a:t>
            </a:r>
            <a:endParaRPr u="sng"/>
          </a:p>
        </p:txBody>
      </p:sp>
      <p:pic>
        <p:nvPicPr>
          <p:cNvPr descr="pes logo.png" id="644" name="Google Shape;6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645" name="Google Shape;64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8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8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8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9" name="Google Shape;64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888" y="1143000"/>
            <a:ext cx="5457825" cy="348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0" name="Google Shape;650;p38"/>
          <p:cNvCxnSpPr/>
          <p:nvPr/>
        </p:nvCxnSpPr>
        <p:spPr>
          <a:xfrm>
            <a:off x="1850800" y="1264350"/>
            <a:ext cx="0" cy="12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1" name="Google Shape;651;p38"/>
          <p:cNvCxnSpPr/>
          <p:nvPr/>
        </p:nvCxnSpPr>
        <p:spPr>
          <a:xfrm>
            <a:off x="5896675" y="1315425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52" name="Google Shape;652;p38"/>
          <p:cNvSpPr txBox="1"/>
          <p:nvPr/>
        </p:nvSpPr>
        <p:spPr>
          <a:xfrm>
            <a:off x="1277450" y="1707150"/>
            <a:ext cx="64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80%</a:t>
            </a:r>
            <a:endParaRPr/>
          </a:p>
        </p:txBody>
      </p:sp>
      <p:sp>
        <p:nvSpPr>
          <p:cNvPr id="653" name="Google Shape;653;p38"/>
          <p:cNvSpPr txBox="1"/>
          <p:nvPr/>
        </p:nvSpPr>
        <p:spPr>
          <a:xfrm>
            <a:off x="5896675" y="1476675"/>
            <a:ext cx="64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r>
              <a:rPr lang="en-GB"/>
              <a:t>0%</a:t>
            </a: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4288525" y="2527925"/>
            <a:ext cx="1353000" cy="53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8"/>
          <p:cNvSpPr txBox="1"/>
          <p:nvPr/>
        </p:nvSpPr>
        <p:spPr>
          <a:xfrm>
            <a:off x="4393525" y="2610750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ANN Model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9"/>
          <p:cNvSpPr txBox="1"/>
          <p:nvPr>
            <p:ph idx="1" type="body"/>
          </p:nvPr>
        </p:nvSpPr>
        <p:spPr>
          <a:xfrm>
            <a:off x="311700" y="1119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9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663" name="Google Shape;6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664" name="Google Shape;66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9"/>
          <p:cNvSpPr/>
          <p:nvPr/>
        </p:nvSpPr>
        <p:spPr>
          <a:xfrm>
            <a:off x="951025" y="1484463"/>
            <a:ext cx="1199700" cy="561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9"/>
          <p:cNvSpPr txBox="1"/>
          <p:nvPr/>
        </p:nvSpPr>
        <p:spPr>
          <a:xfrm>
            <a:off x="934875" y="1498150"/>
            <a:ext cx="11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39"/>
          <p:cNvSpPr/>
          <p:nvPr/>
        </p:nvSpPr>
        <p:spPr>
          <a:xfrm>
            <a:off x="2527225" y="1478925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9"/>
          <p:cNvSpPr txBox="1"/>
          <p:nvPr/>
        </p:nvSpPr>
        <p:spPr>
          <a:xfrm>
            <a:off x="2589638" y="1478936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9"/>
          <p:cNvSpPr/>
          <p:nvPr/>
        </p:nvSpPr>
        <p:spPr>
          <a:xfrm>
            <a:off x="4000500" y="148390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9"/>
          <p:cNvSpPr txBox="1"/>
          <p:nvPr/>
        </p:nvSpPr>
        <p:spPr>
          <a:xfrm>
            <a:off x="4040563" y="1470363"/>
            <a:ext cx="106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5537100" y="1498150"/>
            <a:ext cx="11430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9"/>
          <p:cNvSpPr txBox="1"/>
          <p:nvPr/>
        </p:nvSpPr>
        <p:spPr>
          <a:xfrm>
            <a:off x="5451300" y="1498150"/>
            <a:ext cx="131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9"/>
          <p:cNvSpPr/>
          <p:nvPr/>
        </p:nvSpPr>
        <p:spPr>
          <a:xfrm>
            <a:off x="7150200" y="1723925"/>
            <a:ext cx="13146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9"/>
          <p:cNvSpPr txBox="1"/>
          <p:nvPr/>
        </p:nvSpPr>
        <p:spPr>
          <a:xfrm>
            <a:off x="7073700" y="1729463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9"/>
          <p:cNvSpPr/>
          <p:nvPr/>
        </p:nvSpPr>
        <p:spPr>
          <a:xfrm>
            <a:off x="7159800" y="265785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9"/>
          <p:cNvSpPr txBox="1"/>
          <p:nvPr/>
        </p:nvSpPr>
        <p:spPr>
          <a:xfrm>
            <a:off x="7159800" y="2708825"/>
            <a:ext cx="131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9"/>
          <p:cNvSpPr/>
          <p:nvPr/>
        </p:nvSpPr>
        <p:spPr>
          <a:xfrm>
            <a:off x="5645100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9"/>
          <p:cNvSpPr txBox="1"/>
          <p:nvPr/>
        </p:nvSpPr>
        <p:spPr>
          <a:xfrm>
            <a:off x="5568588" y="3388688"/>
            <a:ext cx="14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9"/>
          <p:cNvSpPr/>
          <p:nvPr/>
        </p:nvSpPr>
        <p:spPr>
          <a:xfrm>
            <a:off x="4194775" y="3425600"/>
            <a:ext cx="11430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 txBox="1"/>
          <p:nvPr/>
        </p:nvSpPr>
        <p:spPr>
          <a:xfrm>
            <a:off x="4257225" y="3425597"/>
            <a:ext cx="1018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9"/>
          <p:cNvSpPr/>
          <p:nvPr/>
        </p:nvSpPr>
        <p:spPr>
          <a:xfrm>
            <a:off x="2495425" y="3425600"/>
            <a:ext cx="1314600" cy="66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9"/>
          <p:cNvSpPr txBox="1"/>
          <p:nvPr/>
        </p:nvSpPr>
        <p:spPr>
          <a:xfrm>
            <a:off x="2552788" y="3425600"/>
            <a:ext cx="1199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9"/>
          <p:cNvSpPr/>
          <p:nvPr/>
        </p:nvSpPr>
        <p:spPr>
          <a:xfrm>
            <a:off x="973375" y="3425600"/>
            <a:ext cx="1199700" cy="663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9"/>
          <p:cNvSpPr txBox="1"/>
          <p:nvPr/>
        </p:nvSpPr>
        <p:spPr>
          <a:xfrm>
            <a:off x="1144675" y="3507950"/>
            <a:ext cx="857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5" name="Google Shape;685;p39"/>
          <p:cNvCxnSpPr>
            <a:stCxn id="666" idx="3"/>
            <a:endCxn id="667" idx="1"/>
          </p:cNvCxnSpPr>
          <p:nvPr/>
        </p:nvCxnSpPr>
        <p:spPr>
          <a:xfrm flipH="1" rot="10800000">
            <a:off x="2134575" y="1765300"/>
            <a:ext cx="392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39"/>
          <p:cNvCxnSpPr>
            <a:stCxn id="667" idx="3"/>
            <a:endCxn id="669" idx="1"/>
          </p:cNvCxnSpPr>
          <p:nvPr/>
        </p:nvCxnSpPr>
        <p:spPr>
          <a:xfrm>
            <a:off x="3670225" y="1765275"/>
            <a:ext cx="33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39"/>
          <p:cNvCxnSpPr>
            <a:stCxn id="669" idx="3"/>
            <a:endCxn id="671" idx="1"/>
          </p:cNvCxnSpPr>
          <p:nvPr/>
        </p:nvCxnSpPr>
        <p:spPr>
          <a:xfrm>
            <a:off x="5143500" y="1770250"/>
            <a:ext cx="393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39"/>
          <p:cNvCxnSpPr>
            <a:stCxn id="671" idx="3"/>
            <a:endCxn id="673" idx="1"/>
          </p:cNvCxnSpPr>
          <p:nvPr/>
        </p:nvCxnSpPr>
        <p:spPr>
          <a:xfrm>
            <a:off x="6680100" y="1784500"/>
            <a:ext cx="470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39"/>
          <p:cNvCxnSpPr>
            <a:stCxn id="673" idx="2"/>
            <a:endCxn id="675" idx="0"/>
          </p:cNvCxnSpPr>
          <p:nvPr/>
        </p:nvCxnSpPr>
        <p:spPr>
          <a:xfrm>
            <a:off x="7807500" y="2296625"/>
            <a:ext cx="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39"/>
          <p:cNvCxnSpPr>
            <a:stCxn id="675" idx="2"/>
            <a:endCxn id="677" idx="3"/>
          </p:cNvCxnSpPr>
          <p:nvPr/>
        </p:nvCxnSpPr>
        <p:spPr>
          <a:xfrm flipH="1">
            <a:off x="6959700" y="3321450"/>
            <a:ext cx="8574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39"/>
          <p:cNvCxnSpPr>
            <a:stCxn id="677" idx="1"/>
            <a:endCxn id="679" idx="3"/>
          </p:cNvCxnSpPr>
          <p:nvPr/>
        </p:nvCxnSpPr>
        <p:spPr>
          <a:xfrm rot="10800000">
            <a:off x="5337900" y="3757400"/>
            <a:ext cx="3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39"/>
          <p:cNvCxnSpPr>
            <a:stCxn id="679" idx="1"/>
            <a:endCxn id="681" idx="3"/>
          </p:cNvCxnSpPr>
          <p:nvPr/>
        </p:nvCxnSpPr>
        <p:spPr>
          <a:xfrm rot="10800000">
            <a:off x="3810175" y="375740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39"/>
          <p:cNvCxnSpPr>
            <a:stCxn id="681" idx="1"/>
            <a:endCxn id="683" idx="3"/>
          </p:cNvCxnSpPr>
          <p:nvPr/>
        </p:nvCxnSpPr>
        <p:spPr>
          <a:xfrm rot="10800000">
            <a:off x="2173225" y="37574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39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39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RESULT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0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702" name="Google Shape;70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286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703" name="Google Shape;70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0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40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6" name="Google Shape;70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650" y="1504800"/>
            <a:ext cx="3931000" cy="2576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u="sng"/>
              <a:t>RESULTS</a:t>
            </a:r>
            <a:endParaRPr sz="2700" u="sng"/>
          </a:p>
        </p:txBody>
      </p:sp>
      <p:sp>
        <p:nvSpPr>
          <p:cNvPr id="712" name="Google Shape;7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713" name="Google Shape;7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714" name="Google Shape;71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1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41"/>
          <p:cNvSpPr txBox="1"/>
          <p:nvPr/>
        </p:nvSpPr>
        <p:spPr>
          <a:xfrm>
            <a:off x="668300" y="1211050"/>
            <a:ext cx="11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717" name="Google Shape;71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225" y="1644200"/>
            <a:ext cx="3282076" cy="27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41"/>
          <p:cNvSpPr txBox="1"/>
          <p:nvPr/>
        </p:nvSpPr>
        <p:spPr>
          <a:xfrm>
            <a:off x="869900" y="1274875"/>
            <a:ext cx="173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ICA Components:</a:t>
            </a:r>
            <a:endParaRPr b="1"/>
          </a:p>
        </p:txBody>
      </p:sp>
      <p:sp>
        <p:nvSpPr>
          <p:cNvPr id="719" name="Google Shape;719;p41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41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1" name="Google Shape;72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9550" y="1435233"/>
            <a:ext cx="3282075" cy="284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8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900" u="sng"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descr="pes logo.png"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79" name="Google Shape;7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5"/>
          <p:cNvGraphicFramePr/>
          <p:nvPr/>
        </p:nvGraphicFramePr>
        <p:xfrm>
          <a:off x="2337700" y="11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{D19DA8A8-FBE0-4C9A-95EA-E841930526B3}</a:tableStyleId>
              </a:tblPr>
              <a:tblGrid>
                <a:gridCol w="2332500"/>
                <a:gridCol w="2332500"/>
              </a:tblGrid>
              <a:tr h="3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 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Feasibility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Work done so far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AutoNum type="alphaLcPeriod"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AutoNum type="alphaLcPeriod"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Literature survey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AutoNum type="alphaLcPeriod"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and methods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AutoNum type="alphaLcPeriod"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Next step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Timeline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References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5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Brain-Controlled Robotic Arm using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RESULTS</a:t>
            </a:r>
            <a:endParaRPr u="sng"/>
          </a:p>
        </p:txBody>
      </p:sp>
      <p:sp>
        <p:nvSpPr>
          <p:cNvPr id="727" name="Google Shape;72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728" name="Google Shape;7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729" name="Google Shape;72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42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3" name="Google Shape;73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050" y="1244225"/>
            <a:ext cx="3903250" cy="2754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800" y="1244225"/>
            <a:ext cx="3903250" cy="27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42"/>
          <p:cNvSpPr txBox="1"/>
          <p:nvPr/>
        </p:nvSpPr>
        <p:spPr>
          <a:xfrm>
            <a:off x="778700" y="4101338"/>
            <a:ext cx="330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EEG signal before applying 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42"/>
          <p:cNvSpPr txBox="1"/>
          <p:nvPr/>
        </p:nvSpPr>
        <p:spPr>
          <a:xfrm>
            <a:off x="4497650" y="4100125"/>
            <a:ext cx="439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EEG signal after excluding 0 and 1 ICA components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NEXT STEP</a:t>
            </a:r>
            <a:endParaRPr u="sng"/>
          </a:p>
        </p:txBody>
      </p:sp>
      <p:sp>
        <p:nvSpPr>
          <p:cNvPr id="742" name="Google Shape;742;p43"/>
          <p:cNvSpPr txBox="1"/>
          <p:nvPr>
            <p:ph idx="1" type="body"/>
          </p:nvPr>
        </p:nvSpPr>
        <p:spPr>
          <a:xfrm>
            <a:off x="459625" y="1379250"/>
            <a:ext cx="83727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Fine tuning the model and applying different pre-processed data to the algorithm.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Trying out different algorithms and compare.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Finalysing the model which has the best accuracy.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743" name="Google Shape;7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744" name="Google Shape;74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43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3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43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TIMELINE</a:t>
            </a:r>
            <a:endParaRPr u="sng"/>
          </a:p>
        </p:txBody>
      </p:sp>
      <p:sp>
        <p:nvSpPr>
          <p:cNvPr id="753" name="Google Shape;75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descr="pes logo.png" id="754" name="Google Shape;75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755" name="Google Shape;75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44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7" name="Google Shape;75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4563" y="1152525"/>
            <a:ext cx="471487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738" y="1157288"/>
            <a:ext cx="83153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4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44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REFERENCES</a:t>
            </a:r>
            <a:endParaRPr u="sng"/>
          </a:p>
        </p:txBody>
      </p:sp>
      <p:sp>
        <p:nvSpPr>
          <p:cNvPr id="766" name="Google Shape;766;p45"/>
          <p:cNvSpPr txBox="1"/>
          <p:nvPr>
            <p:ph idx="1" type="body"/>
          </p:nvPr>
        </p:nvSpPr>
        <p:spPr>
          <a:xfrm>
            <a:off x="531400" y="1143000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JI-HOON JEONG1, BYEONG-HOO LEE1, DAE-HYEOK LEE1, YONG-DEOK YUN1, AND SEONG-WHAN LEE2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”EEG Classification of Forearm Movement Imagery Using A Hierarchical Flow Convolutional Neural Network”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(FELLOW, IEEE</a:t>
            </a:r>
            <a:r>
              <a:rPr lang="en-GB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Ji-Hoon Jeong , Kyung-Hwan Shim , Dong-Joo Kim , and Seong-Whan Lee,</a:t>
            </a:r>
            <a:r>
              <a:rPr b="1"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“Brain-Controlled Robotic Arm System Based on Multi-Directional CNN-BiLSTM Network Using EEG Signals”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Transactions on Neural  Systems and Rehabilitation Engineering</a:t>
            </a: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(Volume: 28 , </a:t>
            </a: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Issue: 5</a:t>
            </a: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May 2020 )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Maryam Mohammadi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Mohammad Reza Mosavi</a:t>
            </a:r>
            <a:r>
              <a:rPr b="1" lang="en-GB" sz="1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,”Improving the efficiency of an EEG-based brain computer interface using Filter Bank Common Spatial Pattern”,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2017 IEEE 4th International Conference on Knowledge-Based Engineering and Innovation (KBEI)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 Documentation :</a:t>
            </a:r>
            <a:r>
              <a:rPr lang="en-GB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https://mne.tools/stable/overview/index.html</a:t>
            </a:r>
            <a:endParaRPr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-GB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Pywavelets Documentation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 :  </a:t>
            </a:r>
            <a:r>
              <a:rPr lang="en-GB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https://pypi.org/project/PyWavelets/#:~:text=PyWavelets%20is%20a%20Python%20wavelet,Wavelet%20Packet%20decomposition%20and%20reconstruction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-GB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ICA module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GB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https://mne.tools/stable/generated/mne.preprocessing.ICA.html?mne.preprocessing.ICA.find_bads_eog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767" name="Google Shape;767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768" name="Google Shape;768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45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5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5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777" name="Google Shape;77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GB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You…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778" name="Google Shape;7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779" name="Google Shape;77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46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 u="sng">
                <a:latin typeface="Calibri"/>
                <a:ea typeface="Calibri"/>
                <a:cs typeface="Calibri"/>
                <a:sym typeface="Calibri"/>
              </a:rPr>
              <a:t>Feasibility</a:t>
            </a:r>
            <a:endParaRPr sz="39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Objectives: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brain waves to control robotic arm movement: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 the dataset,classifying  and sending the classified signal output to robot for arm movement.The outcome of this process is movement of the robotic arm without any  motion/gesture in the patients.BCI is used for this purpose.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processing for recognition of objects to pick and drop: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process involves object detection. The robot will be able to detect objects, pick and drop the detected object.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Outcome: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Controlled Robotic Arm System</a:t>
            </a:r>
            <a:endParaRPr b="1" sz="1100">
              <a:solidFill>
                <a:srgbClr val="000000"/>
              </a:solidFill>
            </a:endParaRPr>
          </a:p>
        </p:txBody>
      </p:sp>
      <p:pic>
        <p:nvPicPr>
          <p:cNvPr descr="pes logo.png"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Brain-Controlled Robotic Arm using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u="sng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879000" y="1298100"/>
            <a:ext cx="76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various pre-processing techniques to the dataset which contributes to the overall performance of the model.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artifacts and unnecessary events(Start of a new trial,Rejected trials,Idling EEG etc) from the dataset.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identify bad channels.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desirable features from the dataset.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build a model to classify the pre-processed data.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Brain-Controlled Robotic Arm using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39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32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55350" y="1042700"/>
            <a:ext cx="8676900" cy="3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JI-HOON JEONG1, BYEONG-HOO LEE1, DAE-HYEOK LEE1, YONG-DEOK YUN1, AND SEONG-WHAN LEE2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1"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EEG Classification of Forearm Movement Imagery Using A Hierarchical Flow Convolutional Neural Network”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(FELLOW, IEE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: The dataset contained data acquired from fifteen subjects and acquired the EEG data using 61 channels. The forearm movement classes are also correlated to the forearm rotation angle  (0◦, 90 ◦, and 180 ◦)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: EEG data were preprocessed by a zero-phase second-order Butterworth bandpass filter with a cutoff frequency from 4 to 40 Hz.To obtain clear EEG data,we removed the contamination factors using an independent component analysis (ICA) .The HF-CNN was trained according to each subject because of the EEG uncertainty characteristics.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Classification performance with accuracy of 0.51 (±0.04) for MI task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: We can apply more advanced machine learning algorithms such as the BCI adaptation method and boost artifacts rejections method.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6407700" y="46582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2978700" y="465822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Brain-Controlled Robotic Arm using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11700" y="46582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0175" cy="106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831575" cy="8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09700" y="1060175"/>
            <a:ext cx="8724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(ii)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Ji-Hoon Jeong , Kyung-Hwan Shim , Dong-Joo Kim , and Seong-Whan Lee,</a:t>
            </a:r>
            <a:r>
              <a:rPr b="1"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“Brain-Controlled Robotic Arm Syste</a:t>
            </a:r>
            <a:r>
              <a:rPr b="1"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Based on Multi-Directional CNN-BiLSTM Network Using EEG Signals”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Transactions on Neural  Systems and Rehabilitation Engineering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(Volume: 28 , 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Issue: 5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May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2020 )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 : BCI Competition IV data set consists of EEG data from 9 subjects. The cue-based BCI paradigm consisted of four different motor imagery tasks(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left hand,right hand,both feet,tongue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).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ETHOD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:Removing the contamination factors by an ICA.After spatial filtered, twenty EEG channels near the primary/supplementary motor cortices were selected. The multidirectional CNN-BiLSTM network (MDCBN)-based deep learning framework considering 3D multi-direction was used.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RESULT 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:The subjects presented a grand averaged success rate of 0.43 (±0.09)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: We can modify the proposed framework to allow training using fewer EEG data samples so that the calibration time required for in real-time BMI control is reduced.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123" name="Google Shape;12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060175" cy="106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24" name="Google Shape;12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0" y="228600"/>
            <a:ext cx="831575" cy="8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39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Literature survey</a:t>
            </a:r>
            <a:endParaRPr u="sng"/>
          </a:p>
        </p:txBody>
      </p:sp>
      <p:sp>
        <p:nvSpPr>
          <p:cNvPr id="127" name="Google Shape;127;p19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(iii)</a:t>
            </a: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Maryam Mohammadi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Mohammad Reza Mosavi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,”Improving the efficiency of an EEG-based brain computer interface using Filter Bank Common Spatial Pattern”,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2017 IEEE 4th International Conference on Knowledge-Based Engineering and Innovation (KBEI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Dataset 2a of BCI Competition IV that was presented by Graz University.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ETHOD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Signals are filtered using 9 sub-bands: 4-8 Hz, 8-12 Hz, …, 36-40 Hz.Then Spatial Filtering Using Common Spatial Patterns is applied.Classifier used-Naïve Bayesian Classifier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RESULT 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appropriate selection of the processed time segment of each trial, length of sliding window and type of extracted features improve our results 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They </a:t>
            </a: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implemented FBCSP along with MI feature selection algorithm and Naive Bayesian classifier.The proposed method has a mean kappa of 0.6.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performance of four-class classification on the  mentioned dataset can be improved.Should  focus on all sections such as preprocessing, feature extraction, feature selection and classification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135" name="Google Shape;13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1060175" cy="10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39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Literature survey</a:t>
            </a:r>
            <a:endParaRPr u="sng"/>
          </a:p>
        </p:txBody>
      </p:sp>
      <p:pic>
        <p:nvPicPr>
          <p:cNvPr descr="C:\Users\rajsekar\Pictures\ECE LOGO.jpg" id="137" name="Google Shape;13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2400" y="228600"/>
            <a:ext cx="831575" cy="8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MATERIALS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71000" y="1304700"/>
            <a:ext cx="4648200" cy="359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GB" sz="13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 :</a:t>
            </a:r>
            <a:endParaRPr sz="13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BCI Competition 2008 – Graz data set A : Contains training and evaluation data. 9 participants . 4 classes. Left hand,Right hand, Feet, Tongue.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22 EEG signals, 3 EOG signals(for eye movements)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Signals were sampled at 250Hz, and bandpass 0.5Hz and 100Hz,The sensitivity of the amplifier was set to 100μV. An additional 50 Hz notch filter was enabled to suppress line noise.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Files are in .gdf format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874300" y="1368088"/>
            <a:ext cx="3000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Files in the dataset: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288" y="1852763"/>
            <a:ext cx="25050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0/11/2020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