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16835E-F9D6-4C73-B16F-CB05F05A82F8}">
  <a:tblStyle styleId="{1716835E-F9D6-4C73-B16F-CB05F05A82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37" Type="http://schemas.openxmlformats.org/officeDocument/2006/relationships/font" Target="fonts/OpenSans-regular.fntdata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searchgate.net/publication/341639835_Eye_Gaze_Controlled_Robotic_Arm_for_Persons_with_SSMI" TargetMode="External"/><Relationship Id="rId3" Type="http://schemas.openxmlformats.org/officeDocument/2006/relationships/hyperlink" Target="https://www.researchgate.net/publication/341639835_Eye_Gaze_Controlled_Robotic_Arm_for_Persons_with_SSMI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searchgate.net/publication/341639835_Eye_Gaze_Controlled_Robotic_Arm_for_Persons_with_SSMI" TargetMode="External"/><Relationship Id="rId3" Type="http://schemas.openxmlformats.org/officeDocument/2006/relationships/hyperlink" Target="https://www.researchgate.net/publication/341639835_Eye_Gaze_Controlled_Robotic_Arm_for_Persons_with_SSMI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a43cd1f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a43cd1f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i="1" lang="en-GB">
                <a:solidFill>
                  <a:schemeClr val="dk1"/>
                </a:solidFill>
              </a:rPr>
              <a:t>(PDF) Eye Gaze Controlled Robotic Arm for Persons with SSMI</a:t>
            </a:r>
            <a:r>
              <a:rPr lang="en-GB">
                <a:solidFill>
                  <a:schemeClr val="dk1"/>
                </a:solidFill>
              </a:rPr>
              <a:t>. Available from:</a:t>
            </a:r>
            <a:r>
              <a:rPr lang="en-GB">
                <a:solidFill>
                  <a:schemeClr val="dk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https://www.researchgate.net/publication/341639835_Eye_Gaze_Controlled_Robotic_Arm_for_Persons_with_SSMI</a:t>
            </a:r>
            <a:r>
              <a:rPr lang="en-GB">
                <a:solidFill>
                  <a:schemeClr val="dk1"/>
                </a:solidFill>
              </a:rPr>
              <a:t> [accessed Feb 10 2021].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9c330b97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9c330b97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b5cab6b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b5cab6b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c5f3e61e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c5f3e61e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c5f3e61e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c5f3e61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c5f3e61e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c5f3e61e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a43cd1f18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a43cd1f18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a43cd1f18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a43cd1f18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a43cd1f18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a43cd1f18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a43cd1f18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a43cd1f18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9c330b97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9c330b97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b5cab6b6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b5cab6b6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b5cab6b6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b5cab6b6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b5cab6b6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b5cab6b6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9c330b97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9c330b9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9c330b97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9c330b97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b345692f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b345692f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b5cab6b6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b5cab6b6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9c330b9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9c330b9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c5f3e61e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c5f3e61e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c5f3e61e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c5f3e61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i="1" lang="en-GB">
                <a:solidFill>
                  <a:schemeClr val="dk1"/>
                </a:solidFill>
              </a:rPr>
              <a:t>(PDF) Eye Gaze Controlled Robotic Arm for Persons with SSMI</a:t>
            </a:r>
            <a:r>
              <a:rPr lang="en-GB">
                <a:solidFill>
                  <a:schemeClr val="dk1"/>
                </a:solidFill>
              </a:rPr>
              <a:t>. Available from:</a:t>
            </a:r>
            <a:r>
              <a:rPr lang="en-GB">
                <a:solidFill>
                  <a:schemeClr val="dk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https://www.researchgate.net/publication/341639835_Eye_Gaze_Controlled_Robotic_Arm_for_Persons_with_SSMI</a:t>
            </a:r>
            <a:r>
              <a:rPr lang="en-GB">
                <a:solidFill>
                  <a:schemeClr val="dk1"/>
                </a:solidFill>
              </a:rPr>
              <a:t> [accessed Feb 10 2021].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6.png"/><Relationship Id="rId7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ieeexplore.ieee.org/author/37085430768" TargetMode="External"/><Relationship Id="rId4" Type="http://schemas.openxmlformats.org/officeDocument/2006/relationships/hyperlink" Target="https://ieeexplore.ieee.org/author/37076386500" TargetMode="External"/><Relationship Id="rId10" Type="http://schemas.openxmlformats.org/officeDocument/2006/relationships/image" Target="../media/image3.jpg"/><Relationship Id="rId9" Type="http://schemas.openxmlformats.org/officeDocument/2006/relationships/image" Target="../media/image2.png"/><Relationship Id="rId5" Type="http://schemas.openxmlformats.org/officeDocument/2006/relationships/hyperlink" Target="https://ieeexplore.ieee.org/author/37085565514" TargetMode="External"/><Relationship Id="rId6" Type="http://schemas.openxmlformats.org/officeDocument/2006/relationships/hyperlink" Target="https://ieeexplore.ieee.org/author/37658541200" TargetMode="External"/><Relationship Id="rId7" Type="http://schemas.openxmlformats.org/officeDocument/2006/relationships/hyperlink" Target="https://projects.raspberrypi.org/en/projects/raspberry-pi-setting-up/1" TargetMode="External"/><Relationship Id="rId8" Type="http://schemas.openxmlformats.org/officeDocument/2006/relationships/hyperlink" Target="https://www.pyimagesearch.com/2016/02/15/determining-object-color-with-opencv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eeexplore.ieee.org/author/37085430768" TargetMode="External"/><Relationship Id="rId4" Type="http://schemas.openxmlformats.org/officeDocument/2006/relationships/hyperlink" Target="https://ieeexplore.ieee.org/author/37076386500" TargetMode="External"/><Relationship Id="rId5" Type="http://schemas.openxmlformats.org/officeDocument/2006/relationships/hyperlink" Target="https://ieeexplore.ieee.org/author/37085565514" TargetMode="External"/><Relationship Id="rId6" Type="http://schemas.openxmlformats.org/officeDocument/2006/relationships/hyperlink" Target="https://ieeexplore.ieee.org/author/37658541200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09600" y="1828775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b="1" sz="4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633325" y="3638875"/>
            <a:ext cx="6400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Credits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s logo.png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25" y="91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125" y="205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3793650" y="3096550"/>
            <a:ext cx="155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309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477000" y="46501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81000" y="46501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11/02/2021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174875" y="46501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Objectives of Phase- II</a:t>
            </a:r>
            <a:endParaRPr b="1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311700" y="1289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-GB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Build the Robotic Arm: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-- The robotic arm mounted on a chassis which could move and fetch objects. 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processing for recognition of objects to pick and drop: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--</a:t>
            </a: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process involves object detection. The robot will be able to detect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Objects based on certain colour, pick and drop the detected object.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-GB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Performing tasks according to classified output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-- Interfacing the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classified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output with the robotic arm and performing a particular task based on the input received.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s logo.png" id="191" name="Google Shape;1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25" y="91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92" name="Google Shape;19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125" y="205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6658375" y="44928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11/02/2021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WORK DONE</a:t>
            </a:r>
            <a:endParaRPr b="1"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427925" y="1311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Assembling the components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The components used in the project are: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Raspberry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 Pi 3 B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DC motors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H-Bridge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Arm Clip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Chassis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Raspberry Pi Configuration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-- Installed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Raspberry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 Pi OS onto the SD card.                             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-- Converted the Disk image file using Raspberry Pi Imager.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-- Installed Putty and VNC to access the Pi via SSH and VNC respectively.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descr="pes logo.png" id="202" name="Google Shape;20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25" y="91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03" name="Google Shape;20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125" y="205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6658375" y="44928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11/02/2021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 DETECTION</a:t>
            </a:r>
            <a:endParaRPr b="1"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GB" sz="1600">
                <a:solidFill>
                  <a:srgbClr val="000000"/>
                </a:solidFill>
              </a:rPr>
              <a:t>Assumption</a:t>
            </a:r>
            <a:endParaRPr b="1"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Objects - colored boxes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</a:rPr>
              <a:t>To Find</a:t>
            </a:r>
            <a:endParaRPr b="1"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8090A"/>
                </a:solidFill>
                <a:highlight>
                  <a:srgbClr val="FFFFFF"/>
                </a:highlight>
              </a:rPr>
              <a:t>coordinates, width, height of colored object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Color Detection in Real-Time using Python-OpenCV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Python Libraries Used: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OpenCV-Python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descr="pes logo.png" id="213" name="Google Shape;21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25" y="91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14" name="Google Shape;21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125" y="205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/>
        </p:nvSpPr>
        <p:spPr>
          <a:xfrm>
            <a:off x="6658375" y="44928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11/02/2021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WORKFLOW</a:t>
            </a:r>
            <a:endParaRPr b="1"/>
          </a:p>
        </p:txBody>
      </p:sp>
      <p:pic>
        <p:nvPicPr>
          <p:cNvPr descr="pes logo.png" id="223" name="Google Shape;2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25" y="91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24" name="Google Shape;22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125" y="205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/>
        </p:nvSpPr>
        <p:spPr>
          <a:xfrm>
            <a:off x="6658375" y="44928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11/02/2021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6050" y="1636000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/>
        </p:nvSpPr>
        <p:spPr>
          <a:xfrm>
            <a:off x="2000950" y="1628050"/>
            <a:ext cx="103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Input: capture video through webcam</a:t>
            </a:r>
            <a:endParaRPr sz="1000"/>
          </a:p>
        </p:txBody>
      </p:sp>
      <p:sp>
        <p:nvSpPr>
          <p:cNvPr id="230" name="Google Shape;230;p25"/>
          <p:cNvSpPr txBox="1"/>
          <p:nvPr/>
        </p:nvSpPr>
        <p:spPr>
          <a:xfrm>
            <a:off x="3398975" y="1705000"/>
            <a:ext cx="128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Get image frames from video stream</a:t>
            </a:r>
            <a:endParaRPr sz="1000"/>
          </a:p>
        </p:txBody>
      </p:sp>
      <p:sp>
        <p:nvSpPr>
          <p:cNvPr id="231" name="Google Shape;231;p25"/>
          <p:cNvSpPr txBox="1"/>
          <p:nvPr/>
        </p:nvSpPr>
        <p:spPr>
          <a:xfrm>
            <a:off x="5054700" y="1628050"/>
            <a:ext cx="128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RGB color space transformed to HSV color space</a:t>
            </a:r>
            <a:endParaRPr sz="1000"/>
          </a:p>
        </p:txBody>
      </p:sp>
      <p:sp>
        <p:nvSpPr>
          <p:cNvPr id="232" name="Google Shape;232;p25"/>
          <p:cNvSpPr txBox="1"/>
          <p:nvPr/>
        </p:nvSpPr>
        <p:spPr>
          <a:xfrm>
            <a:off x="5193350" y="1702775"/>
            <a:ext cx="1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6710425" y="1705000"/>
            <a:ext cx="11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Define range and create mask</a:t>
            </a:r>
            <a:endParaRPr sz="1000"/>
          </a:p>
        </p:txBody>
      </p:sp>
      <p:sp>
        <p:nvSpPr>
          <p:cNvPr id="234" name="Google Shape;234;p25"/>
          <p:cNvSpPr txBox="1"/>
          <p:nvPr/>
        </p:nvSpPr>
        <p:spPr>
          <a:xfrm>
            <a:off x="6710425" y="2974875"/>
            <a:ext cx="11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</a:t>
            </a:r>
            <a:r>
              <a:rPr lang="en-GB" sz="1000"/>
              <a:t>eleting noise in area of mask</a:t>
            </a:r>
            <a:endParaRPr sz="1000"/>
          </a:p>
        </p:txBody>
      </p:sp>
      <p:sp>
        <p:nvSpPr>
          <p:cNvPr id="235" name="Google Shape;235;p25"/>
          <p:cNvSpPr txBox="1"/>
          <p:nvPr/>
        </p:nvSpPr>
        <p:spPr>
          <a:xfrm>
            <a:off x="5138475" y="2943125"/>
            <a:ext cx="103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Get max contour</a:t>
            </a:r>
            <a:endParaRPr sz="1000"/>
          </a:p>
        </p:txBody>
      </p:sp>
      <p:sp>
        <p:nvSpPr>
          <p:cNvPr id="236" name="Google Shape;236;p25"/>
          <p:cNvSpPr txBox="1"/>
          <p:nvPr/>
        </p:nvSpPr>
        <p:spPr>
          <a:xfrm>
            <a:off x="3491100" y="2866175"/>
            <a:ext cx="91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Collect information of object</a:t>
            </a:r>
            <a:endParaRPr sz="1000"/>
          </a:p>
        </p:txBody>
      </p:sp>
      <p:sp>
        <p:nvSpPr>
          <p:cNvPr id="237" name="Google Shape;237;p25"/>
          <p:cNvSpPr txBox="1"/>
          <p:nvPr/>
        </p:nvSpPr>
        <p:spPr>
          <a:xfrm>
            <a:off x="1727625" y="2866175"/>
            <a:ext cx="103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Output: Object detection with co-ordinates</a:t>
            </a:r>
            <a:endParaRPr sz="1000"/>
          </a:p>
        </p:txBody>
      </p:sp>
      <p:sp>
        <p:nvSpPr>
          <p:cNvPr id="238" name="Google Shape;238;p25"/>
          <p:cNvSpPr/>
          <p:nvPr/>
        </p:nvSpPr>
        <p:spPr>
          <a:xfrm>
            <a:off x="1426050" y="1580300"/>
            <a:ext cx="1541100" cy="6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3411825" y="1580300"/>
            <a:ext cx="1143000" cy="6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5025875" y="1575250"/>
            <a:ext cx="1143000" cy="6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6742425" y="1575250"/>
            <a:ext cx="1030500" cy="6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6742425" y="2874050"/>
            <a:ext cx="1030500" cy="6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4996413" y="2842325"/>
            <a:ext cx="1030500" cy="6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3362025" y="2842325"/>
            <a:ext cx="1030500" cy="6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1681313" y="2842325"/>
            <a:ext cx="1030500" cy="6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2976750" y="1874225"/>
            <a:ext cx="435000" cy="97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4572875" y="1836425"/>
            <a:ext cx="435000" cy="97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6168975" y="1878500"/>
            <a:ext cx="572700" cy="97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7238500" y="2278350"/>
            <a:ext cx="858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6026925" y="3111275"/>
            <a:ext cx="721800" cy="97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2711825" y="3140525"/>
            <a:ext cx="650100" cy="97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4392525" y="3140525"/>
            <a:ext cx="603900" cy="97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20"/>
              <a:t>Object Detection</a:t>
            </a:r>
            <a:endParaRPr b="1" sz="2620"/>
          </a:p>
        </p:txBody>
      </p:sp>
      <p:sp>
        <p:nvSpPr>
          <p:cNvPr id="258" name="Google Shape;2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Input: Capture video through webcam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Read the video stream in image frames.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  <a:highlight>
                  <a:schemeClr val="lt1"/>
                </a:highlight>
              </a:rPr>
              <a:t>Gaussian Blurring for decreasing the noises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Convert the imageFrame in BGR(RGB color space represented as three matrices of red, green and blue with integer values from 0 to 255) to HSV(hue-saturation-value) color space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Defining mask to detect blue object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Applying morphological Operations(Dilation, Erosion) to remove noises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Finding and getting biggest contour. Getting smallest rectangle to cover the area of the contour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Drawing center and contour and displaying object information.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descr="pes logo.png" id="259" name="Google Shape;2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25" y="91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60" name="Google Shape;26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125" y="205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6"/>
          <p:cNvSpPr txBox="1"/>
          <p:nvPr/>
        </p:nvSpPr>
        <p:spPr>
          <a:xfrm>
            <a:off x="6658375" y="44928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11/02/2021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OUTPUT</a:t>
            </a:r>
            <a:endParaRPr b="1"/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5072375" y="1120225"/>
            <a:ext cx="289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HSV Image</a:t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08090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After apply Gaussian Blurring for decreasing the noises and details in capture and converting RBG color space  into HSV color space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descr="pes logo.png" id="270" name="Google Shape;2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25" y="91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71" name="Google Shape;27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125" y="205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 txBox="1"/>
          <p:nvPr/>
        </p:nvSpPr>
        <p:spPr>
          <a:xfrm>
            <a:off x="6658375" y="44928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11/02/2021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172" y="947147"/>
            <a:ext cx="4500575" cy="35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OUTPUT</a:t>
            </a:r>
            <a:endParaRPr b="1"/>
          </a:p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5610825" y="1136350"/>
            <a:ext cx="311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Afte</a:t>
            </a:r>
            <a:r>
              <a:rPr lang="en-GB" sz="1400">
                <a:solidFill>
                  <a:srgbClr val="000000"/>
                </a:solidFill>
              </a:rPr>
              <a:t>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en-GB" sz="1400">
                <a:solidFill>
                  <a:srgbClr val="000000"/>
                </a:solidFill>
              </a:rPr>
              <a:t>Masking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-GB">
                <a:solidFill>
                  <a:srgbClr val="000000"/>
                </a:solidFill>
              </a:rPr>
              <a:t>For color blue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en-GB" sz="1400">
                <a:solidFill>
                  <a:srgbClr val="000000"/>
                </a:solidFill>
              </a:rPr>
              <a:t>Eroding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-GB">
                <a:solidFill>
                  <a:srgbClr val="000000"/>
                </a:solidFill>
              </a:rPr>
              <a:t>Removes white noises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-GB">
                <a:solidFill>
                  <a:srgbClr val="000000"/>
                </a:solidFill>
              </a:rPr>
              <a:t>Shrinks object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en-GB" sz="1400">
                <a:solidFill>
                  <a:srgbClr val="000000"/>
                </a:solidFill>
              </a:rPr>
              <a:t>Dilating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-GB">
                <a:solidFill>
                  <a:srgbClr val="000000"/>
                </a:solidFill>
              </a:rPr>
              <a:t>Increases object area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Image looks like this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Erosion followed by Dilation removes noise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descr="pes logo.png" id="282" name="Google Shape;2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25" y="91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83" name="Google Shape;28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125" y="205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 txBox="1"/>
          <p:nvPr/>
        </p:nvSpPr>
        <p:spPr>
          <a:xfrm>
            <a:off x="6658375" y="44928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11/02/2021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5025" y="1120225"/>
            <a:ext cx="4189004" cy="32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OUTPUT</a:t>
            </a:r>
            <a:endParaRPr b="1"/>
          </a:p>
        </p:txBody>
      </p:sp>
      <p:sp>
        <p:nvSpPr>
          <p:cNvPr id="293" name="Google Shape;293;p29"/>
          <p:cNvSpPr txBox="1"/>
          <p:nvPr>
            <p:ph idx="1" type="body"/>
          </p:nvPr>
        </p:nvSpPr>
        <p:spPr>
          <a:xfrm>
            <a:off x="5072375" y="1120225"/>
            <a:ext cx="314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Object Detected </a:t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Image shows contour and center of the object detected</a:t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descr="pes logo.png" id="294" name="Google Shape;2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25" y="91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95" name="Google Shape;2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125" y="205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9"/>
          <p:cNvSpPr txBox="1"/>
          <p:nvPr/>
        </p:nvSpPr>
        <p:spPr>
          <a:xfrm>
            <a:off x="6658375" y="44928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9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11/02/2021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5025" y="921950"/>
            <a:ext cx="4551850" cy="35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OUTPUT</a:t>
            </a:r>
            <a:endParaRPr b="1"/>
          </a:p>
        </p:txBody>
      </p:sp>
      <p:pic>
        <p:nvPicPr>
          <p:cNvPr descr="pes logo.png" id="305" name="Google Shape;3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25" y="91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306" name="Google Shape;30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125" y="205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0"/>
          <p:cNvSpPr txBox="1"/>
          <p:nvPr/>
        </p:nvSpPr>
        <p:spPr>
          <a:xfrm>
            <a:off x="6658375" y="44928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0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11/02/2021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5125" y="1120225"/>
            <a:ext cx="5042835" cy="295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0"/>
          <p:cNvSpPr txBox="1"/>
          <p:nvPr/>
        </p:nvSpPr>
        <p:spPr>
          <a:xfrm>
            <a:off x="6447075" y="1459450"/>
            <a:ext cx="1941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Object information </a:t>
            </a:r>
            <a:r>
              <a:rPr lang="en-GB" sz="1600">
                <a:solidFill>
                  <a:schemeClr val="dk1"/>
                </a:solidFill>
              </a:rPr>
              <a:t>that is coordinates x and y, height, width and rotation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NEXT STEP</a:t>
            </a:r>
            <a:endParaRPr b="1"/>
          </a:p>
        </p:txBody>
      </p:sp>
      <p:pic>
        <p:nvPicPr>
          <p:cNvPr descr="pes logo.png" id="317" name="Google Shape;3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25" y="91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318" name="Google Shape;31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125" y="205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1"/>
          <p:cNvSpPr txBox="1"/>
          <p:nvPr/>
        </p:nvSpPr>
        <p:spPr>
          <a:xfrm>
            <a:off x="6658375" y="44928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1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11/02/2021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1204400" y="1572800"/>
            <a:ext cx="682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Robotic Arm Movements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Pick and place object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Merging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TEAM COMPOSITION</a:t>
            </a:r>
            <a:endParaRPr b="1" u="sng"/>
          </a:p>
        </p:txBody>
      </p:sp>
      <p:pic>
        <p:nvPicPr>
          <p:cNvPr descr="pes logo.png"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25" y="91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68" name="Google Shape;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125" y="205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698700" y="47036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919350" y="464942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11700" y="46494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11/02/2021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191450" y="4205425"/>
            <a:ext cx="23514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Guide :   Dr. B. Niranjana Krupa</a:t>
            </a:r>
            <a:endParaRPr sz="12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                Prof.  Swetha G</a:t>
            </a:r>
            <a:endParaRPr sz="1200">
              <a:solidFill>
                <a:srgbClr val="000000"/>
              </a:solidFill>
            </a:endParaRPr>
          </a:p>
        </p:txBody>
      </p:sp>
      <p:graphicFrame>
        <p:nvGraphicFramePr>
          <p:cNvPr id="73" name="Google Shape;73;p14"/>
          <p:cNvGraphicFramePr/>
          <p:nvPr/>
        </p:nvGraphicFramePr>
        <p:xfrm>
          <a:off x="1474525" y="107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{1716835E-F9D6-4C73-B16F-CB05F05A82F8}</a:tableStyleId>
              </a:tblPr>
              <a:tblGrid>
                <a:gridCol w="701250"/>
                <a:gridCol w="2306725"/>
                <a:gridCol w="1782750"/>
                <a:gridCol w="1390875"/>
              </a:tblGrid>
              <a:tr h="453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none" cap="none" strike="noStrike"/>
                        <a:t>SL. NO</a:t>
                      </a:r>
                      <a:endParaRPr b="1" sz="11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u="none" cap="none" strike="noStrike"/>
                        <a:t>Name of the student</a:t>
                      </a:r>
                      <a:endParaRPr b="1" sz="13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u="none" cap="none" strike="noStrike"/>
                        <a:t>SRN</a:t>
                      </a:r>
                      <a:endParaRPr b="1" sz="13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u="none" cap="none" strike="noStrike"/>
                        <a:t>PHOTO</a:t>
                      </a:r>
                      <a:endParaRPr b="1" sz="13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Harshita R Vastrad</a:t>
                      </a:r>
                      <a:endParaRPr/>
                    </a:p>
                  </a:txBody>
                  <a:tcPr marT="91425" marB="91425" marR="91425" marL="914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PES1201701717</a:t>
                      </a:r>
                      <a:endParaRPr/>
                    </a:p>
                  </a:txBody>
                  <a:tcPr marT="91425" marB="91425" marR="91425" marL="914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7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Shreya V Deexit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PES1201701648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2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 Saisri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PES1201701763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8700" y="1590650"/>
            <a:ext cx="598301" cy="7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0150" y="2442525"/>
            <a:ext cx="598300" cy="737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0150" y="3250075"/>
            <a:ext cx="598301" cy="77985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3072000" y="47015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TIMELINE</a:t>
            </a:r>
            <a:endParaRPr b="1"/>
          </a:p>
        </p:txBody>
      </p:sp>
      <p:sp>
        <p:nvSpPr>
          <p:cNvPr id="328" name="Google Shape;32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pes logo.png" id="329" name="Google Shape;32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25" y="91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330" name="Google Shape;33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125" y="205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2"/>
          <p:cNvSpPr txBox="1"/>
          <p:nvPr/>
        </p:nvSpPr>
        <p:spPr>
          <a:xfrm>
            <a:off x="6658375" y="44928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2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11/02/2021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5625" y="1104713"/>
            <a:ext cx="6261750" cy="3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REFERENCES</a:t>
            </a:r>
            <a:endParaRPr b="1"/>
          </a:p>
        </p:txBody>
      </p:sp>
      <p:sp>
        <p:nvSpPr>
          <p:cNvPr id="340" name="Google Shape;34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Rahul Kumar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Sunil Lal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Sanjesh Kumar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Praneel Chand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,“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Object detection and recognition for a pick and place Robot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</a:t>
            </a: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05 March 2015,IEEE.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Calibri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P.Hemalatha, C.K.Hemantha Lakshmi, Dr.S.A.K.Jilani,”</a:t>
            </a:r>
            <a:r>
              <a:rPr b="1" lang="en-GB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Real time Image Processing based Robotic Arm Control Standalone System using Raspberry pi”,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SSRG International Journal of Electronics and Communication Engineering (SSRG-IJECE) – Volume 2 Issue 8–August 2015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Vinay Krishna Sharma  , L.R.D. Murthy  , KamalPreet Singh Saluja  , Vimal Mollyn ,Gourav Sharma  and Pradipta Biswas ,</a:t>
            </a: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en-GB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Eye Gaze Controlled Robotic Arm for Persons with SSMI</a:t>
            </a: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Initial Configuration of Pi </a:t>
            </a:r>
            <a:r>
              <a:rPr lang="en-GB" sz="1400" u="sng">
                <a:solidFill>
                  <a:schemeClr val="hlink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  <a:hlinkClick r:id="rId7"/>
              </a:rPr>
              <a:t>https://projects.raspberrypi.org/en/projects/raspberry-pi-setting-up/1</a:t>
            </a: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Determining Object colour </a:t>
            </a:r>
            <a:r>
              <a:rPr lang="en-GB" sz="1400" u="sng">
                <a:solidFill>
                  <a:schemeClr val="hlink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  <a:hlinkClick r:id="rId8"/>
              </a:rPr>
              <a:t>https://www.pyimagesearch.com/2016/02/15/determining-object-color-with-opencv/</a:t>
            </a: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s logo.png" id="341" name="Google Shape;341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2025" y="91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342" name="Google Shape;342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34125" y="205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3"/>
          <p:cNvSpPr txBox="1"/>
          <p:nvPr/>
        </p:nvSpPr>
        <p:spPr>
          <a:xfrm>
            <a:off x="6658375" y="44928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3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/02/2021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Calibri"/>
                <a:ea typeface="Calibri"/>
                <a:cs typeface="Calibri"/>
                <a:sym typeface="Calibri"/>
              </a:rPr>
              <a:t> 						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743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3200">
                <a:latin typeface="Calibri"/>
                <a:ea typeface="Calibri"/>
                <a:cs typeface="Calibri"/>
                <a:sym typeface="Calibri"/>
              </a:rPr>
              <a:t>THANK YOU...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s logo.png" id="352" name="Google Shape;35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25" y="91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353" name="Google Shape;35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125" y="205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4"/>
          <p:cNvSpPr txBox="1"/>
          <p:nvPr/>
        </p:nvSpPr>
        <p:spPr>
          <a:xfrm>
            <a:off x="6658375" y="44928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4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4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11/02/2021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CONTENTS</a:t>
            </a:r>
            <a:endParaRPr b="1" u="sng"/>
          </a:p>
        </p:txBody>
      </p:sp>
      <p:pic>
        <p:nvPicPr>
          <p:cNvPr descr="pes logo.png"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25" y="91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84" name="Google Shape;8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125" y="205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6658375" y="44928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11/02/2021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8" name="Google Shape;88;p15"/>
          <p:cNvGraphicFramePr/>
          <p:nvPr/>
        </p:nvGraphicFramePr>
        <p:xfrm>
          <a:off x="2337700" y="115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{1716835E-F9D6-4C73-B16F-CB05F05A82F8}</a:tableStyleId>
              </a:tblPr>
              <a:tblGrid>
                <a:gridCol w="2332500"/>
                <a:gridCol w="2332500"/>
              </a:tblGrid>
              <a:tr h="38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SERIAL NO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 Statement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 done in Phase-1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 done so far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Timeline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 STATEMENT</a:t>
            </a:r>
            <a:endParaRPr b="1"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335750"/>
            <a:ext cx="8520600" cy="3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>
                <a:solidFill>
                  <a:schemeClr val="dk1"/>
                </a:solidFill>
              </a:rPr>
              <a:t>With the popularity of robots, how could the robot help the disabled suffering from neuromuscular injuries has attracted more and more attentions.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>
                <a:solidFill>
                  <a:schemeClr val="dk1"/>
                </a:solidFill>
              </a:rPr>
              <a:t>The objective here is to use Brain computer interface(BCI) to </a:t>
            </a: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</a:rPr>
              <a:t> interact between robot and human, without participation of human hand and assist the patient impaired by neurological conditions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>
                <a:solidFill>
                  <a:schemeClr val="dk1"/>
                </a:solidFill>
              </a:rPr>
              <a:t>The robotic arm will be able to pick up lightweight objects from one place and drop it as interpreted from the brain waves of the user.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pes logo.png"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25" y="91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96" name="Google Shape;9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125" y="205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6658375" y="44928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11/02/2021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222222"/>
                </a:solidFill>
                <a:highlight>
                  <a:srgbClr val="FFFFFF"/>
                </a:highlight>
              </a:rPr>
              <a:t>Work done in Phase - 1</a:t>
            </a:r>
            <a:endParaRPr b="1" sz="2500"/>
          </a:p>
        </p:txBody>
      </p:sp>
      <p:pic>
        <p:nvPicPr>
          <p:cNvPr descr="pes logo.png"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25" y="91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06" name="Google Shape;10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125" y="205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6658375" y="44928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11/02/2021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3452034" y="1543342"/>
            <a:ext cx="855000" cy="4647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3484850" y="1470617"/>
            <a:ext cx="8550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libri"/>
                <a:ea typeface="Calibri"/>
                <a:cs typeface="Calibri"/>
                <a:sym typeface="Calibri"/>
              </a:rPr>
              <a:t>Extracting the data 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4575285" y="1538760"/>
            <a:ext cx="814500" cy="4740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4619762" y="1501219"/>
            <a:ext cx="7257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Find the events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5625189" y="1542876"/>
            <a:ext cx="814500" cy="4740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5653764" y="1494175"/>
            <a:ext cx="7572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Bandpass filter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6720220" y="1554667"/>
            <a:ext cx="814500" cy="4740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6655900" y="1433125"/>
            <a:ext cx="914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libri"/>
                <a:ea typeface="Calibri"/>
                <a:cs typeface="Calibri"/>
                <a:sym typeface="Calibri"/>
              </a:rPr>
              <a:t>Removing bad channels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7869767" y="1741479"/>
            <a:ext cx="936900" cy="4740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786501" y="1617036"/>
            <a:ext cx="1045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libri"/>
                <a:ea typeface="Calibri"/>
                <a:cs typeface="Calibri"/>
                <a:sym typeface="Calibri"/>
              </a:rPr>
              <a:t>Plotting desired epochs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7876608" y="2514234"/>
            <a:ext cx="936900" cy="5490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7876608" y="2514162"/>
            <a:ext cx="9369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Renaming the labels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6797184" y="3149491"/>
            <a:ext cx="936900" cy="5490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6700125" y="3137675"/>
            <a:ext cx="114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Calibri"/>
                <a:ea typeface="Calibri"/>
                <a:cs typeface="Calibri"/>
                <a:sym typeface="Calibri"/>
              </a:rPr>
              <a:t>Wavelet packet decomposition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5763635" y="3149491"/>
            <a:ext cx="814500" cy="5490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5808139" y="3149488"/>
            <a:ext cx="7257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Model build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4552624" y="3149491"/>
            <a:ext cx="936900" cy="5490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4593377" y="3046954"/>
            <a:ext cx="8550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Calibri"/>
                <a:ea typeface="Calibri"/>
                <a:cs typeface="Calibri"/>
                <a:sym typeface="Calibri"/>
              </a:rPr>
              <a:t>10 fold cross validation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3467961" y="3149491"/>
            <a:ext cx="855000" cy="5490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3438251" y="3217625"/>
            <a:ext cx="9144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Calibri"/>
                <a:ea typeface="Calibri"/>
                <a:cs typeface="Calibri"/>
                <a:sym typeface="Calibri"/>
              </a:rPr>
              <a:t>Metrics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 flipH="1" rot="10800000">
            <a:off x="4327638" y="1786425"/>
            <a:ext cx="271500" cy="10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7"/>
          <p:cNvCxnSpPr>
            <a:stCxn id="112" idx="3"/>
            <a:endCxn id="114" idx="1"/>
          </p:cNvCxnSpPr>
          <p:nvPr/>
        </p:nvCxnSpPr>
        <p:spPr>
          <a:xfrm>
            <a:off x="5389785" y="1775760"/>
            <a:ext cx="2355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7"/>
          <p:cNvCxnSpPr>
            <a:stCxn id="114" idx="3"/>
            <a:endCxn id="116" idx="1"/>
          </p:cNvCxnSpPr>
          <p:nvPr/>
        </p:nvCxnSpPr>
        <p:spPr>
          <a:xfrm>
            <a:off x="6439689" y="1779876"/>
            <a:ext cx="280500" cy="11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>
            <a:stCxn id="116" idx="3"/>
            <a:endCxn id="118" idx="1"/>
          </p:cNvCxnSpPr>
          <p:nvPr/>
        </p:nvCxnSpPr>
        <p:spPr>
          <a:xfrm>
            <a:off x="7534720" y="1791667"/>
            <a:ext cx="335100" cy="18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7"/>
          <p:cNvCxnSpPr>
            <a:stCxn id="118" idx="2"/>
            <a:endCxn id="120" idx="0"/>
          </p:cNvCxnSpPr>
          <p:nvPr/>
        </p:nvCxnSpPr>
        <p:spPr>
          <a:xfrm>
            <a:off x="8338217" y="2215479"/>
            <a:ext cx="6900" cy="298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>
            <a:stCxn id="120" idx="2"/>
            <a:endCxn id="122" idx="3"/>
          </p:cNvCxnSpPr>
          <p:nvPr/>
        </p:nvCxnSpPr>
        <p:spPr>
          <a:xfrm flipH="1">
            <a:off x="7733958" y="3063234"/>
            <a:ext cx="611100" cy="360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>
            <a:stCxn id="122" idx="1"/>
            <a:endCxn id="124" idx="3"/>
          </p:cNvCxnSpPr>
          <p:nvPr/>
        </p:nvCxnSpPr>
        <p:spPr>
          <a:xfrm rot="10800000">
            <a:off x="6578184" y="3423991"/>
            <a:ext cx="219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7"/>
          <p:cNvCxnSpPr>
            <a:stCxn id="124" idx="1"/>
            <a:endCxn id="126" idx="3"/>
          </p:cNvCxnSpPr>
          <p:nvPr/>
        </p:nvCxnSpPr>
        <p:spPr>
          <a:xfrm rot="10800000">
            <a:off x="5489435" y="3423991"/>
            <a:ext cx="274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7"/>
          <p:cNvCxnSpPr>
            <a:stCxn id="126" idx="1"/>
            <a:endCxn id="128" idx="3"/>
          </p:cNvCxnSpPr>
          <p:nvPr/>
        </p:nvCxnSpPr>
        <p:spPr>
          <a:xfrm rot="10800000">
            <a:off x="4322824" y="3423991"/>
            <a:ext cx="229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7"/>
          <p:cNvSpPr txBox="1"/>
          <p:nvPr/>
        </p:nvSpPr>
        <p:spPr>
          <a:xfrm>
            <a:off x="609625" y="1234525"/>
            <a:ext cx="2311800" cy="4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BCI Competition 2008 – Graz   dataset A 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 participants . 4 classes. Left hand,Right hand, Feet, Tongue.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 EEG signals, 3 EOG signals(for eye movements)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Signals were sampled at 250Hz, and bandpass 0.5Hz and 100Hz,The sensitivity of the amplifier was set to 100μV. An additional 50 Hz notch filter was enabled to suppress line noise.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222222"/>
                </a:solidFill>
                <a:highlight>
                  <a:srgbClr val="FFFFFF"/>
                </a:highlight>
              </a:rPr>
              <a:t>Work done in Phase - 1</a:t>
            </a:r>
            <a:endParaRPr b="1" sz="2500"/>
          </a:p>
        </p:txBody>
      </p:sp>
      <p:pic>
        <p:nvPicPr>
          <p:cNvPr descr="pes logo.png"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25" y="91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46" name="Google Shape;14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125" y="205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6658375" y="44928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11/02/2021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4488" y="1418900"/>
            <a:ext cx="4588650" cy="27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/>
          <p:nvPr/>
        </p:nvSpPr>
        <p:spPr>
          <a:xfrm>
            <a:off x="798288" y="2068150"/>
            <a:ext cx="2180400" cy="1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Open Sans"/>
              <a:buChar char="●"/>
            </a:pPr>
            <a:r>
              <a:rPr lang="en-GB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Dropout : 0.5</a:t>
            </a:r>
            <a:endParaRPr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Open Sans"/>
              <a:buChar char="●"/>
            </a:pPr>
            <a:r>
              <a:rPr lang="en-GB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L2 regularizer</a:t>
            </a:r>
            <a:endParaRPr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Open Sans"/>
              <a:buChar char="●"/>
            </a:pPr>
            <a:r>
              <a:rPr lang="en-GB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Optimizer : Adam</a:t>
            </a:r>
            <a:endParaRPr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Open Sans"/>
              <a:buChar char="●"/>
            </a:pPr>
            <a:r>
              <a:rPr lang="en-GB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2 Hidden Layers</a:t>
            </a:r>
            <a:endParaRPr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Open Sans"/>
              <a:buChar char="●"/>
            </a:pPr>
            <a:r>
              <a:rPr lang="en-GB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loss  = Categorical crossentropy</a:t>
            </a:r>
            <a:endParaRPr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Literature Survey</a:t>
            </a:r>
            <a:endParaRPr b="1"/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311700" y="1152475"/>
            <a:ext cx="8520600" cy="3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i)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Rahul Kumar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Sunil Lal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Sanjesh Kumar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Praneel Chand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en-GB" sz="160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Object detection and recognition for a pick and place Robot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”, </a:t>
            </a: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05 March 2015,IEEE.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image taken is resized to the dimensions of workspace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Via feature extraction algorithm, objects are detected, cropped and resized:</a:t>
            </a:r>
            <a:r>
              <a:rPr lang="en-GB" sz="140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 image is first converted to grayscale and then to binary and then finally edge detection criterion is      applied to detect edges in a given image.</a:t>
            </a:r>
            <a:endParaRPr sz="1400">
              <a:solidFill>
                <a:srgbClr val="33333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 using the ANN classifier and 5-fold cross-validation, the object detected is classified and the coordinates of the corresponding object is determined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Accuracy of 82.7162% was obtained.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scope of this paper is limited up-till here, however, from here-on is the task of the Robotic arm to pick the object from the location (coordinates) specified and place it according to the user's discretion.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s logo.png" id="158" name="Google Shape;158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2025" y="91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59" name="Google Shape;159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34125" y="205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/>
        </p:nvSpPr>
        <p:spPr>
          <a:xfrm>
            <a:off x="6658375" y="44928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11/02/2021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Literature Survey</a:t>
            </a:r>
            <a:endParaRPr b="1"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ii)P.Hemalatha, C.K.Hemantha Lakshmi, Dr.S.A.K.Jilani,”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Real time Image Processing based Robotic Arm Control Standalone System using Raspberry pi”,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SSRG International Journal of Electronics and Communication Engineering (SSRG-IJECE) – Volume 2 Issue 8–August 2015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Hardware requires   Robot   Arm,   RPI   Camera,Raspberrypi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Steps are as follows Capture the image,identify the object,apply BLOB analysis and find the centroid of the object,compare the co-ordinates of the object with the co-ordinates of the image taken,move robotic arm towards center of the image.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s logo.png" id="169" name="Google Shape;1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25" y="91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70" name="Google Shape;17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125" y="205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6658375" y="44928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11/02/2021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Literature Survey</a:t>
            </a:r>
            <a:endParaRPr b="1"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iii)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Vinay Krishna Sharma  , L.R.D. Murthy  , KamalPreet Singh Saluja  , Vimal Mollyn ,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1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Gourav Sharma  and Pradipta Biswas ,“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Eye Gaze Controlled Robotic Arm for Persons with SSMI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 aimed  to  automate  the  eye  tracking  process  electronically  by  using  commercially available  tablet,  computer  or  laptop  and  without  requiring  any  dedicated  hardware  for  eye  gaze tracking.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Constrained  Local  Neural  Field  (CLNF)  for  eye  landmark  detection  and  tracking.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proposed setup consists of a robotic arm and a tablet computer.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Less accuracy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s logo.png" id="180" name="Google Shape;1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25" y="915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81" name="Google Shape;18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4125" y="2058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6658375" y="44928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11/02/2021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