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eorgia" panose="02040502050405020303" pitchFamily="18" charset="0"/>
      <p:regular r:id="rId21"/>
      <p:bold r:id="rId22"/>
      <p:italic r:id="rId23"/>
      <p:boldItalic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53AEC9-E3B6-402F-9B7F-FFCBBFE0BB79}">
  <a:tblStyle styleId="{D253AEC9-E3B6-402F-9B7F-FFCBBFE0BB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54602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156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39781da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39781da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20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39781da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39781da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69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39781da6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39781da6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640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839781da6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839781da6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088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3ab4800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3ab4800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287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9781da6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9781da6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471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39781da6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39781da6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313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39781da6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39781da6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08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4a45b656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4a45b656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62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3ab4800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3ab480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0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3ab4800f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3ab4800f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32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3807f86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3807f86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40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3807f866a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3807f866a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087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3807f866a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3807f866a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78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3807f866a_0_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3807f866a_0_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10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3807f866a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3807f866a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06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9781da6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9781da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59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www.kaggle.com/farazrahman/predicting-star-galaxy-quasar-with-sv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12675"/>
            <a:ext cx="8520600" cy="14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a:t>CLASSIFICATION OF STARS AND QUASARS USING KNN</a:t>
            </a:r>
            <a:endParaRPr sz="3600"/>
          </a:p>
        </p:txBody>
      </p:sp>
      <p:sp>
        <p:nvSpPr>
          <p:cNvPr id="55" name="Google Shape;55;p13"/>
          <p:cNvSpPr txBox="1">
            <a:spLocks noGrp="1"/>
          </p:cNvSpPr>
          <p:nvPr>
            <p:ph type="subTitle" idx="1"/>
          </p:nvPr>
        </p:nvSpPr>
        <p:spPr>
          <a:xfrm>
            <a:off x="311700" y="3942425"/>
            <a:ext cx="85206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t>   													</a:t>
            </a:r>
            <a:r>
              <a:rPr lang="en-GB" sz="1100" dirty="0" smtClean="0"/>
              <a:t>                                                            Group </a:t>
            </a:r>
            <a:r>
              <a:rPr lang="en-GB" sz="1100" dirty="0"/>
              <a:t>members:</a:t>
            </a:r>
            <a:endParaRPr sz="1100" dirty="0"/>
          </a:p>
          <a:p>
            <a:pPr marL="0" lvl="0" indent="0" algn="ctr" rtl="0">
              <a:spcBef>
                <a:spcPts val="0"/>
              </a:spcBef>
              <a:spcAft>
                <a:spcPts val="0"/>
              </a:spcAft>
              <a:buNone/>
            </a:pPr>
            <a:r>
              <a:rPr lang="en-GB" sz="1100" dirty="0"/>
              <a:t> 												       </a:t>
            </a:r>
            <a:r>
              <a:rPr lang="en-GB" sz="1100" dirty="0" smtClean="0"/>
              <a:t>                                                                      Sai </a:t>
            </a:r>
            <a:r>
              <a:rPr lang="en-GB" sz="1100" dirty="0" smtClean="0"/>
              <a:t>S</a:t>
            </a:r>
            <a:r>
              <a:rPr lang="en-GB" sz="1100" dirty="0" smtClean="0"/>
              <a:t>ri </a:t>
            </a:r>
            <a:r>
              <a:rPr lang="en-GB" sz="1100" dirty="0"/>
              <a:t>PES1201701763</a:t>
            </a:r>
            <a:endParaRPr sz="1100" dirty="0"/>
          </a:p>
          <a:p>
            <a:pPr marL="0" lvl="0" indent="0" algn="r" rtl="0">
              <a:spcBef>
                <a:spcPts val="0"/>
              </a:spcBef>
              <a:spcAft>
                <a:spcPts val="0"/>
              </a:spcAft>
              <a:buNone/>
            </a:pPr>
            <a:r>
              <a:rPr lang="en-GB" sz="1100" dirty="0"/>
              <a:t>Shreya V Deexit PES1201701648</a:t>
            </a:r>
            <a:endParaRPr sz="1100" dirty="0"/>
          </a:p>
        </p:txBody>
      </p:sp>
      <p:pic>
        <p:nvPicPr>
          <p:cNvPr id="56" name="Google Shape;56;p13"/>
          <p:cNvPicPr preferRelativeResize="0"/>
          <p:nvPr/>
        </p:nvPicPr>
        <p:blipFill>
          <a:blip r:embed="rId3">
            <a:alphaModFix/>
          </a:blip>
          <a:stretch>
            <a:fillRect/>
          </a:stretch>
        </p:blipFill>
        <p:spPr>
          <a:xfrm>
            <a:off x="0" y="0"/>
            <a:ext cx="2103300" cy="1365650"/>
          </a:xfrm>
          <a:prstGeom prst="rect">
            <a:avLst/>
          </a:prstGeom>
          <a:noFill/>
          <a:ln>
            <a:noFill/>
          </a:ln>
        </p:spPr>
      </p:pic>
      <p:pic>
        <p:nvPicPr>
          <p:cNvPr id="57" name="Google Shape;57;p13"/>
          <p:cNvPicPr preferRelativeResize="0"/>
          <p:nvPr/>
        </p:nvPicPr>
        <p:blipFill>
          <a:blip r:embed="rId4">
            <a:alphaModFix/>
          </a:blip>
          <a:stretch>
            <a:fillRect/>
          </a:stretch>
        </p:blipFill>
        <p:spPr>
          <a:xfrm>
            <a:off x="7967550" y="175613"/>
            <a:ext cx="1017975" cy="101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103725" y="126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IMPLEMENTATION</a:t>
            </a:r>
            <a:endParaRPr/>
          </a:p>
        </p:txBody>
      </p:sp>
      <p:sp>
        <p:nvSpPr>
          <p:cNvPr id="149" name="Google Shape;149;p22"/>
          <p:cNvSpPr txBox="1">
            <a:spLocks noGrp="1"/>
          </p:cNvSpPr>
          <p:nvPr>
            <p:ph type="body" idx="1"/>
          </p:nvPr>
        </p:nvSpPr>
        <p:spPr>
          <a:xfrm>
            <a:off x="103725" y="611775"/>
            <a:ext cx="9040200" cy="45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solidFill>
                  <a:srgbClr val="000000"/>
                </a:solidFill>
                <a:latin typeface="Roboto"/>
                <a:ea typeface="Roboto"/>
                <a:cs typeface="Roboto"/>
                <a:sym typeface="Roboto"/>
              </a:rPr>
              <a:t>1. Load the data</a:t>
            </a:r>
            <a:endParaRPr sz="1700">
              <a:solidFill>
                <a:srgbClr val="000000"/>
              </a:solidFill>
              <a:latin typeface="Roboto"/>
              <a:ea typeface="Roboto"/>
              <a:cs typeface="Roboto"/>
              <a:sym typeface="Roboto"/>
            </a:endParaRPr>
          </a:p>
          <a:p>
            <a:pPr marL="0" lvl="0" indent="0" algn="l" rtl="0">
              <a:spcBef>
                <a:spcPts val="1600"/>
              </a:spcBef>
              <a:spcAft>
                <a:spcPts val="0"/>
              </a:spcAft>
              <a:buNone/>
            </a:pPr>
            <a:r>
              <a:rPr lang="en-GB" sz="1700">
                <a:solidFill>
                  <a:srgbClr val="000000"/>
                </a:solidFill>
                <a:latin typeface="Roboto"/>
                <a:ea typeface="Roboto"/>
                <a:cs typeface="Roboto"/>
                <a:sym typeface="Roboto"/>
              </a:rPr>
              <a:t>2. Initialise the value of k. </a:t>
            </a:r>
            <a:endParaRPr sz="1700">
              <a:solidFill>
                <a:srgbClr val="000000"/>
              </a:solidFill>
              <a:latin typeface="Roboto"/>
              <a:ea typeface="Roboto"/>
              <a:cs typeface="Roboto"/>
              <a:sym typeface="Roboto"/>
            </a:endParaRPr>
          </a:p>
          <a:p>
            <a:pPr marL="0" lvl="0" indent="0" algn="l" rtl="0">
              <a:spcBef>
                <a:spcPts val="1600"/>
              </a:spcBef>
              <a:spcAft>
                <a:spcPts val="0"/>
              </a:spcAft>
              <a:buNone/>
            </a:pPr>
            <a:r>
              <a:rPr lang="en-GB" sz="1700">
                <a:solidFill>
                  <a:srgbClr val="000000"/>
                </a:solidFill>
                <a:latin typeface="Roboto"/>
                <a:ea typeface="Roboto"/>
                <a:cs typeface="Roboto"/>
                <a:sym typeface="Roboto"/>
              </a:rPr>
              <a:t>3. For getting the predicted class, iterate from 1 to total number of training data points: </a:t>
            </a:r>
            <a:endParaRPr sz="1700">
              <a:solidFill>
                <a:srgbClr val="000000"/>
              </a:solidFill>
              <a:latin typeface="Roboto"/>
              <a:ea typeface="Roboto"/>
              <a:cs typeface="Roboto"/>
              <a:sym typeface="Roboto"/>
            </a:endParaRPr>
          </a:p>
          <a:p>
            <a:pPr marL="457200" lvl="0" indent="-336550" algn="l" rtl="0">
              <a:spcBef>
                <a:spcPts val="160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Calculate the distance between test data and each row of training data. Here we     will use Euclidean distance as our distance metric since it’s the most popular    method. The other metrics that can be used are Chebyshev, cosine, etc.</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Sort the calculated distances in ascending order based on distance values. </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Get top k rows from the sorted array. </a:t>
            </a:r>
            <a:endParaRPr sz="1700">
              <a:solidFill>
                <a:srgbClr val="000000"/>
              </a:solidFill>
              <a:latin typeface="Roboto"/>
              <a:ea typeface="Roboto"/>
              <a:cs typeface="Roboto"/>
              <a:sym typeface="Roboto"/>
            </a:endParaRPr>
          </a:p>
          <a:p>
            <a:pPr marL="457200" lvl="0" indent="-336550" algn="l" rtl="0">
              <a:spcBef>
                <a:spcPts val="0"/>
              </a:spcBef>
              <a:spcAft>
                <a:spcPts val="0"/>
              </a:spcAft>
              <a:buClr>
                <a:srgbClr val="000000"/>
              </a:buClr>
              <a:buSzPts val="1700"/>
              <a:buFont typeface="Roboto"/>
              <a:buChar char="●"/>
            </a:pPr>
            <a:r>
              <a:rPr lang="en-GB" sz="1700">
                <a:solidFill>
                  <a:srgbClr val="000000"/>
                </a:solidFill>
                <a:latin typeface="Roboto"/>
                <a:ea typeface="Roboto"/>
                <a:cs typeface="Roboto"/>
                <a:sym typeface="Roboto"/>
              </a:rPr>
              <a:t> Get the most frequent class of these rows.</a:t>
            </a:r>
            <a:endParaRPr sz="1700">
              <a:solidFill>
                <a:srgbClr val="000000"/>
              </a:solidFill>
              <a:latin typeface="Roboto"/>
              <a:ea typeface="Roboto"/>
              <a:cs typeface="Roboto"/>
              <a:sym typeface="Roboto"/>
            </a:endParaRPr>
          </a:p>
          <a:p>
            <a:pPr marL="457200" lvl="0" indent="-336550" algn="l" rtl="0">
              <a:spcBef>
                <a:spcPts val="0"/>
              </a:spcBef>
              <a:spcAft>
                <a:spcPts val="0"/>
              </a:spcAft>
              <a:buSzPts val="1700"/>
              <a:buFont typeface="Roboto"/>
              <a:buChar char="●"/>
            </a:pPr>
            <a:r>
              <a:rPr lang="en-GB" sz="1700">
                <a:solidFill>
                  <a:srgbClr val="000000"/>
                </a:solidFill>
                <a:latin typeface="Roboto"/>
                <a:ea typeface="Roboto"/>
                <a:cs typeface="Roboto"/>
                <a:sym typeface="Roboto"/>
              </a:rPr>
              <a:t> Return the predicted class.</a:t>
            </a:r>
            <a:r>
              <a:rPr lang="en-GB" sz="1700">
                <a:latin typeface="Roboto"/>
                <a:ea typeface="Roboto"/>
                <a:cs typeface="Roboto"/>
                <a:sym typeface="Roboto"/>
              </a:rPr>
              <a:t> </a:t>
            </a:r>
            <a:endParaRPr sz="1700">
              <a:latin typeface="Roboto"/>
              <a:ea typeface="Roboto"/>
              <a:cs typeface="Roboto"/>
              <a:sym typeface="Roboto"/>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RESULTS AND ANALYSIS</a:t>
            </a:r>
            <a:endParaRPr/>
          </a:p>
        </p:txBody>
      </p:sp>
      <p:sp>
        <p:nvSpPr>
          <p:cNvPr id="155" name="Google Shape;155;p23"/>
          <p:cNvSpPr txBox="1">
            <a:spLocks noGrp="1"/>
          </p:cNvSpPr>
          <p:nvPr>
            <p:ph type="body" idx="1"/>
          </p:nvPr>
        </p:nvSpPr>
        <p:spPr>
          <a:xfrm>
            <a:off x="0" y="1152475"/>
            <a:ext cx="89973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Test results of region1, region2 for k=7</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a:t>Test results using cat3, for k fold method,k=7 and number of folds=5</a:t>
            </a:r>
            <a:endParaRPr/>
          </a:p>
          <a:p>
            <a:pPr marL="457200" lvl="0" indent="0" algn="l" rtl="0">
              <a:spcBef>
                <a:spcPts val="1600"/>
              </a:spcBef>
              <a:spcAft>
                <a:spcPts val="1600"/>
              </a:spcAft>
              <a:buNone/>
            </a:pPr>
            <a:endParaRPr/>
          </a:p>
        </p:txBody>
      </p:sp>
      <p:graphicFrame>
        <p:nvGraphicFramePr>
          <p:cNvPr id="156" name="Google Shape;156;p23"/>
          <p:cNvGraphicFramePr/>
          <p:nvPr/>
        </p:nvGraphicFramePr>
        <p:xfrm>
          <a:off x="952500" y="1606750"/>
          <a:ext cx="7239000" cy="1188630"/>
        </p:xfrm>
        <a:graphic>
          <a:graphicData uri="http://schemas.openxmlformats.org/drawingml/2006/table">
            <a:tbl>
              <a:tblPr>
                <a:noFill/>
                <a:tableStyleId>{D253AEC9-E3B6-402F-9B7F-FFCBBFE0BB79}</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GB"/>
                        <a:t>Csv file</a:t>
                      </a:r>
                      <a:endParaRPr/>
                    </a:p>
                  </a:txBody>
                  <a:tcPr marL="91425" marR="91425" marT="91425" marB="91425"/>
                </a:tc>
                <a:tc>
                  <a:txBody>
                    <a:bodyPr/>
                    <a:lstStyle/>
                    <a:p>
                      <a:pPr marL="0" lvl="0" indent="0" algn="l" rtl="0">
                        <a:spcBef>
                          <a:spcPts val="0"/>
                        </a:spcBef>
                        <a:spcAft>
                          <a:spcPts val="0"/>
                        </a:spcAft>
                        <a:buNone/>
                      </a:pPr>
                      <a:r>
                        <a:rPr lang="en-GB"/>
                        <a:t>Accuracy</a:t>
                      </a:r>
                      <a:endParaRPr/>
                    </a:p>
                  </a:txBody>
                  <a:tcPr marL="91425" marR="91425" marT="91425" marB="91425"/>
                </a:tc>
                <a:tc>
                  <a:txBody>
                    <a:bodyPr/>
                    <a:lstStyle/>
                    <a:p>
                      <a:pPr marL="0" lvl="0" indent="0" algn="l" rtl="0">
                        <a:spcBef>
                          <a:spcPts val="0"/>
                        </a:spcBef>
                        <a:spcAft>
                          <a:spcPts val="0"/>
                        </a:spcAft>
                        <a:buNone/>
                      </a:pPr>
                      <a:r>
                        <a:rPr lang="en-GB"/>
                        <a:t>Class 0</a:t>
                      </a:r>
                      <a:endParaRPr/>
                    </a:p>
                  </a:txBody>
                  <a:tcPr marL="91425" marR="91425" marT="91425" marB="91425"/>
                </a:tc>
                <a:tc>
                  <a:txBody>
                    <a:bodyPr/>
                    <a:lstStyle/>
                    <a:p>
                      <a:pPr marL="0" lvl="0" indent="0" algn="l" rtl="0">
                        <a:spcBef>
                          <a:spcPts val="0"/>
                        </a:spcBef>
                        <a:spcAft>
                          <a:spcPts val="0"/>
                        </a:spcAft>
                        <a:buNone/>
                      </a:pPr>
                      <a:r>
                        <a:rPr lang="en-GB"/>
                        <a:t>Class 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98.15126</a:t>
                      </a:r>
                      <a:endParaRPr/>
                    </a:p>
                  </a:txBody>
                  <a:tcPr marL="91425" marR="91425" marT="91425" marB="91425"/>
                </a:tc>
                <a:tc>
                  <a:txBody>
                    <a:bodyPr/>
                    <a:lstStyle/>
                    <a:p>
                      <a:pPr marL="0" lvl="0" indent="0" algn="l" rtl="0">
                        <a:spcBef>
                          <a:spcPts val="0"/>
                        </a:spcBef>
                        <a:spcAft>
                          <a:spcPts val="0"/>
                        </a:spcAft>
                        <a:buNone/>
                      </a:pPr>
                      <a:r>
                        <a:rPr lang="en-GB"/>
                        <a:t>100.00</a:t>
                      </a:r>
                      <a:endParaRPr/>
                    </a:p>
                  </a:txBody>
                  <a:tcPr marL="91425" marR="91425" marT="91425" marB="91425"/>
                </a:tc>
                <a:tc>
                  <a:txBody>
                    <a:bodyPr/>
                    <a:lstStyle/>
                    <a:p>
                      <a:pPr marL="0" lvl="0" indent="0" algn="l" rtl="0">
                        <a:spcBef>
                          <a:spcPts val="0"/>
                        </a:spcBef>
                        <a:spcAft>
                          <a:spcPts val="0"/>
                        </a:spcAft>
                        <a:buNone/>
                      </a:pPr>
                      <a:r>
                        <a:rPr lang="en-GB"/>
                        <a:t>96.3025</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97.2901</a:t>
                      </a:r>
                      <a:endParaRPr/>
                    </a:p>
                  </a:txBody>
                  <a:tcPr marL="91425" marR="91425" marT="91425" marB="91425"/>
                </a:tc>
                <a:tc>
                  <a:txBody>
                    <a:bodyPr/>
                    <a:lstStyle/>
                    <a:p>
                      <a:pPr marL="0" lvl="0" indent="0" algn="l" rtl="0">
                        <a:spcBef>
                          <a:spcPts val="0"/>
                        </a:spcBef>
                        <a:spcAft>
                          <a:spcPts val="0"/>
                        </a:spcAft>
                        <a:buNone/>
                      </a:pPr>
                      <a:r>
                        <a:rPr lang="en-GB"/>
                        <a:t>99.9313</a:t>
                      </a:r>
                      <a:endParaRPr/>
                    </a:p>
                  </a:txBody>
                  <a:tcPr marL="91425" marR="91425" marT="91425" marB="91425"/>
                </a:tc>
                <a:tc>
                  <a:txBody>
                    <a:bodyPr/>
                    <a:lstStyle/>
                    <a:p>
                      <a:pPr marL="0" lvl="0" indent="0" algn="l" rtl="0">
                        <a:spcBef>
                          <a:spcPts val="0"/>
                        </a:spcBef>
                        <a:spcAft>
                          <a:spcPts val="0"/>
                        </a:spcAft>
                        <a:buNone/>
                      </a:pPr>
                      <a:r>
                        <a:rPr lang="en-GB"/>
                        <a:t>94.6423</a:t>
                      </a:r>
                      <a:endParaRPr/>
                    </a:p>
                  </a:txBody>
                  <a:tcPr marL="91425" marR="91425" marT="91425" marB="91425"/>
                </a:tc>
                <a:extLst>
                  <a:ext uri="{0D108BD9-81ED-4DB2-BD59-A6C34878D82A}">
                    <a16:rowId xmlns:a16="http://schemas.microsoft.com/office/drawing/2014/main" val="10002"/>
                  </a:ext>
                </a:extLst>
              </a:tr>
            </a:tbl>
          </a:graphicData>
        </a:graphic>
      </p:graphicFrame>
      <p:pic>
        <p:nvPicPr>
          <p:cNvPr id="157" name="Google Shape;157;p23"/>
          <p:cNvPicPr preferRelativeResize="0"/>
          <p:nvPr/>
        </p:nvPicPr>
        <p:blipFill>
          <a:blip r:embed="rId3">
            <a:alphaModFix/>
          </a:blip>
          <a:stretch>
            <a:fillRect/>
          </a:stretch>
        </p:blipFill>
        <p:spPr>
          <a:xfrm>
            <a:off x="742950" y="3372975"/>
            <a:ext cx="7658100" cy="1181100"/>
          </a:xfrm>
          <a:prstGeom prst="rect">
            <a:avLst/>
          </a:prstGeom>
          <a:noFill/>
          <a:ln>
            <a:noFill/>
          </a:ln>
        </p:spPr>
      </p:pic>
      <p:pic>
        <p:nvPicPr>
          <p:cNvPr id="6" name="Google Shape;57;p13"/>
          <p:cNvPicPr preferRelativeResize="0"/>
          <p:nvPr/>
        </p:nvPicPr>
        <p:blipFill>
          <a:blip r:embed="rId4">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CONCLUSION</a:t>
            </a:r>
            <a:endParaRPr dirty="0"/>
          </a:p>
        </p:txBody>
      </p:sp>
      <p:sp>
        <p:nvSpPr>
          <p:cNvPr id="163" name="Google Shape;16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The stars and quasars were classified according to the given five band values and without using spectrometric redshift.</a:t>
            </a:r>
            <a:endParaRPr dirty="0">
              <a:solidFill>
                <a:schemeClr val="tx1"/>
              </a:solidFill>
            </a:endParaRPr>
          </a:p>
          <a:p>
            <a:pPr marL="0" lvl="0" indent="0" algn="l" rtl="0">
              <a:spcBef>
                <a:spcPts val="1600"/>
              </a:spcBef>
              <a:spcAft>
                <a:spcPts val="1600"/>
              </a:spcAft>
              <a:buNone/>
            </a:pPr>
            <a:r>
              <a:rPr lang="en-GB" dirty="0" smtClean="0">
                <a:solidFill>
                  <a:srgbClr val="333333"/>
                </a:solidFill>
                <a:highlight>
                  <a:srgbClr val="FFFFFF"/>
                </a:highlight>
                <a:latin typeface="+mj-lt"/>
                <a:ea typeface="Georgia"/>
                <a:cs typeface="Georgia"/>
                <a:sym typeface="Georgia"/>
              </a:rPr>
              <a:t>The </a:t>
            </a:r>
            <a:r>
              <a:rPr lang="en-GB" dirty="0">
                <a:solidFill>
                  <a:srgbClr val="333333"/>
                </a:solidFill>
                <a:highlight>
                  <a:srgbClr val="FFFFFF"/>
                </a:highlight>
                <a:latin typeface="+mj-lt"/>
                <a:ea typeface="Georgia"/>
                <a:cs typeface="Georgia"/>
                <a:sym typeface="Georgia"/>
              </a:rPr>
              <a:t>classification and identification of quasars is fundamental to many astronomical research areas. Given the large volume of photometric survey data available in the near future, automated methods for doing so are </a:t>
            </a:r>
            <a:r>
              <a:rPr lang="en-GB" dirty="0" smtClean="0">
                <a:solidFill>
                  <a:srgbClr val="333333"/>
                </a:solidFill>
                <a:highlight>
                  <a:srgbClr val="FFFFFF"/>
                </a:highlight>
                <a:latin typeface="+mj-lt"/>
                <a:ea typeface="Georgia"/>
                <a:cs typeface="Georgia"/>
                <a:sym typeface="Georgia"/>
              </a:rPr>
              <a:t>required.</a:t>
            </a:r>
          </a:p>
          <a:p>
            <a:pPr marL="0" lvl="0" indent="0" algn="l" rtl="0">
              <a:spcBef>
                <a:spcPts val="1600"/>
              </a:spcBef>
              <a:spcAft>
                <a:spcPts val="1600"/>
              </a:spcAft>
              <a:buNone/>
            </a:pPr>
            <a:r>
              <a:rPr lang="en-GB" dirty="0" smtClean="0">
                <a:solidFill>
                  <a:srgbClr val="333333"/>
                </a:solidFill>
                <a:highlight>
                  <a:srgbClr val="FFFFFF"/>
                </a:highlight>
                <a:latin typeface="+mj-lt"/>
                <a:sym typeface="Georgia"/>
              </a:rPr>
              <a:t>For a two class classification problem, choosing odd values of k would increase the accuracy and knn method is time consuming</a:t>
            </a:r>
            <a:endParaRPr dirty="0">
              <a:latin typeface="+mj-lt"/>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a:t>
            </a:r>
            <a:endParaRPr/>
          </a:p>
        </p:txBody>
      </p:sp>
      <p:sp>
        <p:nvSpPr>
          <p:cNvPr id="169" name="Google Shape;16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[1] Separating Stars from Quasars: Machine Learning Investigation Using Photometric Data,Simran Makhija,∗, Snehanshu Saha, Suryoday Basak, Mousumi Das. </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[2] Machine Learning Mastery website.</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 [3] https://www.analyticsvidhya.com/blog/2018/03/introduction-k-neighb ours-algorithm-clustering/</a:t>
            </a:r>
            <a:endParaRPr>
              <a:solidFill>
                <a:srgbClr val="000000"/>
              </a:solidFill>
              <a:latin typeface="Roboto"/>
              <a:ea typeface="Roboto"/>
              <a:cs typeface="Roboto"/>
              <a:sym typeface="Roboto"/>
            </a:endParaRPr>
          </a:p>
          <a:p>
            <a:pPr marL="0" lvl="0" indent="0" algn="l" rtl="0">
              <a:spcBef>
                <a:spcPts val="1600"/>
              </a:spcBef>
              <a:spcAft>
                <a:spcPts val="1600"/>
              </a:spcAft>
              <a:buNone/>
            </a:pPr>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APPENDIX</a:t>
            </a:r>
            <a:endParaRPr/>
          </a:p>
        </p:txBody>
      </p:sp>
      <p:sp>
        <p:nvSpPr>
          <p:cNvPr id="175" name="Google Shape;17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6" name="Google Shape;176;p26"/>
          <p:cNvPicPr preferRelativeResize="0"/>
          <p:nvPr/>
        </p:nvPicPr>
        <p:blipFill>
          <a:blip r:embed="rId3">
            <a:alphaModFix/>
          </a:blip>
          <a:stretch>
            <a:fillRect/>
          </a:stretch>
        </p:blipFill>
        <p:spPr>
          <a:xfrm>
            <a:off x="320963" y="711775"/>
            <a:ext cx="7878675" cy="429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7"/>
          <p:cNvPicPr preferRelativeResize="0"/>
          <p:nvPr/>
        </p:nvPicPr>
        <p:blipFill>
          <a:blip r:embed="rId3">
            <a:alphaModFix/>
          </a:blip>
          <a:stretch>
            <a:fillRect/>
          </a:stretch>
        </p:blipFill>
        <p:spPr>
          <a:xfrm>
            <a:off x="311700" y="429688"/>
            <a:ext cx="8520601" cy="45889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0" name="Google Shape;190;p28"/>
          <p:cNvPicPr preferRelativeResize="0"/>
          <p:nvPr/>
        </p:nvPicPr>
        <p:blipFill>
          <a:blip r:embed="rId3">
            <a:alphaModFix/>
          </a:blip>
          <a:stretch>
            <a:fillRect/>
          </a:stretch>
        </p:blipFill>
        <p:spPr>
          <a:xfrm>
            <a:off x="311700" y="180225"/>
            <a:ext cx="8520599" cy="4644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7" name="Google Shape;197;p29"/>
          <p:cNvPicPr preferRelativeResize="0"/>
          <p:nvPr/>
        </p:nvPicPr>
        <p:blipFill>
          <a:blip r:embed="rId3">
            <a:alphaModFix/>
          </a:blip>
          <a:stretch>
            <a:fillRect/>
          </a:stretch>
        </p:blipFill>
        <p:spPr>
          <a:xfrm>
            <a:off x="180225" y="0"/>
            <a:ext cx="8817426"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Dataset</a:t>
            </a:r>
            <a:endParaRPr/>
          </a:p>
        </p:txBody>
      </p:sp>
      <p:pic>
        <p:nvPicPr>
          <p:cNvPr id="203" name="Google Shape;203;p30"/>
          <p:cNvPicPr preferRelativeResize="0"/>
          <p:nvPr/>
        </p:nvPicPr>
        <p:blipFill>
          <a:blip r:embed="rId3">
            <a:alphaModFix/>
          </a:blip>
          <a:stretch>
            <a:fillRect/>
          </a:stretch>
        </p:blipFill>
        <p:spPr>
          <a:xfrm>
            <a:off x="152400" y="1170125"/>
            <a:ext cx="8520601" cy="3154594"/>
          </a:xfrm>
          <a:prstGeom prst="rect">
            <a:avLst/>
          </a:prstGeom>
          <a:noFill/>
          <a:ln>
            <a:noFill/>
          </a:ln>
        </p:spPr>
      </p:pic>
      <p:sp>
        <p:nvSpPr>
          <p:cNvPr id="204" name="Google Shape;204;p30"/>
          <p:cNvSpPr txBox="1"/>
          <p:nvPr/>
        </p:nvSpPr>
        <p:spPr>
          <a:xfrm>
            <a:off x="345950" y="4467275"/>
            <a:ext cx="82122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u="sng">
                <a:solidFill>
                  <a:schemeClr val="hlink"/>
                </a:solidFill>
                <a:hlinkClick r:id="rId4"/>
              </a:rPr>
              <a:t>https://www.kaggle.com/farazrahman/predicting-star-galaxy-quasar-with-svm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Machine learning involves the use of statistics to make useful predictions and to learn essential features; classification is the process of marking separations between categories in data.</a:t>
            </a:r>
            <a:endParaRPr/>
          </a:p>
          <a:p>
            <a:pPr marL="457200" lvl="0" indent="-342900" algn="l" rtl="0">
              <a:spcBef>
                <a:spcPts val="0"/>
              </a:spcBef>
              <a:spcAft>
                <a:spcPts val="0"/>
              </a:spcAft>
              <a:buSzPts val="1800"/>
              <a:buChar char="●"/>
            </a:pPr>
            <a:r>
              <a:rPr lang="en-GB"/>
              <a:t>Supervised machine learning techniques make use of labelled data to make predictions of future unseen data. In the present context, the labels in the data comprise of numeric indications of a source being a star or a quasar.</a:t>
            </a:r>
            <a:endParaRPr/>
          </a:p>
          <a:p>
            <a:pPr marL="457200" lvl="0" indent="-342900" algn="l" rtl="0">
              <a:spcBef>
                <a:spcPts val="0"/>
              </a:spcBef>
              <a:spcAft>
                <a:spcPts val="0"/>
              </a:spcAft>
              <a:buSzPts val="1800"/>
              <a:buChar char="●"/>
            </a:pPr>
            <a:r>
              <a:rPr lang="en-GB"/>
              <a:t> We are using KNN, a machine learning classifier to classify these stars and quasars without spectroscopic data, by using other parameters.</a:t>
            </a:r>
            <a:endParaRPr/>
          </a:p>
          <a:p>
            <a:pPr marL="0" lvl="0" indent="0" algn="l" rtl="0">
              <a:spcBef>
                <a:spcPts val="1600"/>
              </a:spcBef>
              <a:spcAft>
                <a:spcPts val="1600"/>
              </a:spcAft>
              <a:buNone/>
            </a:pPr>
            <a:endParaRPr sz="1000"/>
          </a:p>
        </p:txBody>
      </p:sp>
      <p:pic>
        <p:nvPicPr>
          <p:cNvPr id="4" name="Google Shape;57;p13"/>
          <p:cNvPicPr preferRelativeResize="0"/>
          <p:nvPr/>
        </p:nvPicPr>
        <p:blipFill>
          <a:blip r:embed="rId3">
            <a:alphaModFix/>
          </a:blip>
          <a:stretch>
            <a:fillRect/>
          </a:stretch>
        </p:blipFill>
        <p:spPr>
          <a:xfrm>
            <a:off x="8363163" y="175614"/>
            <a:ext cx="622361" cy="54357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GB">
                <a:solidFill>
                  <a:srgbClr val="000000"/>
                </a:solidFill>
              </a:rPr>
              <a:t>Classification of stars and quasars with the photometric data which includes five broad band filter values.</a:t>
            </a:r>
            <a:endParaRPr>
              <a:solidFill>
                <a:srgbClr val="000000"/>
              </a:solidFill>
            </a:endParaRPr>
          </a:p>
          <a:p>
            <a:pPr marL="457200" lvl="0" indent="0" algn="l" rtl="0">
              <a:spcBef>
                <a:spcPts val="1600"/>
              </a:spcBef>
              <a:spcAft>
                <a:spcPts val="0"/>
              </a:spcAft>
              <a:buNone/>
            </a:pPr>
            <a:endParaRPr>
              <a:solidFill>
                <a:srgbClr val="000000"/>
              </a:solidFill>
            </a:endParaRPr>
          </a:p>
          <a:p>
            <a:pPr marL="457200" lvl="0" indent="-342900" algn="l" rtl="0">
              <a:spcBef>
                <a:spcPts val="1600"/>
              </a:spcBef>
              <a:spcAft>
                <a:spcPts val="0"/>
              </a:spcAft>
              <a:buClr>
                <a:srgbClr val="000000"/>
              </a:buClr>
              <a:buSzPts val="1800"/>
              <a:buChar char="●"/>
            </a:pPr>
            <a:r>
              <a:rPr lang="en-GB">
                <a:solidFill>
                  <a:srgbClr val="000000"/>
                </a:solidFill>
              </a:rPr>
              <a:t>With the help of spectroscopic red shift, we can easily classify the star or a quasar.But calculation of those values are difficult.So by using other parameters like u,g we classify accordingly</a:t>
            </a:r>
            <a:endParaRPr>
              <a:solidFill>
                <a:srgbClr val="000000"/>
              </a:solidFill>
            </a:endParaRPr>
          </a:p>
          <a:p>
            <a:pPr marL="0" lvl="0" indent="0" algn="l" rtl="0">
              <a:spcBef>
                <a:spcPts val="1600"/>
              </a:spcBef>
              <a:spcAft>
                <a:spcPts val="1600"/>
              </a:spcAft>
              <a:buNone/>
            </a:pPr>
            <a:endParaRPr/>
          </a:p>
        </p:txBody>
      </p:sp>
      <p:pic>
        <p:nvPicPr>
          <p:cNvPr id="4"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a:t>Preprocessing data:</a:t>
            </a:r>
            <a:endParaRPr/>
          </a:p>
          <a:p>
            <a:pPr marL="457200" lvl="0" indent="0" algn="l" rtl="0">
              <a:spcBef>
                <a:spcPts val="1600"/>
              </a:spcBef>
              <a:spcAft>
                <a:spcPts val="1600"/>
              </a:spcAft>
              <a:buNone/>
            </a:pPr>
            <a:endParaRPr/>
          </a:p>
        </p:txBody>
      </p:sp>
      <p:grpSp>
        <p:nvGrpSpPr>
          <p:cNvPr id="76" name="Google Shape;76;p16"/>
          <p:cNvGrpSpPr/>
          <p:nvPr/>
        </p:nvGrpSpPr>
        <p:grpSpPr>
          <a:xfrm>
            <a:off x="76200" y="1189989"/>
            <a:ext cx="8551950" cy="3539236"/>
            <a:chOff x="0" y="1189989"/>
            <a:chExt cx="8551950" cy="3539236"/>
          </a:xfrm>
        </p:grpSpPr>
        <p:sp>
          <p:nvSpPr>
            <p:cNvPr id="77" name="Google Shape;77;p16"/>
            <p:cNvSpPr/>
            <p:nvPr/>
          </p:nvSpPr>
          <p:spPr>
            <a:xfrm>
              <a:off x="0" y="1189989"/>
              <a:ext cx="2214600" cy="669000"/>
            </a:xfrm>
            <a:prstGeom prst="homePlate">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PRE-PROCESSING</a:t>
              </a:r>
              <a:endParaRPr>
                <a:latin typeface="Roboto"/>
                <a:ea typeface="Roboto"/>
                <a:cs typeface="Roboto"/>
                <a:sym typeface="Roboto"/>
              </a:endParaRPr>
            </a:p>
          </p:txBody>
        </p:sp>
        <p:sp>
          <p:nvSpPr>
            <p:cNvPr id="78" name="Google Shape;78;p16"/>
            <p:cNvSpPr txBox="1"/>
            <p:nvPr/>
          </p:nvSpPr>
          <p:spPr>
            <a:xfrm>
              <a:off x="295050" y="2057125"/>
              <a:ext cx="8256900" cy="267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The columns in the csv file contains five broad-band filters u, g, r, i, z values which determine the location of star or quasars.</a:t>
              </a:r>
              <a:endParaRPr sz="1700">
                <a:latin typeface="Roboto"/>
                <a:ea typeface="Roboto"/>
                <a:cs typeface="Roboto"/>
                <a:sym typeface="Roboto"/>
              </a:endParaRPr>
            </a:p>
            <a:p>
              <a:pPr marL="0" lvl="0" indent="0" algn="l" rtl="0">
                <a:lnSpc>
                  <a:spcPct val="115000"/>
                </a:lnSpc>
                <a:spcBef>
                  <a:spcPts val="0"/>
                </a:spcBef>
                <a:spcAft>
                  <a:spcPts val="0"/>
                </a:spcAft>
                <a:buNone/>
              </a:pP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We have dropped the unnamed , galex_objid ,sdss_objid,spectrometric_redshift , pred columns from the dataset given as they don’t contribute to knowing</a:t>
              </a:r>
              <a:endParaRPr sz="17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700">
                  <a:latin typeface="Roboto"/>
                  <a:ea typeface="Roboto"/>
                  <a:cs typeface="Roboto"/>
                  <a:sym typeface="Roboto"/>
                </a:rPr>
                <a:t>the distances between two instances.</a:t>
              </a:r>
              <a:endParaRPr sz="1700">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We have performed upsampling on the minority particles(quasars) to make balanced data otherwise accuray for quasars will be very less</a:t>
              </a:r>
              <a:endParaRPr sz="1700">
                <a:latin typeface="Roboto"/>
                <a:ea typeface="Roboto"/>
                <a:cs typeface="Roboto"/>
                <a:sym typeface="Roboto"/>
              </a:endParaRPr>
            </a:p>
          </p:txBody>
        </p:sp>
      </p:grpSp>
      <p:sp>
        <p:nvSpPr>
          <p:cNvPr id="79" name="Google Shape;79;p16"/>
          <p:cNvSpPr/>
          <p:nvPr/>
        </p:nvSpPr>
        <p:spPr>
          <a:xfrm>
            <a:off x="1838325" y="1189775"/>
            <a:ext cx="2064000" cy="669000"/>
          </a:xfrm>
          <a:prstGeom prst="chevron">
            <a:avLst>
              <a:gd name="adj" fmla="val 50000"/>
            </a:avLst>
          </a:prstGeom>
          <a:solidFill>
            <a:srgbClr val="A72A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80" name="Google Shape;80;p16"/>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 </a:t>
            </a:r>
            <a:endParaRPr>
              <a:solidFill>
                <a:srgbClr val="FFFFFF"/>
              </a:solidFill>
              <a:latin typeface="Roboto"/>
              <a:ea typeface="Roboto"/>
              <a:cs typeface="Roboto"/>
              <a:sym typeface="Roboto"/>
            </a:endParaRPr>
          </a:p>
        </p:txBody>
      </p:sp>
      <p:sp>
        <p:nvSpPr>
          <p:cNvPr id="81" name="Google Shape;81;p16"/>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82" name="Google Shape;82;p16"/>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11"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87" name="Google Shape;87;p17"/>
          <p:cNvGrpSpPr/>
          <p:nvPr/>
        </p:nvGrpSpPr>
        <p:grpSpPr>
          <a:xfrm>
            <a:off x="-50325" y="1171089"/>
            <a:ext cx="8883475" cy="3741673"/>
            <a:chOff x="12" y="1278912"/>
            <a:chExt cx="8314746" cy="2816252"/>
          </a:xfrm>
        </p:grpSpPr>
        <p:sp>
          <p:nvSpPr>
            <p:cNvPr id="88" name="Google Shape;88;p17"/>
            <p:cNvSpPr/>
            <p:nvPr/>
          </p:nvSpPr>
          <p:spPr>
            <a:xfrm>
              <a:off x="12" y="1278912"/>
              <a:ext cx="2214600" cy="5034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89" name="Google Shape;89;p17"/>
            <p:cNvSpPr txBox="1"/>
            <p:nvPr/>
          </p:nvSpPr>
          <p:spPr>
            <a:xfrm>
              <a:off x="243858" y="1963965"/>
              <a:ext cx="8070900" cy="213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latin typeface="Roboto"/>
                  <a:ea typeface="Roboto"/>
                  <a:cs typeface="Roboto"/>
                  <a:sym typeface="Roboto"/>
                </a:rPr>
                <a:t>k-nearest neighbors algorithm (k-NN) is a non-parametric method used for Classification and Regression.</a:t>
              </a:r>
              <a:endParaRPr sz="18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800">
                  <a:latin typeface="Roboto"/>
                  <a:ea typeface="Roboto"/>
                  <a:cs typeface="Roboto"/>
                  <a:sym typeface="Roboto"/>
                </a:rPr>
                <a:t>A k-nearest-neighbor algorithm, often abbreviated k-nn, is an approach to data classification that estimates how likely a data point is to be a member of one group or the other depending on what group the data points nearest to it are in.</a:t>
              </a:r>
              <a:endParaRPr sz="1800">
                <a:latin typeface="Roboto"/>
                <a:ea typeface="Roboto"/>
                <a:cs typeface="Roboto"/>
                <a:sym typeface="Roboto"/>
              </a:endParaRPr>
            </a:p>
            <a:p>
              <a:pPr marL="0" lvl="0" indent="0" algn="l" rtl="0">
                <a:lnSpc>
                  <a:spcPct val="115000"/>
                </a:lnSpc>
                <a:spcBef>
                  <a:spcPts val="0"/>
                </a:spcBef>
                <a:spcAft>
                  <a:spcPts val="0"/>
                </a:spcAft>
                <a:buNone/>
              </a:pPr>
              <a:endParaRPr sz="1100">
                <a:latin typeface="Roboto"/>
                <a:ea typeface="Roboto"/>
                <a:cs typeface="Roboto"/>
                <a:sym typeface="Roboto"/>
              </a:endParaRPr>
            </a:p>
          </p:txBody>
        </p:sp>
      </p:grpSp>
      <p:sp>
        <p:nvSpPr>
          <p:cNvPr id="90" name="Google Shape;90;p17"/>
          <p:cNvSpPr/>
          <p:nvPr/>
        </p:nvSpPr>
        <p:spPr>
          <a:xfrm>
            <a:off x="1983138" y="1171100"/>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GB">
                <a:latin typeface="Roboto"/>
                <a:ea typeface="Roboto"/>
                <a:cs typeface="Roboto"/>
                <a:sym typeface="Roboto"/>
              </a:rPr>
              <a:t>CHOOSING THE MODEL</a:t>
            </a: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sp>
        <p:nvSpPr>
          <p:cNvPr id="91" name="Google Shape;91;p17"/>
          <p:cNvSpPr/>
          <p:nvPr/>
        </p:nvSpPr>
        <p:spPr>
          <a:xfrm>
            <a:off x="3717312" y="1171100"/>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sp>
        <p:nvSpPr>
          <p:cNvPr id="92" name="Google Shape;92;p17"/>
          <p:cNvSpPr/>
          <p:nvPr/>
        </p:nvSpPr>
        <p:spPr>
          <a:xfrm>
            <a:off x="7130337" y="1171100"/>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93" name="Google Shape;93;p17"/>
          <p:cNvSpPr/>
          <p:nvPr/>
        </p:nvSpPr>
        <p:spPr>
          <a:xfrm>
            <a:off x="5451663" y="1171100"/>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9"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99" name="Google Shape;9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0" name="Google Shape;100;p18"/>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01" name="Google Shape;101;p18"/>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HE MODEL</a:t>
            </a:r>
            <a:endParaRPr>
              <a:solidFill>
                <a:srgbClr val="FFFFFF"/>
              </a:solidFill>
              <a:latin typeface="Roboto"/>
              <a:ea typeface="Roboto"/>
              <a:cs typeface="Roboto"/>
              <a:sym typeface="Roboto"/>
            </a:endParaRPr>
          </a:p>
        </p:txBody>
      </p:sp>
      <p:sp>
        <p:nvSpPr>
          <p:cNvPr id="102" name="Google Shape;102;p18"/>
          <p:cNvSpPr/>
          <p:nvPr/>
        </p:nvSpPr>
        <p:spPr>
          <a:xfrm>
            <a:off x="3516750"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WORKING ON KNN</a:t>
            </a:r>
            <a:endParaRPr>
              <a:latin typeface="Roboto"/>
              <a:ea typeface="Roboto"/>
              <a:cs typeface="Roboto"/>
              <a:sym typeface="Roboto"/>
            </a:endParaRPr>
          </a:p>
        </p:txBody>
      </p:sp>
      <p:grpSp>
        <p:nvGrpSpPr>
          <p:cNvPr id="103" name="Google Shape;103;p18"/>
          <p:cNvGrpSpPr/>
          <p:nvPr/>
        </p:nvGrpSpPr>
        <p:grpSpPr>
          <a:xfrm>
            <a:off x="136325" y="1189775"/>
            <a:ext cx="8801700" cy="3217850"/>
            <a:chOff x="136325" y="1189775"/>
            <a:chExt cx="8801700" cy="3217850"/>
          </a:xfrm>
        </p:grpSpPr>
        <p:sp>
          <p:nvSpPr>
            <p:cNvPr id="104" name="Google Shape;104;p18"/>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105" name="Google Shape;105;p18"/>
            <p:cNvSpPr txBox="1"/>
            <p:nvPr/>
          </p:nvSpPr>
          <p:spPr>
            <a:xfrm>
              <a:off x="136325" y="2057125"/>
              <a:ext cx="86721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latin typeface="Roboto"/>
                  <a:ea typeface="Roboto"/>
                  <a:cs typeface="Roboto"/>
                  <a:sym typeface="Roboto"/>
                </a:rPr>
                <a:t> It works based on minimum distance from the query instance to the training samples to determine the K-nearest neighbors to be the prediction of the query instance.</a:t>
              </a:r>
              <a:endParaRPr sz="16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GB" sz="1600">
                  <a:latin typeface="Roboto"/>
                  <a:ea typeface="Roboto"/>
                  <a:cs typeface="Roboto"/>
                  <a:sym typeface="Roboto"/>
                </a:rPr>
                <a:t>Distances are calculated by using</a:t>
              </a: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1.Euclidean distance:</a:t>
              </a:r>
              <a:endParaRPr sz="1600">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a:latin typeface="Roboto"/>
                <a:ea typeface="Roboto"/>
                <a:cs typeface="Roboto"/>
                <a:sym typeface="Roboto"/>
              </a:endParaRPr>
            </a:p>
            <a:p>
              <a:pPr marL="0" lvl="0" indent="0" algn="l" rtl="0">
                <a:lnSpc>
                  <a:spcPct val="115000"/>
                </a:lnSpc>
                <a:spcBef>
                  <a:spcPts val="0"/>
                </a:spcBef>
                <a:spcAft>
                  <a:spcPts val="0"/>
                </a:spcAft>
                <a:buNone/>
              </a:pP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2.Manhatten Distance:</a:t>
              </a:r>
              <a:endParaRPr sz="1600">
                <a:latin typeface="Roboto"/>
                <a:ea typeface="Roboto"/>
                <a:cs typeface="Roboto"/>
                <a:sym typeface="Roboto"/>
              </a:endParaRPr>
            </a:p>
          </p:txBody>
        </p:sp>
      </p:grpSp>
      <p:sp>
        <p:nvSpPr>
          <p:cNvPr id="106" name="Google Shape;106;p18"/>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Roboto"/>
              <a:ea typeface="Roboto"/>
              <a:cs typeface="Roboto"/>
              <a:sym typeface="Roboto"/>
            </a:endParaRPr>
          </a:p>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CHOOSING K VALUE IN KNN</a:t>
            </a:r>
            <a:endParaRPr>
              <a:solidFill>
                <a:schemeClr val="lt1"/>
              </a:solidFill>
              <a:latin typeface="Roboto"/>
              <a:ea typeface="Roboto"/>
              <a:cs typeface="Roboto"/>
              <a:sym typeface="Roboto"/>
            </a:endParaRPr>
          </a:p>
          <a:p>
            <a:pPr marL="0" lvl="0" indent="0" algn="ctr" rtl="0">
              <a:spcBef>
                <a:spcPts val="0"/>
              </a:spcBef>
              <a:spcAft>
                <a:spcPts val="0"/>
              </a:spcAft>
              <a:buNone/>
            </a:pPr>
            <a:endParaRPr>
              <a:solidFill>
                <a:srgbClr val="FFFFFF"/>
              </a:solidFill>
              <a:latin typeface="Roboto"/>
              <a:ea typeface="Roboto"/>
              <a:cs typeface="Roboto"/>
              <a:sym typeface="Roboto"/>
            </a:endParaRPr>
          </a:p>
        </p:txBody>
      </p:sp>
      <p:pic>
        <p:nvPicPr>
          <p:cNvPr id="107" name="Google Shape;107;p18"/>
          <p:cNvPicPr preferRelativeResize="0"/>
          <p:nvPr/>
        </p:nvPicPr>
        <p:blipFill>
          <a:blip r:embed="rId3">
            <a:alphaModFix/>
          </a:blip>
          <a:stretch>
            <a:fillRect/>
          </a:stretch>
        </p:blipFill>
        <p:spPr>
          <a:xfrm>
            <a:off x="2404650" y="3068100"/>
            <a:ext cx="2286000" cy="419100"/>
          </a:xfrm>
          <a:prstGeom prst="rect">
            <a:avLst/>
          </a:prstGeom>
          <a:noFill/>
          <a:ln>
            <a:noFill/>
          </a:ln>
        </p:spPr>
      </p:pic>
      <p:pic>
        <p:nvPicPr>
          <p:cNvPr id="108" name="Google Shape;108;p18"/>
          <p:cNvPicPr preferRelativeResize="0"/>
          <p:nvPr/>
        </p:nvPicPr>
        <p:blipFill>
          <a:blip r:embed="rId4">
            <a:alphaModFix/>
          </a:blip>
          <a:stretch>
            <a:fillRect/>
          </a:stretch>
        </p:blipFill>
        <p:spPr>
          <a:xfrm>
            <a:off x="2531675" y="3825200"/>
            <a:ext cx="2400300" cy="504825"/>
          </a:xfrm>
          <a:prstGeom prst="rect">
            <a:avLst/>
          </a:prstGeom>
          <a:noFill/>
          <a:ln>
            <a:noFill/>
          </a:ln>
        </p:spPr>
      </p:pic>
      <p:sp>
        <p:nvSpPr>
          <p:cNvPr id="109" name="Google Shape;109;p18"/>
          <p:cNvSpPr txBox="1"/>
          <p:nvPr/>
        </p:nvSpPr>
        <p:spPr>
          <a:xfrm>
            <a:off x="903249" y="2143729"/>
            <a:ext cx="73374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 name="Google Shape;57;p13"/>
          <p:cNvPicPr preferRelativeResize="0"/>
          <p:nvPr/>
        </p:nvPicPr>
        <p:blipFill>
          <a:blip r:embed="rId5">
            <a:alphaModFix/>
          </a:blip>
          <a:stretch>
            <a:fillRect/>
          </a:stretch>
        </p:blipFill>
        <p:spPr>
          <a:xfrm>
            <a:off x="8280971" y="175613"/>
            <a:ext cx="704554" cy="6257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5" name="Google Shape;11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16" name="Google Shape;116;p19"/>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17" name="Google Shape;117;p19"/>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118" name="Google Shape;118;p19"/>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grpSp>
        <p:nvGrpSpPr>
          <p:cNvPr id="119" name="Google Shape;119;p19"/>
          <p:cNvGrpSpPr/>
          <p:nvPr/>
        </p:nvGrpSpPr>
        <p:grpSpPr>
          <a:xfrm>
            <a:off x="210700" y="1189775"/>
            <a:ext cx="8727325" cy="3217850"/>
            <a:chOff x="210700" y="1189775"/>
            <a:chExt cx="8727325" cy="3217850"/>
          </a:xfrm>
        </p:grpSpPr>
        <p:sp>
          <p:nvSpPr>
            <p:cNvPr id="120" name="Google Shape;120;p19"/>
            <p:cNvSpPr/>
            <p:nvPr/>
          </p:nvSpPr>
          <p:spPr>
            <a:xfrm>
              <a:off x="6874025" y="1189775"/>
              <a:ext cx="2064000" cy="669000"/>
            </a:xfrm>
            <a:prstGeom prst="chevron">
              <a:avLst>
                <a:gd name="adj" fmla="val 50000"/>
              </a:avLst>
            </a:prstGeom>
            <a:solidFill>
              <a:srgbClr val="D83829"/>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CALCULATING ACCURACY</a:t>
              </a:r>
              <a:endParaRPr>
                <a:solidFill>
                  <a:srgbClr val="FFFFFF"/>
                </a:solidFill>
                <a:latin typeface="Roboto"/>
                <a:ea typeface="Roboto"/>
                <a:cs typeface="Roboto"/>
                <a:sym typeface="Roboto"/>
              </a:endParaRPr>
            </a:p>
          </p:txBody>
        </p:sp>
        <p:sp>
          <p:nvSpPr>
            <p:cNvPr id="121" name="Google Shape;121;p19"/>
            <p:cNvSpPr txBox="1"/>
            <p:nvPr/>
          </p:nvSpPr>
          <p:spPr>
            <a:xfrm>
              <a:off x="210700" y="2057125"/>
              <a:ext cx="85977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A small value of k means that noise will have a higher influence on the result and a large value make it computationally expensive. Its advisable to choose as an odd number if the number of classes is 2 and another simple approach to select k is set k=sqrt(n). we are choosing k = 7 for all tests after examining the accuracies for k=5,7,9.</a:t>
              </a:r>
              <a:endParaRPr sz="1700">
                <a:latin typeface="Roboto"/>
                <a:ea typeface="Roboto"/>
                <a:cs typeface="Roboto"/>
                <a:sym typeface="Roboto"/>
              </a:endParaRPr>
            </a:p>
          </p:txBody>
        </p:sp>
      </p:grpSp>
      <p:sp>
        <p:nvSpPr>
          <p:cNvPr id="122" name="Google Shape;122;p19"/>
          <p:cNvSpPr/>
          <p:nvPr/>
        </p:nvSpPr>
        <p:spPr>
          <a:xfrm>
            <a:off x="5195350"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Roboto"/>
                <a:ea typeface="Roboto"/>
                <a:cs typeface="Roboto"/>
                <a:sym typeface="Roboto"/>
              </a:rPr>
              <a:t>CHOOSING K</a:t>
            </a:r>
            <a:endParaRPr>
              <a:latin typeface="Roboto"/>
              <a:ea typeface="Roboto"/>
              <a:cs typeface="Roboto"/>
              <a:sym typeface="Roboto"/>
            </a:endParaRPr>
          </a:p>
          <a:p>
            <a:pPr marL="0" lvl="0" indent="0" algn="ctr" rtl="0">
              <a:spcBef>
                <a:spcPts val="0"/>
              </a:spcBef>
              <a:spcAft>
                <a:spcPts val="0"/>
              </a:spcAft>
              <a:buNone/>
            </a:pPr>
            <a:r>
              <a:rPr lang="en-GB">
                <a:latin typeface="Roboto"/>
                <a:ea typeface="Roboto"/>
                <a:cs typeface="Roboto"/>
                <a:sym typeface="Roboto"/>
              </a:rPr>
              <a:t>VALUE IN KNN</a:t>
            </a:r>
            <a:endParaRPr>
              <a:latin typeface="Roboto"/>
              <a:ea typeface="Roboto"/>
              <a:cs typeface="Roboto"/>
              <a:sym typeface="Roboto"/>
            </a:endParaRPr>
          </a:p>
        </p:txBody>
      </p:sp>
      <p:pic>
        <p:nvPicPr>
          <p:cNvPr id="11"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9" name="Google Shape;12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30" name="Google Shape;130;p20"/>
          <p:cNvSpPr/>
          <p:nvPr/>
        </p:nvSpPr>
        <p:spPr>
          <a:xfrm>
            <a:off x="0" y="1189989"/>
            <a:ext cx="2214600" cy="669000"/>
          </a:xfrm>
          <a:prstGeom prst="homePlate">
            <a:avLst>
              <a:gd name="adj" fmla="val 50000"/>
            </a:avLst>
          </a:prstGeom>
          <a:solidFill>
            <a:srgbClr val="8020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PREPROCESSING</a:t>
            </a:r>
            <a:endParaRPr>
              <a:solidFill>
                <a:srgbClr val="FFFFFF"/>
              </a:solidFill>
              <a:latin typeface="Roboto"/>
              <a:ea typeface="Roboto"/>
              <a:cs typeface="Roboto"/>
              <a:sym typeface="Roboto"/>
            </a:endParaRPr>
          </a:p>
        </p:txBody>
      </p:sp>
      <p:sp>
        <p:nvSpPr>
          <p:cNvPr id="131" name="Google Shape;131;p20"/>
          <p:cNvSpPr/>
          <p:nvPr/>
        </p:nvSpPr>
        <p:spPr>
          <a:xfrm>
            <a:off x="1838325" y="1189775"/>
            <a:ext cx="2064000" cy="669000"/>
          </a:xfrm>
          <a:prstGeom prst="chevron">
            <a:avLst>
              <a:gd name="adj" fmla="val 50000"/>
            </a:avLst>
          </a:prstGeom>
          <a:solidFill>
            <a:srgbClr val="A61C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CHOOSING THE MODEL</a:t>
            </a:r>
            <a:endParaRPr>
              <a:solidFill>
                <a:srgbClr val="FFFFFF"/>
              </a:solidFill>
              <a:latin typeface="Roboto"/>
              <a:ea typeface="Roboto"/>
              <a:cs typeface="Roboto"/>
              <a:sym typeface="Roboto"/>
            </a:endParaRPr>
          </a:p>
        </p:txBody>
      </p:sp>
      <p:sp>
        <p:nvSpPr>
          <p:cNvPr id="132" name="Google Shape;132;p20"/>
          <p:cNvSpPr/>
          <p:nvPr/>
        </p:nvSpPr>
        <p:spPr>
          <a:xfrm>
            <a:off x="3516750" y="1189775"/>
            <a:ext cx="2064000" cy="669000"/>
          </a:xfrm>
          <a:prstGeom prst="chevron">
            <a:avLst>
              <a:gd name="adj" fmla="val 50000"/>
            </a:avLst>
          </a:prstGeom>
          <a:solidFill>
            <a:srgbClr val="B02C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Roboto"/>
                <a:ea typeface="Roboto"/>
                <a:cs typeface="Roboto"/>
                <a:sym typeface="Roboto"/>
              </a:rPr>
              <a:t>WORKING ON KNN</a:t>
            </a:r>
            <a:endParaRPr>
              <a:solidFill>
                <a:srgbClr val="FFFFFF"/>
              </a:solidFill>
              <a:latin typeface="Roboto"/>
              <a:ea typeface="Roboto"/>
              <a:cs typeface="Roboto"/>
              <a:sym typeface="Roboto"/>
            </a:endParaRPr>
          </a:p>
        </p:txBody>
      </p:sp>
      <p:grpSp>
        <p:nvGrpSpPr>
          <p:cNvPr id="133" name="Google Shape;133;p20"/>
          <p:cNvGrpSpPr/>
          <p:nvPr/>
        </p:nvGrpSpPr>
        <p:grpSpPr>
          <a:xfrm>
            <a:off x="185900" y="1189775"/>
            <a:ext cx="8752125" cy="3217850"/>
            <a:chOff x="185900" y="1189775"/>
            <a:chExt cx="8752125" cy="3217850"/>
          </a:xfrm>
        </p:grpSpPr>
        <p:sp>
          <p:nvSpPr>
            <p:cNvPr id="134" name="Google Shape;134;p20"/>
            <p:cNvSpPr/>
            <p:nvPr/>
          </p:nvSpPr>
          <p:spPr>
            <a:xfrm>
              <a:off x="6874025" y="1189775"/>
              <a:ext cx="2064000" cy="669000"/>
            </a:xfrm>
            <a:prstGeom prst="chevron">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latin typeface="Roboto"/>
                  <a:ea typeface="Roboto"/>
                  <a:cs typeface="Roboto"/>
                  <a:sym typeface="Roboto"/>
                </a:rPr>
                <a:t>CALCULATING ACCURACY</a:t>
              </a:r>
              <a:endParaRPr>
                <a:latin typeface="Roboto"/>
                <a:ea typeface="Roboto"/>
                <a:cs typeface="Roboto"/>
                <a:sym typeface="Roboto"/>
              </a:endParaRPr>
            </a:p>
          </p:txBody>
        </p:sp>
        <p:sp>
          <p:nvSpPr>
            <p:cNvPr id="135" name="Google Shape;135;p20"/>
            <p:cNvSpPr txBox="1"/>
            <p:nvPr/>
          </p:nvSpPr>
          <p:spPr>
            <a:xfrm>
              <a:off x="185900" y="2057125"/>
              <a:ext cx="86226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700">
                  <a:latin typeface="Roboto"/>
                  <a:ea typeface="Roboto"/>
                  <a:cs typeface="Roboto"/>
                  <a:sym typeface="Roboto"/>
                </a:rPr>
                <a:t>We tested our model on catalog1,catalog2 for k values 5,7,9 and came to the conclusion of using k=7. The results of this test are as follows: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For cat1:</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k=5 Accuracy: 98.05546218487%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k=7 Accuracy: 98.15126050420% </a:t>
              </a:r>
              <a:endParaRPr sz="1700">
                <a:latin typeface="Roboto"/>
                <a:ea typeface="Roboto"/>
                <a:cs typeface="Roboto"/>
                <a:sym typeface="Roboto"/>
              </a:endParaRPr>
            </a:p>
            <a:p>
              <a:pPr marL="0" lvl="0" indent="0" algn="l" rtl="0">
                <a:lnSpc>
                  <a:spcPct val="115000"/>
                </a:lnSpc>
                <a:spcBef>
                  <a:spcPts val="0"/>
                </a:spcBef>
                <a:spcAft>
                  <a:spcPts val="0"/>
                </a:spcAft>
                <a:buNone/>
              </a:pPr>
              <a:r>
                <a:rPr lang="en-GB" sz="1700">
                  <a:latin typeface="Roboto"/>
                  <a:ea typeface="Roboto"/>
                  <a:cs typeface="Roboto"/>
                  <a:sym typeface="Roboto"/>
                </a:rPr>
                <a:t>      k=9 Accuracy: 97.058823529411% </a:t>
              </a:r>
              <a:endParaRPr sz="1700">
                <a:latin typeface="Roboto"/>
                <a:ea typeface="Roboto"/>
                <a:cs typeface="Roboto"/>
                <a:sym typeface="Roboto"/>
              </a:endParaRPr>
            </a:p>
          </p:txBody>
        </p:sp>
      </p:grpSp>
      <p:sp>
        <p:nvSpPr>
          <p:cNvPr id="136" name="Google Shape;136;p20"/>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solidFill>
                  <a:schemeClr val="lt1"/>
                </a:solidFill>
                <a:latin typeface="Roboto"/>
                <a:ea typeface="Roboto"/>
                <a:cs typeface="Roboto"/>
                <a:sym typeface="Roboto"/>
              </a:rPr>
              <a:t>CHOOSING K VALUE IN KNN</a:t>
            </a:r>
            <a:endParaRPr>
              <a:solidFill>
                <a:srgbClr val="FFFFFF"/>
              </a:solidFill>
              <a:latin typeface="Roboto"/>
              <a:ea typeface="Roboto"/>
              <a:cs typeface="Roboto"/>
              <a:sym typeface="Roboto"/>
            </a:endParaRPr>
          </a:p>
        </p:txBody>
      </p:sp>
      <p:pic>
        <p:nvPicPr>
          <p:cNvPr id="12" name="Google Shape;57;p13"/>
          <p:cNvPicPr preferRelativeResize="0"/>
          <p:nvPr/>
        </p:nvPicPr>
        <p:blipFill>
          <a:blip r:embed="rId3">
            <a:alphaModFix/>
          </a:blip>
          <a:stretch>
            <a:fillRect/>
          </a:stretch>
        </p:blipFill>
        <p:spPr>
          <a:xfrm>
            <a:off x="8280971" y="175613"/>
            <a:ext cx="704554" cy="6257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TOOLS AND DATA SET USED</a:t>
            </a:r>
            <a:endParaRPr/>
          </a:p>
        </p:txBody>
      </p:sp>
      <p:sp>
        <p:nvSpPr>
          <p:cNvPr id="142" name="Google Shape;14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Roboto"/>
                <a:ea typeface="Roboto"/>
                <a:cs typeface="Roboto"/>
                <a:sym typeface="Roboto"/>
              </a:rPr>
              <a:t>Tools:</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Jupyter notebook </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Modules used:</a:t>
            </a:r>
            <a:endParaRPr sz="1400">
              <a:solidFill>
                <a:srgbClr val="000000"/>
              </a:solidFill>
              <a:latin typeface="Roboto"/>
              <a:ea typeface="Roboto"/>
              <a:cs typeface="Roboto"/>
              <a:sym typeface="Roboto"/>
            </a:endParaRPr>
          </a:p>
          <a:p>
            <a:pPr marL="457200" lvl="0" indent="-317500" algn="l" rtl="0">
              <a:spcBef>
                <a:spcPts val="160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Pandas-To perform operations on .csv dataset</a:t>
            </a:r>
            <a:endParaRPr sz="1400">
              <a:solidFill>
                <a:srgbClr val="000000"/>
              </a:solidFill>
              <a:latin typeface="Roboto"/>
              <a:ea typeface="Roboto"/>
              <a:cs typeface="Roboto"/>
              <a:sym typeface="Roboto"/>
            </a:endParaRPr>
          </a:p>
          <a:p>
            <a:pPr marL="457200" lvl="0" indent="-317500" algn="l" rtl="0">
              <a:spcBef>
                <a:spcPts val="0"/>
              </a:spcBef>
              <a:spcAft>
                <a:spcPts val="0"/>
              </a:spcAft>
              <a:buClr>
                <a:srgbClr val="000000"/>
              </a:buClr>
              <a:buSzPts val="1400"/>
              <a:buFont typeface="Roboto"/>
              <a:buChar char="●"/>
            </a:pPr>
            <a:r>
              <a:rPr lang="en-GB" sz="1400">
                <a:solidFill>
                  <a:srgbClr val="000000"/>
                </a:solidFill>
                <a:latin typeface="Roboto"/>
                <a:ea typeface="Roboto"/>
                <a:cs typeface="Roboto"/>
                <a:sym typeface="Roboto"/>
              </a:rPr>
              <a:t>resample-To upsample the data such that data is equally split and there are no chances of bias</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a:solidFill>
                  <a:srgbClr val="000000"/>
                </a:solidFill>
                <a:latin typeface="Roboto"/>
                <a:ea typeface="Roboto"/>
                <a:cs typeface="Roboto"/>
                <a:sym typeface="Roboto"/>
              </a:rPr>
              <a:t>Dataset:</a:t>
            </a:r>
            <a:endParaRPr>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Photometric data which are cat1.csv and cat2.csv files </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contains the location of stars and quasars in some region 1 and 2.</a:t>
            </a:r>
            <a:endParaRPr sz="1400">
              <a:solidFill>
                <a:srgbClr val="000000"/>
              </a:solidFill>
              <a:latin typeface="Roboto"/>
              <a:ea typeface="Roboto"/>
              <a:cs typeface="Roboto"/>
              <a:sym typeface="Roboto"/>
            </a:endParaRPr>
          </a:p>
          <a:p>
            <a:pPr marL="0" lvl="0" indent="0" algn="l" rtl="0">
              <a:spcBef>
                <a:spcPts val="1600"/>
              </a:spcBef>
              <a:spcAft>
                <a:spcPts val="0"/>
              </a:spcAft>
              <a:buNone/>
            </a:pPr>
            <a:r>
              <a:rPr lang="en-GB" sz="1400">
                <a:solidFill>
                  <a:srgbClr val="000000"/>
                </a:solidFill>
                <a:latin typeface="Roboto"/>
                <a:ea typeface="Roboto"/>
                <a:cs typeface="Roboto"/>
                <a:sym typeface="Roboto"/>
              </a:rPr>
              <a:t>cat3.csv was used in the training as it contains the values of </a:t>
            </a:r>
            <a:r>
              <a:rPr lang="en-GB" sz="1400">
                <a:solidFill>
                  <a:schemeClr val="dk1"/>
                </a:solidFill>
                <a:latin typeface="Roboto"/>
                <a:ea typeface="Roboto"/>
                <a:cs typeface="Roboto"/>
                <a:sym typeface="Roboto"/>
              </a:rPr>
              <a:t>u, g, r, i, z </a:t>
            </a:r>
            <a:r>
              <a:rPr lang="en-GB" sz="1400">
                <a:solidFill>
                  <a:srgbClr val="000000"/>
                </a:solidFill>
                <a:latin typeface="Roboto"/>
                <a:ea typeface="Roboto"/>
                <a:cs typeface="Roboto"/>
                <a:sym typeface="Roboto"/>
              </a:rPr>
              <a:t> both in region 1 and region 2. </a:t>
            </a:r>
            <a:endParaRPr sz="1400">
              <a:solidFill>
                <a:srgbClr val="000000"/>
              </a:solidFill>
              <a:latin typeface="Roboto"/>
              <a:ea typeface="Roboto"/>
              <a:cs typeface="Roboto"/>
              <a:sym typeface="Roboto"/>
            </a:endParaRPr>
          </a:p>
          <a:p>
            <a:pPr marL="0" lvl="0" indent="0" algn="l" rtl="0">
              <a:spcBef>
                <a:spcPts val="1600"/>
              </a:spcBef>
              <a:spcAft>
                <a:spcPts val="1600"/>
              </a:spcAft>
              <a:buNone/>
            </a:pPr>
            <a:endParaRPr sz="1400">
              <a:solidFill>
                <a:srgbClr val="000000"/>
              </a:solidFill>
              <a:latin typeface="Roboto"/>
              <a:ea typeface="Roboto"/>
              <a:cs typeface="Roboto"/>
              <a:sym typeface="Roboto"/>
            </a:endParaRPr>
          </a:p>
        </p:txBody>
      </p:sp>
      <p:pic>
        <p:nvPicPr>
          <p:cNvPr id="143" name="Google Shape;143;p21"/>
          <p:cNvPicPr preferRelativeResize="0"/>
          <p:nvPr/>
        </p:nvPicPr>
        <p:blipFill>
          <a:blip r:embed="rId3">
            <a:alphaModFix/>
          </a:blip>
          <a:stretch>
            <a:fillRect/>
          </a:stretch>
        </p:blipFill>
        <p:spPr>
          <a:xfrm>
            <a:off x="5581650" y="3225838"/>
            <a:ext cx="3562350" cy="1343025"/>
          </a:xfrm>
          <a:prstGeom prst="rect">
            <a:avLst/>
          </a:prstGeom>
          <a:noFill/>
          <a:ln>
            <a:noFill/>
          </a:ln>
        </p:spPr>
      </p:pic>
      <p:pic>
        <p:nvPicPr>
          <p:cNvPr id="5" name="Google Shape;57;p13"/>
          <p:cNvPicPr preferRelativeResize="0"/>
          <p:nvPr/>
        </p:nvPicPr>
        <p:blipFill>
          <a:blip r:embed="rId4">
            <a:alphaModFix/>
          </a:blip>
          <a:stretch>
            <a:fillRect/>
          </a:stretch>
        </p:blipFill>
        <p:spPr>
          <a:xfrm>
            <a:off x="8280971" y="175613"/>
            <a:ext cx="704554" cy="62577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935</Words>
  <Application>Microsoft Office PowerPoint</Application>
  <PresentationFormat>On-screen Show (16:9)</PresentationFormat>
  <Paragraphs>109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Georgia</vt:lpstr>
      <vt:lpstr>Arial</vt:lpstr>
      <vt:lpstr>Roboto</vt:lpstr>
      <vt:lpstr>Simple Light</vt:lpstr>
      <vt:lpstr>CLASSIFICATION OF STARS AND QUASARS USING KNN</vt:lpstr>
      <vt:lpstr>INTRODUCTION</vt:lpstr>
      <vt:lpstr>PROBLEM STATEMENT</vt:lpstr>
      <vt:lpstr>METHODOLOGY</vt:lpstr>
      <vt:lpstr>PowerPoint Presentation</vt:lpstr>
      <vt:lpstr>PowerPoint Presentation</vt:lpstr>
      <vt:lpstr>PowerPoint Presentation</vt:lpstr>
      <vt:lpstr>PowerPoint Presentation</vt:lpstr>
      <vt:lpstr>TOOLS AND DATA SET USED</vt:lpstr>
      <vt:lpstr>IMPLEMENTATION</vt:lpstr>
      <vt:lpstr>RESULTS AND ANALYSIS</vt:lpstr>
      <vt:lpstr>CONCLUSION</vt:lpstr>
      <vt:lpstr>REFERENCES</vt:lpstr>
      <vt:lpstr>APPENDIX</vt:lpstr>
      <vt:lpstr>PowerPoint Presentation</vt:lpstr>
      <vt:lpstr>PowerPoint Presentation</vt:lpstr>
      <vt:lpstr>PowerPoint Presentation</vt:lpstr>
      <vt:lpstr>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STARS AND QUASARS USING KNN</dc:title>
  <cp:lastModifiedBy>Saisri V</cp:lastModifiedBy>
  <cp:revision>5</cp:revision>
  <dcterms:modified xsi:type="dcterms:W3CDTF">2022-07-23T15:51:36Z</dcterms:modified>
</cp:coreProperties>
</file>