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5.xml.rels" ContentType="application/vnd.openxmlformats-package.relationships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F474F01-4522-485A-9528-1C7F250F4F4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2819BF4-5060-427D-84E1-122C6C8A395A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88BAD9-884F-4D76-9BCD-5D470A2E5240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4A9D2B3-68B9-4AF4-9F97-E4FB581A0D29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F5D8B01-1448-41B8-BE14-27DACDD71971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D97540-DD86-4AB3-953C-7887DC6CF0BD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D0F7A6-BB8C-4F8A-8CE2-CBBBFD06DB89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D3DAEB-862D-446C-A541-D6A583375038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7AA7E58-ADC9-4185-8241-48D53259DA07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1AFDB8F-9474-4791-9DFF-ED4B49A44F28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8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DCC352-B659-4CFE-815F-EEEFE65A5BCD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8BFD884-324B-4718-B36F-E7D918A910BA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80EED9-98D5-4309-9A1C-0731A6904760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2118A7B-18B2-4C25-BA86-35E71E1E1A94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B4E4C4-65D6-497E-9004-68BA793CD4A4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D9DD5F-7073-4DFC-94A7-DAAF61476685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B827DEB-C9B2-4A87-AAAD-74B04B14E903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body"/>
          </p:nvPr>
        </p:nvSpPr>
        <p:spPr>
          <a:xfrm>
            <a:off x="1007280" y="5078880"/>
            <a:ext cx="5544720" cy="480924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TextShape 2"/>
          <p:cNvSpPr txBox="1"/>
          <p:nvPr/>
        </p:nvSpPr>
        <p:spPr>
          <a:xfrm>
            <a:off x="4283640" y="10158120"/>
            <a:ext cx="3276000" cy="533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0656FC31-3314-4384-A7CD-9CF4A0A0E94B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2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body"/>
          </p:nvPr>
        </p:nvSpPr>
        <p:spPr>
          <a:xfrm>
            <a:off x="1007280" y="5078880"/>
            <a:ext cx="5544720" cy="480924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2" name="TextShape 2"/>
          <p:cNvSpPr txBox="1"/>
          <p:nvPr/>
        </p:nvSpPr>
        <p:spPr>
          <a:xfrm>
            <a:off x="4283640" y="10158120"/>
            <a:ext cx="3276000" cy="533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3FD3EA0C-C1DE-4DA1-B232-0A025A7ABD81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2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body"/>
          </p:nvPr>
        </p:nvSpPr>
        <p:spPr>
          <a:xfrm>
            <a:off x="1007280" y="5078880"/>
            <a:ext cx="5544720" cy="480924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TextShape 2"/>
          <p:cNvSpPr txBox="1"/>
          <p:nvPr/>
        </p:nvSpPr>
        <p:spPr>
          <a:xfrm>
            <a:off x="4283640" y="10158120"/>
            <a:ext cx="3276000" cy="533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1C90B136-FB44-431E-B908-7B66AC04B68C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2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body"/>
          </p:nvPr>
        </p:nvSpPr>
        <p:spPr>
          <a:xfrm>
            <a:off x="1007280" y="5078880"/>
            <a:ext cx="5544720" cy="480924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TextShape 2"/>
          <p:cNvSpPr txBox="1"/>
          <p:nvPr/>
        </p:nvSpPr>
        <p:spPr>
          <a:xfrm>
            <a:off x="4283640" y="10158120"/>
            <a:ext cx="3276000" cy="533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6D3A4613-2368-45A3-95D0-78CDA642FCFE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2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body"/>
          </p:nvPr>
        </p:nvSpPr>
        <p:spPr>
          <a:xfrm>
            <a:off x="1007280" y="5078880"/>
            <a:ext cx="5544720" cy="480924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TextShape 2"/>
          <p:cNvSpPr txBox="1"/>
          <p:nvPr/>
        </p:nvSpPr>
        <p:spPr>
          <a:xfrm>
            <a:off x="4283640" y="10158120"/>
            <a:ext cx="3276000" cy="533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FD3C04DC-56A6-4B53-A59C-F4843902A253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2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body"/>
          </p:nvPr>
        </p:nvSpPr>
        <p:spPr>
          <a:xfrm>
            <a:off x="1007280" y="5078880"/>
            <a:ext cx="5544720" cy="480924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TextShape 2"/>
          <p:cNvSpPr txBox="1"/>
          <p:nvPr/>
        </p:nvSpPr>
        <p:spPr>
          <a:xfrm>
            <a:off x="4283640" y="10158120"/>
            <a:ext cx="3276000" cy="533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5FE71BD3-71A6-4B04-8D03-B1043A9EBD15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2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6E1A5D7-3F85-495A-ABA8-5DDD2B5A24BF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0205853D-B7E6-49AE-B68B-20F979E2C728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A98FA250-A728-4B65-A3A2-13DA5C529C64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FE1F9769-05EA-4BC1-986E-81E8DEA53DC9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9291450E-242F-416A-9555-6A2205AAD560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93AF70B4-66FA-4D35-8F09-2090A4A47CF7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5E515D86-5458-4922-8B3E-D635FDC3AC6E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858BC008-854F-464E-B961-B780F93F0F92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6C311A92-23BB-4E26-B825-2219C834B9E1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2CB5F313-085A-4A20-AA56-68FACEDA6D2F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533F55DB-8B0B-4830-A85F-9E87FDE7B400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CF905E6-685B-4D17-A82B-BE7BBE88E48C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body"/>
          </p:nvPr>
        </p:nvSpPr>
        <p:spPr>
          <a:xfrm>
            <a:off x="1007280" y="5078880"/>
            <a:ext cx="5544720" cy="480924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TextShape 2"/>
          <p:cNvSpPr txBox="1"/>
          <p:nvPr/>
        </p:nvSpPr>
        <p:spPr>
          <a:xfrm>
            <a:off x="4283640" y="10158120"/>
            <a:ext cx="3276000" cy="533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1BF658BF-D8F1-4A13-92B5-8E4CC35AA84F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2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body"/>
          </p:nvPr>
        </p:nvSpPr>
        <p:spPr>
          <a:xfrm>
            <a:off x="1007280" y="5078880"/>
            <a:ext cx="5544720" cy="480924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TextShape 2"/>
          <p:cNvSpPr txBox="1"/>
          <p:nvPr/>
        </p:nvSpPr>
        <p:spPr>
          <a:xfrm>
            <a:off x="4283640" y="10158120"/>
            <a:ext cx="3276000" cy="533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C42C074B-EF7F-49A8-A280-461623CE42D1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2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body"/>
          </p:nvPr>
        </p:nvSpPr>
        <p:spPr>
          <a:xfrm>
            <a:off x="1007280" y="5078880"/>
            <a:ext cx="5544720" cy="480924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TextShape 2"/>
          <p:cNvSpPr txBox="1"/>
          <p:nvPr/>
        </p:nvSpPr>
        <p:spPr>
          <a:xfrm>
            <a:off x="4283640" y="10158120"/>
            <a:ext cx="3276000" cy="533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DF22EF2A-FEB1-439C-8D41-1BCAE5598D19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2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body"/>
          </p:nvPr>
        </p:nvSpPr>
        <p:spPr>
          <a:xfrm>
            <a:off x="1007280" y="5078880"/>
            <a:ext cx="5544720" cy="480924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TextShape 2"/>
          <p:cNvSpPr txBox="1"/>
          <p:nvPr/>
        </p:nvSpPr>
        <p:spPr>
          <a:xfrm>
            <a:off x="4283640" y="10158120"/>
            <a:ext cx="3276000" cy="533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D788A33C-AEA8-4D30-BBAD-84BA74784B0B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2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body"/>
          </p:nvPr>
        </p:nvSpPr>
        <p:spPr>
          <a:xfrm>
            <a:off x="1007280" y="5078880"/>
            <a:ext cx="5544720" cy="480924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0" name="TextShape 2"/>
          <p:cNvSpPr txBox="1"/>
          <p:nvPr/>
        </p:nvSpPr>
        <p:spPr>
          <a:xfrm>
            <a:off x="4283640" y="10158120"/>
            <a:ext cx="3276000" cy="533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1277C7F2-C4FF-4CA6-894B-15BF88C4BFD0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29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2441C2BA-BA6F-472C-90DF-BAD427CA5F1C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9A5BED9D-B428-4C71-AF67-08CBBEC54A23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ACB0422B-3788-404E-9B37-E99003EE6D67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DC05D45E-0B79-42C9-B35A-B5A74555236A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8002FACD-0FD7-44F4-862B-B735505E4F2D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709CAC-5EA2-47F5-9830-1C0EA8A23550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4C00F1FF-5D81-44B5-B040-B00E8238A502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22C16759-0F22-4614-AF1B-BBFE5FDEE41C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DA60363D-A8A0-4660-BE97-3041EF65C3C2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8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300CD65E-2AB6-4BEC-925D-6864CF4E82E2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53C1EF50-4FC3-4B61-887D-5503611854C6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1960" cy="329040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2" name="TextShape 2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7B44012D-3992-4D76-807D-DA23269986FB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4839A0A-3179-4E9F-829A-7D109DAE1745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031B36-6C24-4029-93A4-F6EF8D911F12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EAFF731-B28A-4065-BFFB-5397F9639190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body"/>
          </p:nvPr>
        </p:nvSpPr>
        <p:spPr>
          <a:xfrm>
            <a:off x="923760" y="4330800"/>
            <a:ext cx="5086080" cy="41032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TextShape 2"/>
          <p:cNvSpPr txBox="1"/>
          <p:nvPr/>
        </p:nvSpPr>
        <p:spPr>
          <a:xfrm>
            <a:off x="3929040" y="8663040"/>
            <a:ext cx="3004920" cy="4554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FEF81A0-3D52-4DC0-878D-21E16618D1EF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902124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3520" y="4247280"/>
            <a:ext cx="902124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24728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3520" y="424728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902124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33520" y="1143000"/>
            <a:ext cx="902124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319400" y="1142640"/>
            <a:ext cx="7448760" cy="59432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319400" y="1142640"/>
            <a:ext cx="7448760" cy="5943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33520" y="1143000"/>
            <a:ext cx="9021240" cy="594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902124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440208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5920" y="1143000"/>
            <a:ext cx="440208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33520" y="457200"/>
            <a:ext cx="9051480" cy="240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33520" y="424728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5920" y="1143000"/>
            <a:ext cx="440208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3520" y="1143000"/>
            <a:ext cx="9021240" cy="594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440208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59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5920" y="424728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59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33520" y="4247280"/>
            <a:ext cx="902124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902124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3520" y="4247280"/>
            <a:ext cx="902124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59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5920" y="424728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33520" y="424728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902124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33520" y="1143000"/>
            <a:ext cx="902124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319400" y="1142640"/>
            <a:ext cx="7448760" cy="59432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319400" y="1142640"/>
            <a:ext cx="7448760" cy="5943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33520" y="1143000"/>
            <a:ext cx="9021240" cy="594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902124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440208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5920" y="1143000"/>
            <a:ext cx="440208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902124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33520" y="457200"/>
            <a:ext cx="9051480" cy="240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33520" y="424728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5920" y="1143000"/>
            <a:ext cx="440208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440208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59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5920" y="424728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59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33520" y="4247280"/>
            <a:ext cx="902124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902124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33520" y="4247280"/>
            <a:ext cx="902124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155920" y="424728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33520" y="424728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902124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33520" y="1143000"/>
            <a:ext cx="902124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1319400" y="1142640"/>
            <a:ext cx="7448760" cy="59432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1319400" y="1142640"/>
            <a:ext cx="7448760" cy="5943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440208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143000"/>
            <a:ext cx="440208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3520" y="457200"/>
            <a:ext cx="9051480" cy="240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33520" y="424728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143000"/>
            <a:ext cx="440208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4402080" cy="5943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24728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143000"/>
            <a:ext cx="440208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3520" y="4247280"/>
            <a:ext cx="9021240" cy="2834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2592C77-F9AE-4F9D-83B0-F9EA8A441952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3520" y="990720"/>
            <a:ext cx="9037440" cy="70920"/>
          </a:xfrm>
          <a:prstGeom prst="rect">
            <a:avLst/>
          </a:prstGeom>
          <a:gradFill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/>
          </a:gradFill>
          <a:ln w="12600">
            <a:solidFill>
              <a:schemeClr val="tx1"/>
            </a:solidFill>
            <a:miter/>
          </a:ln>
          <a:effectLst>
            <a:outerShdw algn="ctr" blurRad="63500" dir="2212194" dist="63500" rotWithShape="0">
              <a:schemeClr val="folHlink">
                <a:alpha val="74998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33520" y="1143000"/>
            <a:ext cx="9021240" cy="5943240"/>
          </a:xfrm>
          <a:prstGeom prst="rect">
            <a:avLst/>
          </a:prstGeom>
        </p:spPr>
        <p:txBody>
          <a:bodyPr lIns="101880" rIns="101880" tIns="51120" bIns="5112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Seventh Outline LevelClick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73320" indent="-2538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82720" indent="-253800">
              <a:lnSpc>
                <a:spcPct val="100000"/>
              </a:lnSpc>
              <a:buClr>
                <a:srgbClr val="000000"/>
              </a:buClr>
              <a:buFont typeface="Webdings" charset="2"/>
              <a:buChar char="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292480" indent="-25380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533520" y="7162920"/>
            <a:ext cx="2095200" cy="517320"/>
          </a:xfrm>
          <a:prstGeom prst="rect">
            <a:avLst/>
          </a:prstGeom>
        </p:spPr>
        <p:txBody>
          <a:bodyPr lIns="101880" rIns="101880" tIns="51120" bIns="5112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24/10/16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2971800" y="7162920"/>
            <a:ext cx="4190760" cy="517320"/>
          </a:xfrm>
          <a:prstGeom prst="rect">
            <a:avLst/>
          </a:prstGeom>
        </p:spPr>
        <p:txBody>
          <a:bodyPr lIns="101880" rIns="101880" tIns="51120" bIns="5112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Single-Instruction Multiple Data (SIMD)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7467480" y="7162920"/>
            <a:ext cx="2095200" cy="517320"/>
          </a:xfrm>
          <a:prstGeom prst="rect">
            <a:avLst/>
          </a:prstGeom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5B17B59C-50BA-4305-BE62-AD905C720DB9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33520" y="990720"/>
            <a:ext cx="9037440" cy="70920"/>
          </a:xfrm>
          <a:prstGeom prst="rect">
            <a:avLst/>
          </a:prstGeom>
          <a:gradFill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/>
          </a:gradFill>
          <a:ln w="12600">
            <a:solidFill>
              <a:schemeClr val="tx1"/>
            </a:solidFill>
            <a:miter/>
          </a:ln>
          <a:effectLst>
            <a:outerShdw algn="ctr" blurRad="63500" dir="2212194" dist="63500" rotWithShape="0">
              <a:schemeClr val="folHlink">
                <a:alpha val="74998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533520" y="457200"/>
            <a:ext cx="9051480" cy="518760"/>
          </a:xfrm>
          <a:prstGeom prst="rect">
            <a:avLst/>
          </a:prstGeom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33520" y="1143000"/>
            <a:ext cx="9021240" cy="5943240"/>
          </a:xfrm>
          <a:prstGeom prst="rect">
            <a:avLst/>
          </a:prstGeom>
        </p:spPr>
        <p:txBody>
          <a:bodyPr lIns="101880" rIns="101880" tIns="51120" bIns="5112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Seventh Outline LevelClick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73320" indent="-2538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82720" indent="-253800">
              <a:lnSpc>
                <a:spcPct val="100000"/>
              </a:lnSpc>
              <a:buClr>
                <a:srgbClr val="000000"/>
              </a:buClr>
              <a:buFont typeface="Webdings" charset="2"/>
              <a:buChar char="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292480" indent="-25380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533520" y="7162920"/>
            <a:ext cx="2095200" cy="517320"/>
          </a:xfrm>
          <a:prstGeom prst="rect">
            <a:avLst/>
          </a:prstGeom>
        </p:spPr>
        <p:txBody>
          <a:bodyPr lIns="101880" rIns="101880" tIns="51120" bIns="5112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24/10/16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2971800" y="7162920"/>
            <a:ext cx="4190760" cy="517320"/>
          </a:xfrm>
          <a:prstGeom prst="rect">
            <a:avLst/>
          </a:prstGeom>
        </p:spPr>
        <p:txBody>
          <a:bodyPr lIns="101880" rIns="101880" tIns="51120" bIns="5112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Single-Instruction Multiple Data (SIMD)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7467480" y="7162920"/>
            <a:ext cx="2095200" cy="517320"/>
          </a:xfrm>
          <a:prstGeom prst="rect">
            <a:avLst/>
          </a:prstGeom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EDFFAC08-9085-4004-9E01-F56F3BD989D0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6" descr=""/>
          <p:cNvPicPr/>
          <p:nvPr/>
        </p:nvPicPr>
        <p:blipFill>
          <a:blip r:embed="rId1"/>
          <a:stretch/>
        </p:blipFill>
        <p:spPr>
          <a:xfrm>
            <a:off x="5257800" y="1600200"/>
            <a:ext cx="3924000" cy="190476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 data structure for </a:t>
            </a:r>
            <a:r>
              <a:rPr b="0" i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hierarchical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data stored in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nodes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(or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vertices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Every node except the root has </a:t>
            </a: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exactly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one parent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BE50D093-EC23-4379-9FA3-AE4B821C3748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Trees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368880" y="2362320"/>
            <a:ext cx="792000" cy="473400"/>
          </a:xfrm>
          <a:prstGeom prst="ellipse">
            <a:avLst/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root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2257560" y="3886200"/>
            <a:ext cx="812880" cy="38736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leaf 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3353040" y="3886200"/>
            <a:ext cx="812880" cy="38736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leaf 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4343760" y="4791960"/>
            <a:ext cx="812880" cy="38736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leaf 3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2716920" y="3048120"/>
            <a:ext cx="1015920" cy="43092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child 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3888720" y="3048120"/>
            <a:ext cx="1015920" cy="43092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child 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Line 10"/>
          <p:cNvSpPr/>
          <p:nvPr/>
        </p:nvSpPr>
        <p:spPr>
          <a:xfrm flipH="1">
            <a:off x="3225240" y="2838240"/>
            <a:ext cx="534240" cy="20952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11"/>
          <p:cNvSpPr/>
          <p:nvPr/>
        </p:nvSpPr>
        <p:spPr>
          <a:xfrm>
            <a:off x="3765240" y="2838240"/>
            <a:ext cx="631440" cy="20952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2"/>
          <p:cNvSpPr/>
          <p:nvPr/>
        </p:nvSpPr>
        <p:spPr>
          <a:xfrm>
            <a:off x="1233360" y="3009960"/>
            <a:ext cx="3845160" cy="502560"/>
          </a:xfrm>
          <a:prstGeom prst="roundRect">
            <a:avLst>
              <a:gd name="adj" fmla="val 16667"/>
            </a:avLst>
          </a:prstGeom>
          <a:solidFill>
            <a:srgbClr val="ffc000">
              <a:alpha val="27000"/>
            </a:srgbClr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3"/>
          <p:cNvSpPr/>
          <p:nvPr/>
        </p:nvSpPr>
        <p:spPr>
          <a:xfrm>
            <a:off x="1237320" y="3072960"/>
            <a:ext cx="1017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siblings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Line 14"/>
          <p:cNvSpPr/>
          <p:nvPr/>
        </p:nvSpPr>
        <p:spPr>
          <a:xfrm flipH="1">
            <a:off x="2664360" y="3480480"/>
            <a:ext cx="560880" cy="40572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5"/>
          <p:cNvSpPr/>
          <p:nvPr/>
        </p:nvSpPr>
        <p:spPr>
          <a:xfrm>
            <a:off x="3225240" y="3480480"/>
            <a:ext cx="534240" cy="40572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6"/>
          <p:cNvSpPr/>
          <p:nvPr/>
        </p:nvSpPr>
        <p:spPr>
          <a:xfrm>
            <a:off x="4236480" y="3714840"/>
            <a:ext cx="1026360" cy="646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internal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node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Line 17"/>
          <p:cNvSpPr/>
          <p:nvPr/>
        </p:nvSpPr>
        <p:spPr>
          <a:xfrm>
            <a:off x="4396680" y="3480480"/>
            <a:ext cx="352440" cy="234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8"/>
          <p:cNvSpPr/>
          <p:nvPr/>
        </p:nvSpPr>
        <p:spPr>
          <a:xfrm>
            <a:off x="4749120" y="4363920"/>
            <a:ext cx="1080" cy="4280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9"/>
          <p:cNvSpPr/>
          <p:nvPr/>
        </p:nvSpPr>
        <p:spPr>
          <a:xfrm>
            <a:off x="7207920" y="3886200"/>
            <a:ext cx="2583000" cy="25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Vocabulary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Root node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Leaf node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Edge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Child/parent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Siblings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Internal node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Ancestor/descendent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Depth of a node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Height of a tree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0"/>
          <p:cNvSpPr/>
          <p:nvPr/>
        </p:nvSpPr>
        <p:spPr>
          <a:xfrm>
            <a:off x="2290320" y="5797440"/>
            <a:ext cx="1078200" cy="38736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parent 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1"/>
          <p:cNvSpPr/>
          <p:nvPr/>
        </p:nvSpPr>
        <p:spPr>
          <a:xfrm>
            <a:off x="3529080" y="5797440"/>
            <a:ext cx="1078200" cy="38736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parent 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Line 22"/>
          <p:cNvSpPr/>
          <p:nvPr/>
        </p:nvSpPr>
        <p:spPr>
          <a:xfrm flipH="1" flipV="1">
            <a:off x="2829240" y="6186960"/>
            <a:ext cx="579240" cy="3290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3"/>
          <p:cNvSpPr/>
          <p:nvPr/>
        </p:nvSpPr>
        <p:spPr>
          <a:xfrm>
            <a:off x="3003840" y="6516360"/>
            <a:ext cx="809280" cy="43092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child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Line 24"/>
          <p:cNvSpPr/>
          <p:nvPr/>
        </p:nvSpPr>
        <p:spPr>
          <a:xfrm flipV="1">
            <a:off x="3408480" y="6186960"/>
            <a:ext cx="659880" cy="3290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5"/>
          <p:cNvSpPr/>
          <p:nvPr/>
        </p:nvSpPr>
        <p:spPr>
          <a:xfrm>
            <a:off x="2990520" y="6095880"/>
            <a:ext cx="891360" cy="39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illegal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6"/>
          <p:cNvSpPr/>
          <p:nvPr/>
        </p:nvSpPr>
        <p:spPr>
          <a:xfrm>
            <a:off x="4348080" y="2362320"/>
            <a:ext cx="1263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depth = 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7"/>
          <p:cNvSpPr/>
          <p:nvPr/>
        </p:nvSpPr>
        <p:spPr>
          <a:xfrm>
            <a:off x="5284800" y="3886200"/>
            <a:ext cx="1263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depth =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8"/>
          <p:cNvSpPr/>
          <p:nvPr/>
        </p:nvSpPr>
        <p:spPr>
          <a:xfrm>
            <a:off x="2057400" y="2362320"/>
            <a:ext cx="304200" cy="2819160"/>
          </a:xfrm>
          <a:prstGeom prst="leftBrace">
            <a:avLst>
              <a:gd name="adj1" fmla="val 8333"/>
              <a:gd name="adj2" fmla="val 50000"/>
            </a:avLst>
          </a:prstGeom>
          <a:noFill/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9"/>
          <p:cNvSpPr/>
          <p:nvPr/>
        </p:nvSpPr>
        <p:spPr>
          <a:xfrm>
            <a:off x="1140120" y="3581280"/>
            <a:ext cx="8989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height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= 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0"/>
          <p:cNvSpPr/>
          <p:nvPr/>
        </p:nvSpPr>
        <p:spPr>
          <a:xfrm>
            <a:off x="2621880" y="4649040"/>
            <a:ext cx="1440000" cy="39528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non-linear!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3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9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0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Evaluating the tree: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// assume node != NULL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eval(tNode *node)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if(isInt(node-&gt;data))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toInt(node-&gt;data);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if(isPlus(node-&gt;data))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eval(tNode-&gt;left)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+ eval(tNode-&gt;right);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if(isMult(node-&gt;data)) { ...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if(isUMinus(node-&gt;data))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–eval(node-&gt;left);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// never reach here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64A053DA-9AC0-4577-BF8F-703895E4B284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An application: expression trees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7544160" y="2435760"/>
            <a:ext cx="474840" cy="560880"/>
          </a:xfrm>
          <a:prstGeom prst="ellipse">
            <a:avLst/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*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Line 5"/>
          <p:cNvSpPr/>
          <p:nvPr/>
        </p:nvSpPr>
        <p:spPr>
          <a:xfrm flipH="1">
            <a:off x="7356240" y="2915640"/>
            <a:ext cx="25704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"/>
          <p:cNvSpPr/>
          <p:nvPr/>
        </p:nvSpPr>
        <p:spPr>
          <a:xfrm>
            <a:off x="6766200" y="4000320"/>
            <a:ext cx="474840" cy="56088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7"/>
          <p:cNvSpPr/>
          <p:nvPr/>
        </p:nvSpPr>
        <p:spPr>
          <a:xfrm>
            <a:off x="7108920" y="1676520"/>
            <a:ext cx="474840" cy="560880"/>
          </a:xfrm>
          <a:prstGeom prst="ellipse">
            <a:avLst/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+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Line 8"/>
          <p:cNvSpPr/>
          <p:nvPr/>
        </p:nvSpPr>
        <p:spPr>
          <a:xfrm>
            <a:off x="7515000" y="2156400"/>
            <a:ext cx="266760" cy="27900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9"/>
          <p:cNvSpPr/>
          <p:nvPr/>
        </p:nvSpPr>
        <p:spPr>
          <a:xfrm>
            <a:off x="7119000" y="3192120"/>
            <a:ext cx="474840" cy="560880"/>
          </a:xfrm>
          <a:prstGeom prst="ellipse">
            <a:avLst/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-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Line 10"/>
          <p:cNvSpPr/>
          <p:nvPr/>
        </p:nvSpPr>
        <p:spPr>
          <a:xfrm flipH="1">
            <a:off x="7003440" y="3672000"/>
            <a:ext cx="184680" cy="3279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11"/>
          <p:cNvSpPr/>
          <p:nvPr/>
        </p:nvSpPr>
        <p:spPr>
          <a:xfrm flipH="1">
            <a:off x="6936480" y="2156400"/>
            <a:ext cx="241920" cy="249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2"/>
          <p:cNvSpPr/>
          <p:nvPr/>
        </p:nvSpPr>
        <p:spPr>
          <a:xfrm>
            <a:off x="6699240" y="2405880"/>
            <a:ext cx="474840" cy="56088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3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3"/>
          <p:cNvSpPr/>
          <p:nvPr/>
        </p:nvSpPr>
        <p:spPr>
          <a:xfrm>
            <a:off x="7525440" y="4030560"/>
            <a:ext cx="474840" cy="56088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6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Line 14"/>
          <p:cNvSpPr/>
          <p:nvPr/>
        </p:nvSpPr>
        <p:spPr>
          <a:xfrm>
            <a:off x="7524720" y="3672000"/>
            <a:ext cx="237960" cy="3585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5"/>
          <p:cNvSpPr/>
          <p:nvPr/>
        </p:nvSpPr>
        <p:spPr>
          <a:xfrm>
            <a:off x="7949880" y="2915640"/>
            <a:ext cx="33408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6"/>
          <p:cNvSpPr/>
          <p:nvPr/>
        </p:nvSpPr>
        <p:spPr>
          <a:xfrm>
            <a:off x="8046360" y="3192120"/>
            <a:ext cx="474840" cy="56088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9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5" dur="indefinite" restart="never" nodeType="tmRoot">
          <p:childTnLst>
            <p:seq>
              <p:cTn id="496" dur="indefinite" nodeType="mainSeq">
                <p:childTnLst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38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2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25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9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2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1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56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85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20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53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12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82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16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Suppose the data-type used in tree nodes supports ordering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e.g., any two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 can be compared using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&lt;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We can then define an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ordered binary tree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where </a:t>
            </a:r>
            <a:r>
              <a:rPr b="1" i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every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node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satisfies this </a:t>
            </a:r>
            <a:r>
              <a:rPr b="0" i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ordering property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the data at all nodes in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’s left sub-tree is less than or equal to the data at node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the data at all nodes in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’s right sub-tree is greater than the data at node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Finding data in a tree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without the ordering property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with the ordering property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237F761A-7A8C-4EFC-8746-B1B680300BAD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Ordered Binary Trees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7544160" y="4724280"/>
            <a:ext cx="474840" cy="56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Line 5"/>
          <p:cNvSpPr/>
          <p:nvPr/>
        </p:nvSpPr>
        <p:spPr>
          <a:xfrm flipH="1">
            <a:off x="7400520" y="5204520"/>
            <a:ext cx="21276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6"/>
          <p:cNvSpPr/>
          <p:nvPr/>
        </p:nvSpPr>
        <p:spPr>
          <a:xfrm>
            <a:off x="7949880" y="5204520"/>
            <a:ext cx="34632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7"/>
          <p:cNvSpPr/>
          <p:nvPr/>
        </p:nvSpPr>
        <p:spPr>
          <a:xfrm>
            <a:off x="7163280" y="5480640"/>
            <a:ext cx="474840" cy="56088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8"/>
          <p:cNvSpPr/>
          <p:nvPr/>
        </p:nvSpPr>
        <p:spPr>
          <a:xfrm>
            <a:off x="7776000" y="6288840"/>
            <a:ext cx="474840" cy="5608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3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8058600" y="5480640"/>
            <a:ext cx="474840" cy="560880"/>
          </a:xfrm>
          <a:prstGeom prst="ellipse">
            <a:avLst/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4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Line 10"/>
          <p:cNvSpPr/>
          <p:nvPr/>
        </p:nvSpPr>
        <p:spPr>
          <a:xfrm flipH="1">
            <a:off x="8013600" y="5960880"/>
            <a:ext cx="114120" cy="32760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1" dur="indefinite" restart="never" nodeType="tmRoot">
          <p:childTnLst>
            <p:seq>
              <p:cTn id="552" dur="indefinite" nodeType="mainSeq">
                <p:childTnLst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04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99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86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66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89" end="4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19" end="4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This function assumes that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is the root of an ordered tree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find(tNode *node, int D)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 == NULL) { return 0;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if(D == node-&gt;data)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1;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else if(D &lt; node-&gt;data)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find(node-&gt;left, D);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else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find(node-&gt;right, D);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DAECDC41-9483-4D6E-A42B-647D239DAA92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Finding data in an ordered tree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7544160" y="4724280"/>
            <a:ext cx="474840" cy="56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Line 5"/>
          <p:cNvSpPr/>
          <p:nvPr/>
        </p:nvSpPr>
        <p:spPr>
          <a:xfrm flipH="1">
            <a:off x="7400520" y="5204520"/>
            <a:ext cx="21276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6"/>
          <p:cNvSpPr/>
          <p:nvPr/>
        </p:nvSpPr>
        <p:spPr>
          <a:xfrm>
            <a:off x="7949880" y="5204520"/>
            <a:ext cx="34632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7"/>
          <p:cNvSpPr/>
          <p:nvPr/>
        </p:nvSpPr>
        <p:spPr>
          <a:xfrm>
            <a:off x="7163280" y="5480640"/>
            <a:ext cx="474840" cy="56088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8"/>
          <p:cNvSpPr/>
          <p:nvPr/>
        </p:nvSpPr>
        <p:spPr>
          <a:xfrm>
            <a:off x="7776000" y="6288840"/>
            <a:ext cx="474840" cy="5608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3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9"/>
          <p:cNvSpPr/>
          <p:nvPr/>
        </p:nvSpPr>
        <p:spPr>
          <a:xfrm>
            <a:off x="8058600" y="5480640"/>
            <a:ext cx="474840" cy="560880"/>
          </a:xfrm>
          <a:prstGeom prst="ellipse">
            <a:avLst/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4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Line 10"/>
          <p:cNvSpPr/>
          <p:nvPr/>
        </p:nvSpPr>
        <p:spPr>
          <a:xfrm flipH="1">
            <a:off x="8013600" y="5960880"/>
            <a:ext cx="114120" cy="32760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85" dur="indefinite" restart="never" nodeType="tmRoot">
          <p:childTnLst>
            <p:seq>
              <p:cTn id="586" dur="indefinite" nodeType="mainSeq">
                <p:childTnLst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77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9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2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6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29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73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53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97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40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This function assumes that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is the root of an ordered tree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find(tNode *node, int D)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 == NULL) { return 0;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if(D == node-&gt;data)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1;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else if(D &lt; node-&gt;data)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find(node-&gt;left, D);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else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find(node-&gt;right, D);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50802115-29D2-47FD-BA4F-BAC6ABEE598E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Finding data in an ordered tree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7544160" y="4724280"/>
            <a:ext cx="474840" cy="56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Line 5"/>
          <p:cNvSpPr/>
          <p:nvPr/>
        </p:nvSpPr>
        <p:spPr>
          <a:xfrm flipH="1">
            <a:off x="7400520" y="5204520"/>
            <a:ext cx="21276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6"/>
          <p:cNvSpPr/>
          <p:nvPr/>
        </p:nvSpPr>
        <p:spPr>
          <a:xfrm>
            <a:off x="7949880" y="5204520"/>
            <a:ext cx="34632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7"/>
          <p:cNvSpPr/>
          <p:nvPr/>
        </p:nvSpPr>
        <p:spPr>
          <a:xfrm>
            <a:off x="7163280" y="5480640"/>
            <a:ext cx="474840" cy="56088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7776000" y="6288840"/>
            <a:ext cx="474840" cy="5608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3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9"/>
          <p:cNvSpPr/>
          <p:nvPr/>
        </p:nvSpPr>
        <p:spPr>
          <a:xfrm>
            <a:off x="8058600" y="5480640"/>
            <a:ext cx="474840" cy="560880"/>
          </a:xfrm>
          <a:prstGeom prst="ellipse">
            <a:avLst/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4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Line 10"/>
          <p:cNvSpPr/>
          <p:nvPr/>
        </p:nvSpPr>
        <p:spPr>
          <a:xfrm flipH="1">
            <a:off x="8013600" y="5960880"/>
            <a:ext cx="114120" cy="32760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21" dur="indefinite" restart="never" nodeType="tmRoot">
          <p:childTnLst>
            <p:seq>
              <p:cTn id="622" dur="indefinite" nodeType="mainSeq">
                <p:childTnLst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6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77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9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2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6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29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73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53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97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40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Our ordered tree data structure will not permit duplicate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can be modified to allow duplicates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*insert(tNode *node, int D)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 == NULL)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makeNode(D, NULL, NULL);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if(D &lt; node-&gt;data)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node-&gt;left =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insert(node-&gt;left, D);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else if(D &gt; node-&gt;data)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node-&gt;right =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insert(node-&gt;right, D);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node;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DF9331B9-C8FF-4405-BB52-1AF5EC675B86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Inserting data into an ordered tree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7696440" y="4114800"/>
            <a:ext cx="474840" cy="56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Line 5"/>
          <p:cNvSpPr/>
          <p:nvPr/>
        </p:nvSpPr>
        <p:spPr>
          <a:xfrm flipH="1">
            <a:off x="7553160" y="4594680"/>
            <a:ext cx="21240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6"/>
          <p:cNvSpPr/>
          <p:nvPr/>
        </p:nvSpPr>
        <p:spPr>
          <a:xfrm>
            <a:off x="8102520" y="4594680"/>
            <a:ext cx="34596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7"/>
          <p:cNvSpPr/>
          <p:nvPr/>
        </p:nvSpPr>
        <p:spPr>
          <a:xfrm>
            <a:off x="7315560" y="4871160"/>
            <a:ext cx="474840" cy="56088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0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8"/>
          <p:cNvSpPr/>
          <p:nvPr/>
        </p:nvSpPr>
        <p:spPr>
          <a:xfrm>
            <a:off x="7928280" y="5679360"/>
            <a:ext cx="474840" cy="5608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3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9"/>
          <p:cNvSpPr/>
          <p:nvPr/>
        </p:nvSpPr>
        <p:spPr>
          <a:xfrm>
            <a:off x="8211240" y="4871160"/>
            <a:ext cx="474840" cy="560880"/>
          </a:xfrm>
          <a:prstGeom prst="ellipse">
            <a:avLst/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5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Line 10"/>
          <p:cNvSpPr/>
          <p:nvPr/>
        </p:nvSpPr>
        <p:spPr>
          <a:xfrm flipH="1">
            <a:off x="8165880" y="5351040"/>
            <a:ext cx="114480" cy="3279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1"/>
          <p:cNvSpPr/>
          <p:nvPr/>
        </p:nvSpPr>
        <p:spPr>
          <a:xfrm>
            <a:off x="8592120" y="3352680"/>
            <a:ext cx="474840" cy="56088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Line 12"/>
          <p:cNvSpPr/>
          <p:nvPr/>
        </p:nvSpPr>
        <p:spPr>
          <a:xfrm flipH="1">
            <a:off x="7297560" y="5351040"/>
            <a:ext cx="87120" cy="2113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13"/>
          <p:cNvSpPr/>
          <p:nvPr/>
        </p:nvSpPr>
        <p:spPr>
          <a:xfrm>
            <a:off x="7721280" y="5351040"/>
            <a:ext cx="82800" cy="2113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14"/>
          <p:cNvSpPr/>
          <p:nvPr/>
        </p:nvSpPr>
        <p:spPr>
          <a:xfrm>
            <a:off x="8616960" y="5351040"/>
            <a:ext cx="114480" cy="2113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15"/>
          <p:cNvSpPr/>
          <p:nvPr/>
        </p:nvSpPr>
        <p:spPr>
          <a:xfrm flipH="1">
            <a:off x="7927920" y="6159240"/>
            <a:ext cx="69840" cy="2113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16"/>
          <p:cNvSpPr/>
          <p:nvPr/>
        </p:nvSpPr>
        <p:spPr>
          <a:xfrm>
            <a:off x="8334360" y="6159240"/>
            <a:ext cx="114120" cy="2113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7" dur="indefinite" restart="never" nodeType="tmRoot">
          <p:childTnLst>
            <p:seq>
              <p:cTn id="658" dur="indefinite" nodeType="mainSeq">
                <p:childTnLst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0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63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36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93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57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97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66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44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37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14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20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96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48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Draw the tree that will be created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*insert(tNode *node, int D)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/* code from previous slide */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void main()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tNode* root =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insert(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insert(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insert(NULL, 1),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2),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3);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82B40562-72CB-46EF-93E2-46E3DA5C6D56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Understanding insert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5029560" y="4099680"/>
            <a:ext cx="474840" cy="56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Line 5"/>
          <p:cNvSpPr/>
          <p:nvPr/>
        </p:nvSpPr>
        <p:spPr>
          <a:xfrm>
            <a:off x="5435280" y="4579560"/>
            <a:ext cx="34632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6"/>
          <p:cNvSpPr/>
          <p:nvPr/>
        </p:nvSpPr>
        <p:spPr>
          <a:xfrm>
            <a:off x="5544000" y="4855680"/>
            <a:ext cx="474840" cy="560880"/>
          </a:xfrm>
          <a:prstGeom prst="ellipse">
            <a:avLst/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7"/>
          <p:cNvSpPr/>
          <p:nvPr/>
        </p:nvSpPr>
        <p:spPr>
          <a:xfrm>
            <a:off x="6001200" y="5663880"/>
            <a:ext cx="474840" cy="5608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3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Line 8"/>
          <p:cNvSpPr/>
          <p:nvPr/>
        </p:nvSpPr>
        <p:spPr>
          <a:xfrm>
            <a:off x="5950080" y="5335920"/>
            <a:ext cx="288720" cy="3279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9"/>
          <p:cNvSpPr/>
          <p:nvPr/>
        </p:nvSpPr>
        <p:spPr>
          <a:xfrm>
            <a:off x="1180080" y="4441680"/>
            <a:ext cx="3738600" cy="1919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5097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e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(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97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e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(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97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e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(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U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L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L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,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2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)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97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3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)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97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1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)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976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10"/>
          <p:cNvSpPr/>
          <p:nvPr/>
        </p:nvSpPr>
        <p:spPr>
          <a:xfrm>
            <a:off x="7467840" y="4182840"/>
            <a:ext cx="474840" cy="56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Line 11"/>
          <p:cNvSpPr/>
          <p:nvPr/>
        </p:nvSpPr>
        <p:spPr>
          <a:xfrm>
            <a:off x="7873920" y="4662720"/>
            <a:ext cx="22428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2"/>
          <p:cNvSpPr/>
          <p:nvPr/>
        </p:nvSpPr>
        <p:spPr>
          <a:xfrm>
            <a:off x="7860600" y="4938840"/>
            <a:ext cx="474840" cy="560880"/>
          </a:xfrm>
          <a:prstGeom prst="ellipse">
            <a:avLst/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3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13"/>
          <p:cNvSpPr/>
          <p:nvPr/>
        </p:nvSpPr>
        <p:spPr>
          <a:xfrm>
            <a:off x="7086960" y="4954320"/>
            <a:ext cx="474840" cy="5608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Line 14"/>
          <p:cNvSpPr/>
          <p:nvPr/>
        </p:nvSpPr>
        <p:spPr>
          <a:xfrm flipH="1">
            <a:off x="7324560" y="4662720"/>
            <a:ext cx="212400" cy="29124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5"/>
          <p:cNvSpPr/>
          <p:nvPr/>
        </p:nvSpPr>
        <p:spPr>
          <a:xfrm>
            <a:off x="3286800" y="6477120"/>
            <a:ext cx="4428360" cy="7002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Question 1: Worst-case running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time?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Question 2: What if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makeNode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fails?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7" dur="indefinite" restart="never" nodeType="tmRoot">
          <p:childTnLst>
            <p:seq>
              <p:cTn id="738" dur="indefinite" nodeType="mainSeq">
                <p:childTnLst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0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09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23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19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65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51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90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39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05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*insert(tNode *node, int D)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if(find(node, D)) { return NULL;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*newNode = makeNode(D, NULL, NULL);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if(newNode == NULL) { return NULL;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rec_ins(node, newNode);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*rec_ins(tNode *node, tNode *newNode)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 == NULL) { return newNode;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if(newNode-&gt;data &lt; node-&gt;data)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node-&gt;left = rec_ins(node-&gt;left, newNode);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else if(newNode-&gt;data &gt; node-&gt;data)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node-&gt;right = rec_ins(node-&gt;right, newNode);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node;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71ED034C-0DD4-4EF0-9577-ADCFC3B4AFFD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 better insert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3829320" y="6248520"/>
            <a:ext cx="52074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e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w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o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e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c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_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g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05" dur="indefinite" restart="never" nodeType="tmRoot">
          <p:childTnLst>
            <p:seq>
              <p:cTn id="806" dur="indefinite" nodeType="mainSeq">
                <p:childTnLst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89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3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1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56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92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38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77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12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59" end="4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01" end="4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50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54" end="4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69" end="4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Write a function to merge all nodes from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src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into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dest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*merge(tNode *src, tNode *dest)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if(src == NULL) { return dest;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dest = insert(dest, src-&gt;data);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dest = merge(src-&gt;left, dest);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merge(src-&gt;right, dest);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The above code traverses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src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nodes in preorder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what if we used inorder? Postorder?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If both trees have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nodes initially, how long will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merge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take?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05D66FBC-437B-4868-8B84-E8A8A8808BD9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Merging two trees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853" dur="indefinite" restart="never" nodeType="tmRoot">
          <p:childTnLst>
            <p:seq>
              <p:cTn id="854" dur="indefinite" nodeType="mainSeq">
                <p:childTnLst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33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9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32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66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99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36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83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20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Recall that our ordered trees do not permit duplicates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*delete(tNode *node, int D)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 == NULL) { return NULL;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if(D &lt; node-&gt;data)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node-&gt;left = delete(node-&gt;left, D);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else if(D &gt; node-&gt;data)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node-&gt;right = delete(node-&gt;right, D);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else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*oldNode = node;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 = merge(node-&gt;left, node-&gt;right);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freeTree(oldNode-&gt;left);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free(oldNode);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node;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40E4AD99-00E3-4A6B-B89F-6B03B232E018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Deleting data from an ordered tree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4800600" y="5622120"/>
            <a:ext cx="414864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y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y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o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e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-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&gt;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l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e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,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o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e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-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&gt;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g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h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1" dur="indefinite" restart="never" nodeType="tmRoot">
          <p:childTnLst>
            <p:seq>
              <p:cTn id="892" dur="indefinite" nodeType="mainSeq">
                <p:childTnLst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56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411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92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2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9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63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92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96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51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21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74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fill="hold">
                      <p:stCondLst>
                        <p:cond delay="indefinite"/>
                      </p:stCondLst>
                      <p:childTnLst>
                        <p:par>
                          <p:cTn id="932" fill="hold">
                            <p:stCondLst>
                              <p:cond delay="0"/>
                            </p:stCondLst>
                            <p:childTnLst>
                              <p:par>
                                <p:cTn id="9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01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44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9" fill="hold">
                      <p:stCondLst>
                        <p:cond delay="indefinite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73" end="3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7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fill="hold">
                      <p:stCondLst>
                        <p:cond delay="indefinite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*extractMax(tNode *node, tNode *ans)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// assume node != NULL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if(node-&gt;right == NULL)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ans-&gt;data = node-&gt;data;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*temp = node-&gt;left;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free(node);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temp;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node-&gt;right = extractMax(node-&gt;right, ans);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node;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*extractMin(tNode *node, tNode *ans)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/* similar */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13A32AF1-E221-40D6-8DBA-D8E8EE1CD166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What does this code do?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55" dur="indefinite" restart="never" nodeType="tmRoot">
          <p:childTnLst>
            <p:seq>
              <p:cTn id="956" dur="indefinite" nodeType="mainSeq">
                <p:childTnLst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46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55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5" fill="hold">
                      <p:stCondLst>
                        <p:cond delay="indefinite"/>
                      </p:stCondLst>
                      <p:childTnLst>
                        <p:par>
                          <p:cTn id="966" fill="hold">
                            <p:stCondLst>
                              <p:cond delay="0"/>
                            </p:stCondLst>
                            <p:childTnLst>
                              <p:par>
                                <p:cTn id="9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7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90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94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40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99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2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5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fill="hold">
                      <p:stCondLst>
                        <p:cond delay="indefinite"/>
                      </p:stCondLst>
                      <p:childTnLst>
                        <p:par>
                          <p:cTn id="992" fill="hold">
                            <p:stCondLst>
                              <p:cond delay="0"/>
                            </p:stCondLst>
                            <p:childTnLst>
                              <p:par>
                                <p:cTn id="9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73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58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303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319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binary tree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is a tree where each internal node has at most two children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sometimes indicated as left-child and right-child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Implementation: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typedef struct node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data; /* or some other type */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struct node *left;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struct node *right;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tNode;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If an internal node only has one child,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left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or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right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will be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NULL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for a leaf,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left = right = NULL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To access: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*root; /* NULL, if tree is empty */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13BE3478-B0CB-4414-9B3A-86C8F12AD92A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Binary Trees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26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42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4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64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01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22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54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21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54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*delete(tNode *node, int D)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 == NULL) { return NULL;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if(D &lt; node-&gt;data)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node-&gt;left = delete(node-&gt;left, D);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else if(D &gt; node-&gt;data)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node-&gt;right = delete(node-&gt;right, D);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else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if(node-&gt;left != NULL)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node-&gt;left = extractMax(node-&gt;left, 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else if(node-&gt;right != NULL)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node-&gt;right = extractMin(node-&gt;right, 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else { free(node); return NULL;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node;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078BAC91-4328-4063-A7A8-C2AB62DC2E67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 better delete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003" dur="indefinite" restart="never" nodeType="tmRoot">
          <p:childTnLst>
            <p:seq>
              <p:cTn id="1004" dur="indefinite" nodeType="mainSeq">
                <p:childTnLst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36" end="4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1" fill="hold">
                      <p:stCondLst>
                        <p:cond delay="indefinite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>
                      <p:stCondLst>
                        <p:cond delay="indefinite"/>
                      </p:stCondLst>
                      <p:childTnLst>
                        <p:par>
                          <p:cTn id="1016" fill="hold">
                            <p:stCondLst>
                              <p:cond delay="0"/>
                            </p:stCondLst>
                            <p:childTnLst>
                              <p:par>
                                <p:cTn id="10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3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08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17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5" fill="hold">
                      <p:stCondLst>
                        <p:cond delay="indefinite"/>
                      </p:stCondLst>
                      <p:childTnLst>
                        <p:par>
                          <p:cTn id="1026" fill="hold">
                            <p:stCondLst>
                              <p:cond delay="0"/>
                            </p:stCondLst>
                            <p:childTnLst>
                              <p:par>
                                <p:cTn id="10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9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9" fill="hold">
                      <p:stCondLst>
                        <p:cond delay="indefinite"/>
                      </p:stCondLst>
                      <p:childTnLst>
                        <p:par>
                          <p:cTn id="1030" fill="hold">
                            <p:stCondLst>
                              <p:cond delay="0"/>
                            </p:stCondLst>
                            <p:childTnLst>
                              <p:par>
                                <p:cTn id="10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66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3" fill="hold">
                      <p:stCondLst>
                        <p:cond delay="indefinite"/>
                      </p:stCondLst>
                      <p:childTnLst>
                        <p:par>
                          <p:cTn id="1034" fill="hold">
                            <p:stCondLst>
                              <p:cond delay="0"/>
                            </p:stCondLst>
                            <p:childTnLst>
                              <p:par>
                                <p:cTn id="10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19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7" fill="hold">
                      <p:stCondLst>
                        <p:cond delay="indefinite"/>
                      </p:stCondLst>
                      <p:childTnLst>
                        <p:par>
                          <p:cTn id="1038" fill="hold">
                            <p:stCondLst>
                              <p:cond delay="0"/>
                            </p:stCondLst>
                            <p:childTnLst>
                              <p:par>
                                <p:cTn id="10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46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1" fill="hold">
                      <p:stCondLst>
                        <p:cond delay="indefinite"/>
                      </p:stCondLst>
                      <p:childTnLst>
                        <p:par>
                          <p:cTn id="1042" fill="hold">
                            <p:stCondLst>
                              <p:cond delay="0"/>
                            </p:stCondLst>
                            <p:childTnLst>
                              <p:par>
                                <p:cTn id="10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95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5" fill="hold">
                      <p:stCondLst>
                        <p:cond delay="indefinite"/>
                      </p:stCondLst>
                      <p:childTnLst>
                        <p:par>
                          <p:cTn id="1046" fill="hold">
                            <p:stCondLst>
                              <p:cond delay="0"/>
                            </p:stCondLst>
                            <p:childTnLst>
                              <p:par>
                                <p:cTn id="10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28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9" fill="hold">
                      <p:stCondLst>
                        <p:cond delay="indefinite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79" end="4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3" fill="hold">
                      <p:stCondLst>
                        <p:cond delay="indefinite"/>
                      </p:stCondLst>
                      <p:childTnLst>
                        <p:par>
                          <p:cTn id="1054" fill="hold">
                            <p:stCondLst>
                              <p:cond delay="0"/>
                            </p:stCondLst>
                            <p:childTnLst>
                              <p:par>
                                <p:cTn id="10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21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Question 1 (4 points)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 What is the error?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1: void freeList(List list)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2:   Node *this = (Node *) list;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3:   if(this != NULL)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4:     freeList(this-&gt;next);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5:   free(this);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6: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Question 2 (6 points)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 Worst-case time complexity for size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list: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ListEntry previous(List list, ListEntry 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ArrayList1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LinkedList 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E3E1B2BF-08AB-4485-B33D-C44F3ED731EB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Exam 1: Review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6527880" y="2638800"/>
            <a:ext cx="245484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y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-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y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g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 flipH="1" flipV="1">
            <a:off x="6052680" y="2756520"/>
            <a:ext cx="499320" cy="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6"/>
          <p:cNvSpPr/>
          <p:nvPr/>
        </p:nvSpPr>
        <p:spPr>
          <a:xfrm flipH="1">
            <a:off x="5409360" y="3436200"/>
            <a:ext cx="1092600" cy="6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7"/>
          <p:cNvSpPr/>
          <p:nvPr/>
        </p:nvSpPr>
        <p:spPr>
          <a:xfrm flipH="1">
            <a:off x="3809160" y="3809880"/>
            <a:ext cx="2709000" cy="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8"/>
          <p:cNvSpPr/>
          <p:nvPr/>
        </p:nvSpPr>
        <p:spPr>
          <a:xfrm>
            <a:off x="3263040" y="5791320"/>
            <a:ext cx="10936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1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g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7" dur="indefinite" restart="never" nodeType="tmRoot">
          <p:childTnLst>
            <p:seq>
              <p:cTn id="1058" dur="indefinite" nodeType="mainSeq">
                <p:childTnLst>
                  <p:par>
                    <p:cTn id="1059" fill="hold">
                      <p:stCondLst>
                        <p:cond delay="indefinite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4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7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0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2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5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75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1" fill="hold">
                      <p:stCondLst>
                        <p:cond delay="indefinite"/>
                      </p:stCondLst>
                      <p:childTnLst>
                        <p:par>
                          <p:cTn id="1082" fill="hold">
                            <p:stCondLst>
                              <p:cond delay="0"/>
                            </p:stCondLst>
                            <p:childTnLst>
                              <p:par>
                                <p:cTn id="10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5" fill="hold">
                      <p:stCondLst>
                        <p:cond delay="indefinite"/>
                      </p:stCondLst>
                      <p:childTnLst>
                        <p:par>
                          <p:cTn id="1086" fill="hold">
                            <p:stCondLst>
                              <p:cond delay="0"/>
                            </p:stCondLst>
                            <p:childTnLst>
                              <p:par>
                                <p:cTn id="10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1" fill="hold">
                      <p:stCondLst>
                        <p:cond delay="indefinite"/>
                      </p:stCondLst>
                      <p:childTnLst>
                        <p:par>
                          <p:cTn id="1092" fill="hold">
                            <p:stCondLst>
                              <p:cond delay="0"/>
                            </p:stCondLst>
                            <p:childTnLst>
                              <p:par>
                                <p:cTn id="10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7" fill="hold">
                      <p:stCondLst>
                        <p:cond delay="indefinite"/>
                      </p:stCondLst>
                      <p:childTnLst>
                        <p:par>
                          <p:cTn id="1098" fill="hold">
                            <p:stCondLst>
                              <p:cond delay="0"/>
                            </p:stCondLst>
                            <p:childTnLst>
                              <p:par>
                                <p:cTn id="10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81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48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93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04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sizeOf(DLL_node *node)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// assume node != NULL;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/* Idea: start from node and go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backwards until NULL, and go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forwards until NULL, counting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as you go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*/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ans = 1;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for(DLL_node *p=node-&gt;prev; p != NULL; p = p-&gt;prev)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ans++;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for(DLL_node *p=node-&gt;next; p != NULL; p = p-&gt;next)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ans++;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ans;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2E2EA866-8482-40BB-96B1-CEFA72391FAA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Question 3 (10 points)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111" dur="indefinite" restart="never" nodeType="tmRoot">
          <p:childTnLst>
            <p:seq>
              <p:cTn id="1112" dur="indefinite" nodeType="mainSeq">
                <p:childTnLst>
                  <p:par>
                    <p:cTn id="1113" fill="hold">
                      <p:stCondLst>
                        <p:cond delay="indefinite"/>
                      </p:stCondLst>
                      <p:childTnLst>
                        <p:par>
                          <p:cTn id="1114" fill="hold">
                            <p:stCondLst>
                              <p:cond delay="0"/>
                            </p:stCondLst>
                            <p:childTnLst>
                              <p:par>
                                <p:cTn id="1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38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1" fill="hold">
                      <p:stCondLst>
                        <p:cond delay="indefinite"/>
                      </p:stCondLst>
                      <p:childTnLst>
                        <p:par>
                          <p:cTn id="1122" fill="hold">
                            <p:stCondLst>
                              <p:cond delay="0"/>
                            </p:stCondLst>
                            <p:childTnLst>
                              <p:par>
                                <p:cTn id="1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59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74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3" fill="hold">
                      <p:stCondLst>
                        <p:cond delay="indefinite"/>
                      </p:stCondLst>
                      <p:childTnLst>
                        <p:par>
                          <p:cTn id="1134" fill="hold">
                            <p:stCondLst>
                              <p:cond delay="0"/>
                            </p:stCondLst>
                            <p:childTnLst>
                              <p:par>
                                <p:cTn id="1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7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7" fill="hold">
                      <p:stCondLst>
                        <p:cond delay="indefinite"/>
                      </p:stCondLst>
                      <p:childTnLst>
                        <p:par>
                          <p:cTn id="1138" fill="hold">
                            <p:stCondLst>
                              <p:cond delay="0"/>
                            </p:stCondLst>
                            <p:childTnLst>
                              <p:par>
                                <p:cTn id="1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94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1" fill="hold">
                      <p:stCondLst>
                        <p:cond delay="indefinite"/>
                      </p:stCondLst>
                      <p:childTnLst>
                        <p:par>
                          <p:cTn id="1142" fill="hold">
                            <p:stCondLst>
                              <p:cond delay="0"/>
                            </p:stCondLst>
                            <p:childTnLst>
                              <p:par>
                                <p:cTn id="1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48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5" fill="hold">
                      <p:stCondLst>
                        <p:cond delay="indefinite"/>
                      </p:stCondLst>
                      <p:childTnLst>
                        <p:par>
                          <p:cTn id="1146" fill="hold">
                            <p:stCondLst>
                              <p:cond delay="0"/>
                            </p:stCondLst>
                            <p:childTnLst>
                              <p:par>
                                <p:cTn id="1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59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9" fill="hold">
                      <p:stCondLst>
                        <p:cond delay="indefinite"/>
                      </p:stCondLst>
                      <p:childTnLst>
                        <p:par>
                          <p:cTn id="1150" fill="hold">
                            <p:stCondLst>
                              <p:cond delay="0"/>
                            </p:stCondLst>
                            <p:childTnLst>
                              <p:par>
                                <p:cTn id="1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13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3" fill="hold">
                      <p:stCondLst>
                        <p:cond delay="indefinite"/>
                      </p:stCondLst>
                      <p:childTnLst>
                        <p:par>
                          <p:cTn id="1154" fill="hold">
                            <p:stCondLst>
                              <p:cond delay="0"/>
                            </p:stCondLst>
                            <p:childTnLst>
                              <p:par>
                                <p:cTn id="1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24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peek(Queue);  // returns data at front of queue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first = peek(myQueue);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No way to signal failure on empty queue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peek(Queue q, int *peeked_value);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if(peek(myQueue, &amp;first)) { ...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peek(Queue q, int *error_flag);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first = peek(myQueue, &amp;ok);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if(ok) { ...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54C56277-5244-42AA-91FD-4F7546455581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Question 4 (5+5 points)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157" dur="indefinite" restart="never" nodeType="tmRoot">
          <p:childTnLst>
            <p:seq>
              <p:cTn id="1158" dur="indefinite" nodeType="mainSeq">
                <p:childTnLst>
                  <p:par>
                    <p:cTn id="1159" fill="hold">
                      <p:stCondLst>
                        <p:cond delay="indefinite"/>
                      </p:stCondLst>
                      <p:childTnLst>
                        <p:par>
                          <p:cTn id="1160" fill="hold">
                            <p:stCondLst>
                              <p:cond delay="0"/>
                            </p:stCondLst>
                            <p:childTnLst>
                              <p:par>
                                <p:cTn id="1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3" fill="hold">
                      <p:stCondLst>
                        <p:cond delay="indefinite"/>
                      </p:stCondLst>
                      <p:childTnLst>
                        <p:par>
                          <p:cTn id="1164" fill="hold">
                            <p:stCondLst>
                              <p:cond delay="0"/>
                            </p:stCondLst>
                            <p:childTnLst>
                              <p:par>
                                <p:cTn id="1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7" fill="hold">
                      <p:stCondLst>
                        <p:cond delay="indefinite"/>
                      </p:stCondLst>
                      <p:childTnLst>
                        <p:par>
                          <p:cTn id="1168" fill="hold">
                            <p:stCondLst>
                              <p:cond delay="0"/>
                            </p:stCondLst>
                            <p:childTnLst>
                              <p:par>
                                <p:cTn id="1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8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1" fill="hold">
                      <p:stCondLst>
                        <p:cond delay="indefinite"/>
                      </p:stCondLst>
                      <p:childTnLst>
                        <p:par>
                          <p:cTn id="1172" fill="hold">
                            <p:stCondLst>
                              <p:cond delay="0"/>
                            </p:stCondLst>
                            <p:childTnLst>
                              <p:par>
                                <p:cTn id="1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19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5" fill="hold">
                      <p:stCondLst>
                        <p:cond delay="indefinite"/>
                      </p:stCondLst>
                      <p:childTnLst>
                        <p:par>
                          <p:cTn id="1176" fill="hold">
                            <p:stCondLst>
                              <p:cond delay="0"/>
                            </p:stCondLst>
                            <p:childTnLst>
                              <p:par>
                                <p:cTn id="1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58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9" fill="hold">
                      <p:stCondLst>
                        <p:cond delay="indefinite"/>
                      </p:stCondLst>
                      <p:childTnLst>
                        <p:par>
                          <p:cTn id="1180" fill="hold">
                            <p:stCondLst>
                              <p:cond delay="0"/>
                            </p:stCondLst>
                            <p:childTnLst>
                              <p:par>
                                <p:cTn id="1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93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3" fill="hold">
                      <p:stCondLst>
                        <p:cond delay="indefinite"/>
                      </p:stCondLst>
                      <p:childTnLst>
                        <p:par>
                          <p:cTn id="1184" fill="hold">
                            <p:stCondLst>
                              <p:cond delay="0"/>
                            </p:stCondLst>
                            <p:childTnLst>
                              <p:par>
                                <p:cTn id="1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30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7" fill="hold">
                      <p:stCondLst>
                        <p:cond delay="indefinite"/>
                      </p:stCondLst>
                      <p:childTnLst>
                        <p:par>
                          <p:cTn id="1188" fill="hold">
                            <p:stCondLst>
                              <p:cond delay="0"/>
                            </p:stCondLst>
                            <p:childTnLst>
                              <p:par>
                                <p:cTn id="1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58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534600" y="1111680"/>
            <a:ext cx="9040680" cy="57808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How long does it take to determine whether a particular value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appears in an ordered tree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containing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nodes?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Worst case time is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), where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is the height of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Minimum height 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is balanced):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Maximum height 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is lopsided):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Key idea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 Keep the tree balanced (prevent it from getting lopsided)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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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B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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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C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7483320" y="6967080"/>
            <a:ext cx="2099520" cy="5032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5B0EF4E4-FA6F-4FAE-ADF5-C0E114A014C0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34600" y="444600"/>
            <a:ext cx="9070920" cy="5047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Balanced Search Trees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2437200" y="3970440"/>
            <a:ext cx="457920" cy="44424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5"/>
          <p:cNvSpPr/>
          <p:nvPr/>
        </p:nvSpPr>
        <p:spPr>
          <a:xfrm>
            <a:off x="1902600" y="4489200"/>
            <a:ext cx="457920" cy="444240"/>
          </a:xfrm>
          <a:prstGeom prst="ellipse">
            <a:avLst/>
          </a:prstGeom>
          <a:solidFill>
            <a:srgbClr val="3333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6"/>
          <p:cNvSpPr/>
          <p:nvPr/>
        </p:nvSpPr>
        <p:spPr>
          <a:xfrm>
            <a:off x="1266480" y="5452560"/>
            <a:ext cx="668880" cy="140256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2385360" y="5452560"/>
            <a:ext cx="656640" cy="79272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8"/>
          <p:cNvSpPr/>
          <p:nvPr/>
        </p:nvSpPr>
        <p:spPr>
          <a:xfrm>
            <a:off x="2915280" y="4489200"/>
            <a:ext cx="671760" cy="79272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Line 9"/>
          <p:cNvSpPr/>
          <p:nvPr/>
        </p:nvSpPr>
        <p:spPr>
          <a:xfrm flipH="1">
            <a:off x="2131200" y="4192200"/>
            <a:ext cx="305640" cy="29664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10"/>
          <p:cNvSpPr/>
          <p:nvPr/>
        </p:nvSpPr>
        <p:spPr>
          <a:xfrm>
            <a:off x="2895120" y="4192200"/>
            <a:ext cx="356760" cy="29664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11"/>
          <p:cNvSpPr/>
          <p:nvPr/>
        </p:nvSpPr>
        <p:spPr>
          <a:xfrm flipH="1">
            <a:off x="1600920" y="4868640"/>
            <a:ext cx="368280" cy="5839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12"/>
          <p:cNvSpPr/>
          <p:nvPr/>
        </p:nvSpPr>
        <p:spPr>
          <a:xfrm>
            <a:off x="2293200" y="4868640"/>
            <a:ext cx="420840" cy="5839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3"/>
          <p:cNvSpPr/>
          <p:nvPr/>
        </p:nvSpPr>
        <p:spPr>
          <a:xfrm>
            <a:off x="4138200" y="6359760"/>
            <a:ext cx="457920" cy="444240"/>
          </a:xfrm>
          <a:prstGeom prst="ellipse">
            <a:avLst/>
          </a:prstGeom>
          <a:solidFill>
            <a:srgbClr val="3333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4"/>
          <p:cNvSpPr/>
          <p:nvPr/>
        </p:nvSpPr>
        <p:spPr>
          <a:xfrm>
            <a:off x="5315760" y="6359760"/>
            <a:ext cx="457920" cy="44424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5"/>
          <p:cNvSpPr/>
          <p:nvPr/>
        </p:nvSpPr>
        <p:spPr>
          <a:xfrm>
            <a:off x="7063560" y="4520880"/>
            <a:ext cx="457920" cy="44460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6"/>
          <p:cNvSpPr/>
          <p:nvPr/>
        </p:nvSpPr>
        <p:spPr>
          <a:xfrm>
            <a:off x="6248520" y="3993480"/>
            <a:ext cx="457920" cy="444240"/>
          </a:xfrm>
          <a:prstGeom prst="ellipse">
            <a:avLst/>
          </a:prstGeom>
          <a:solidFill>
            <a:srgbClr val="3333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7"/>
          <p:cNvSpPr/>
          <p:nvPr/>
        </p:nvSpPr>
        <p:spPr>
          <a:xfrm>
            <a:off x="5542920" y="4669200"/>
            <a:ext cx="668880" cy="140256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18"/>
          <p:cNvSpPr/>
          <p:nvPr/>
        </p:nvSpPr>
        <p:spPr>
          <a:xfrm>
            <a:off x="6564600" y="5432400"/>
            <a:ext cx="656640" cy="79272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19"/>
          <p:cNvSpPr/>
          <p:nvPr/>
        </p:nvSpPr>
        <p:spPr>
          <a:xfrm>
            <a:off x="7497000" y="5452560"/>
            <a:ext cx="671760" cy="79272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Line 20"/>
          <p:cNvSpPr/>
          <p:nvPr/>
        </p:nvSpPr>
        <p:spPr>
          <a:xfrm flipH="1" flipV="1">
            <a:off x="6706800" y="4215240"/>
            <a:ext cx="423720" cy="37044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21"/>
          <p:cNvSpPr/>
          <p:nvPr/>
        </p:nvSpPr>
        <p:spPr>
          <a:xfrm>
            <a:off x="7454520" y="4900320"/>
            <a:ext cx="379080" cy="55224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22"/>
          <p:cNvSpPr/>
          <p:nvPr/>
        </p:nvSpPr>
        <p:spPr>
          <a:xfrm flipH="1">
            <a:off x="5877000" y="4215240"/>
            <a:ext cx="371520" cy="4539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23"/>
          <p:cNvSpPr/>
          <p:nvPr/>
        </p:nvSpPr>
        <p:spPr>
          <a:xfrm flipH="1">
            <a:off x="6893640" y="4900320"/>
            <a:ext cx="236880" cy="5317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4"/>
          <p:cNvSpPr/>
          <p:nvPr/>
        </p:nvSpPr>
        <p:spPr>
          <a:xfrm>
            <a:off x="3690360" y="4224600"/>
            <a:ext cx="1824480" cy="79272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Rota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righ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5"/>
          <p:cNvSpPr/>
          <p:nvPr/>
        </p:nvSpPr>
        <p:spPr>
          <a:xfrm flipH="1">
            <a:off x="3690000" y="4860000"/>
            <a:ext cx="1781280" cy="39672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Rot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ate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lef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6"/>
          <p:cNvSpPr/>
          <p:nvPr/>
        </p:nvSpPr>
        <p:spPr>
          <a:xfrm>
            <a:off x="7392960" y="6225840"/>
            <a:ext cx="867960" cy="352440"/>
          </a:xfrm>
          <a:prstGeom prst="trapezoid">
            <a:avLst>
              <a:gd name="adj" fmla="val 25000"/>
            </a:avLst>
          </a:prstGeom>
          <a:solidFill>
            <a:schemeClr val="accent3">
              <a:lumMod val="95000"/>
            </a:schemeClr>
          </a:solidFill>
          <a:ln w="9360">
            <a:solidFill>
              <a:schemeClr val="tx1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27"/>
          <p:cNvSpPr/>
          <p:nvPr/>
        </p:nvSpPr>
        <p:spPr>
          <a:xfrm>
            <a:off x="2825280" y="5262120"/>
            <a:ext cx="867960" cy="352440"/>
          </a:xfrm>
          <a:prstGeom prst="trapezoid">
            <a:avLst>
              <a:gd name="adj" fmla="val 25000"/>
            </a:avLst>
          </a:prstGeom>
          <a:solidFill>
            <a:schemeClr val="accent3">
              <a:lumMod val="95000"/>
            </a:schemeClr>
          </a:solidFill>
          <a:ln w="9360">
            <a:solidFill>
              <a:schemeClr val="tx1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8"/>
          <p:cNvSpPr/>
          <p:nvPr/>
        </p:nvSpPr>
        <p:spPr>
          <a:xfrm rot="18332400">
            <a:off x="677880" y="4690080"/>
            <a:ext cx="1182600" cy="3949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Lef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Lef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9"/>
          <p:cNvSpPr/>
          <p:nvPr/>
        </p:nvSpPr>
        <p:spPr>
          <a:xfrm rot="2913600">
            <a:off x="7592400" y="4783320"/>
            <a:ext cx="1432440" cy="3949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Right Right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30"/>
          <p:cNvSpPr/>
          <p:nvPr/>
        </p:nvSpPr>
        <p:spPr>
          <a:xfrm>
            <a:off x="5437080" y="2490480"/>
            <a:ext cx="1405080" cy="7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=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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log</a:t>
            </a:r>
            <a:r>
              <a:rPr b="0" lang="en-I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2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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=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1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91" dur="indefinite" restart="never" nodeType="tmRoot">
          <p:childTnLst>
            <p:seq>
              <p:cTn id="1192" dur="indefinite" nodeType="mainSeq">
                <p:childTnLst>
                  <p:par>
                    <p:cTn id="1193" fill="hold">
                      <p:stCondLst>
                        <p:cond delay="indefinite"/>
                      </p:stCondLst>
                      <p:childTnLst>
                        <p:par>
                          <p:cTn id="1194" fill="hold">
                            <p:stCondLst>
                              <p:cond delay="0"/>
                            </p:stCondLst>
                            <p:childTnLst>
                              <p:par>
                                <p:cTn id="1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7" fill="hold">
                      <p:stCondLst>
                        <p:cond delay="indefinite"/>
                      </p:stCondLst>
                      <p:childTnLst>
                        <p:par>
                          <p:cTn id="1198" fill="hold">
                            <p:stCondLst>
                              <p:cond delay="0"/>
                            </p:stCondLst>
                            <p:childTnLst>
                              <p:par>
                                <p:cTn id="1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1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1" fill="hold">
                      <p:stCondLst>
                        <p:cond delay="indefinite"/>
                      </p:stCondLst>
                      <p:childTnLst>
                        <p:par>
                          <p:cTn id="1202" fill="hold">
                            <p:stCondLst>
                              <p:cond delay="0"/>
                            </p:stCondLst>
                            <p:childTnLst>
                              <p:par>
                                <p:cTn id="1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66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98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7" fill="hold">
                      <p:stCondLst>
                        <p:cond delay="indefinite"/>
                      </p:stCondLst>
                      <p:childTnLst>
                        <p:par>
                          <p:cTn id="1208" fill="hold">
                            <p:stCondLst>
                              <p:cond delay="0"/>
                            </p:stCondLst>
                            <p:childTnLst>
                              <p:par>
                                <p:cTn id="1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1" fill="hold">
                      <p:stCondLst>
                        <p:cond delay="indefinite"/>
                      </p:stCondLst>
                      <p:childTnLst>
                        <p:par>
                          <p:cTn id="1212" fill="hold">
                            <p:stCondLst>
                              <p:cond delay="0"/>
                            </p:stCondLst>
                            <p:childTnLst>
                              <p:par>
                                <p:cTn id="1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5" fill="hold">
                      <p:stCondLst>
                        <p:cond delay="indefinite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31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9" fill="hold">
                      <p:stCondLst>
                        <p:cond delay="indefinite"/>
                      </p:stCondLst>
                      <p:childTnLst>
                        <p:par>
                          <p:cTn id="1220" fill="hold">
                            <p:stCondLst>
                              <p:cond delay="0"/>
                            </p:stCondLst>
                            <p:childTnLst>
                              <p:par>
                                <p:cTn id="1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3" fill="hold">
                      <p:stCondLst>
                        <p:cond delay="indefinite"/>
                      </p:stCondLst>
                      <p:childTnLst>
                        <p:par>
                          <p:cTn id="1224" fill="hold">
                            <p:stCondLst>
                              <p:cond delay="0"/>
                            </p:stCondLst>
                            <p:childTnLst>
                              <p:par>
                                <p:cTn id="1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306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1" fill="hold">
                      <p:stCondLst>
                        <p:cond delay="indefinite"/>
                      </p:stCondLst>
                      <p:childTnLst>
                        <p:par>
                          <p:cTn id="1232" fill="hold">
                            <p:stCondLst>
                              <p:cond delay="0"/>
                            </p:stCondLst>
                            <p:childTnLst>
                              <p:par>
                                <p:cTn id="1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7" fill="hold">
                      <p:stCondLst>
                        <p:cond delay="indefinite"/>
                      </p:stCondLst>
                      <p:childTnLst>
                        <p:par>
                          <p:cTn id="1238" fill="hold">
                            <p:stCondLst>
                              <p:cond delay="0"/>
                            </p:stCondLst>
                            <p:childTnLst>
                              <p:par>
                                <p:cTn id="1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1" fill="hold">
                      <p:stCondLst>
                        <p:cond delay="indefinite"/>
                      </p:stCondLst>
                      <p:childTnLst>
                        <p:par>
                          <p:cTn id="1242" fill="hold">
                            <p:stCondLst>
                              <p:cond delay="0"/>
                            </p:stCondLst>
                            <p:childTnLst>
                              <p:par>
                                <p:cTn id="1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7" fill="hold">
                      <p:stCondLst>
                        <p:cond delay="indefinite"/>
                      </p:stCondLst>
                      <p:childTnLst>
                        <p:par>
                          <p:cTn id="1248" fill="hold">
                            <p:stCondLst>
                              <p:cond delay="0"/>
                            </p:stCondLst>
                            <p:childTnLst>
                              <p:par>
                                <p:cTn id="1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1" fill="hold">
                      <p:stCondLst>
                        <p:cond delay="indefinite"/>
                      </p:stCondLst>
                      <p:childTnLst>
                        <p:par>
                          <p:cTn id="1252" fill="hold">
                            <p:stCondLst>
                              <p:cond delay="0"/>
                            </p:stCondLst>
                            <p:childTnLst>
                              <p:par>
                                <p:cTn id="1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534600" y="1111680"/>
            <a:ext cx="9040680" cy="57808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Do a double-rotation!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7483320" y="6967080"/>
            <a:ext cx="2099520" cy="5032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35939C64-7E98-4065-A058-B0E1ACE417E2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534600" y="444600"/>
            <a:ext cx="9070920" cy="5047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Dealing with Left Right and Right Left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1474920" y="2841840"/>
            <a:ext cx="457920" cy="44424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5"/>
          <p:cNvSpPr/>
          <p:nvPr/>
        </p:nvSpPr>
        <p:spPr>
          <a:xfrm>
            <a:off x="940320" y="3360600"/>
            <a:ext cx="457920" cy="444240"/>
          </a:xfrm>
          <a:prstGeom prst="ellipse">
            <a:avLst/>
          </a:prstGeom>
          <a:solidFill>
            <a:srgbClr val="3333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6"/>
          <p:cNvSpPr/>
          <p:nvPr/>
        </p:nvSpPr>
        <p:spPr>
          <a:xfrm>
            <a:off x="304560" y="4323960"/>
            <a:ext cx="668880" cy="79272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7"/>
          <p:cNvSpPr/>
          <p:nvPr/>
        </p:nvSpPr>
        <p:spPr>
          <a:xfrm>
            <a:off x="1953360" y="3360600"/>
            <a:ext cx="671760" cy="79272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Line 8"/>
          <p:cNvSpPr/>
          <p:nvPr/>
        </p:nvSpPr>
        <p:spPr>
          <a:xfrm flipH="1">
            <a:off x="1169280" y="3063600"/>
            <a:ext cx="305280" cy="29664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9"/>
          <p:cNvSpPr/>
          <p:nvPr/>
        </p:nvSpPr>
        <p:spPr>
          <a:xfrm>
            <a:off x="1932840" y="3063600"/>
            <a:ext cx="356760" cy="29664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10"/>
          <p:cNvSpPr/>
          <p:nvPr/>
        </p:nvSpPr>
        <p:spPr>
          <a:xfrm flipH="1">
            <a:off x="638640" y="3740040"/>
            <a:ext cx="368640" cy="5839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11"/>
          <p:cNvSpPr/>
          <p:nvPr/>
        </p:nvSpPr>
        <p:spPr>
          <a:xfrm>
            <a:off x="1331280" y="3740040"/>
            <a:ext cx="459000" cy="54144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2"/>
          <p:cNvSpPr/>
          <p:nvPr/>
        </p:nvSpPr>
        <p:spPr>
          <a:xfrm>
            <a:off x="1561680" y="4282200"/>
            <a:ext cx="457560" cy="44424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3"/>
          <p:cNvSpPr/>
          <p:nvPr/>
        </p:nvSpPr>
        <p:spPr>
          <a:xfrm>
            <a:off x="805680" y="5345280"/>
            <a:ext cx="812160" cy="87624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</a:t>
            </a:r>
            <a:r>
              <a:rPr b="0" lang="en-I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4"/>
          <p:cNvSpPr/>
          <p:nvPr/>
        </p:nvSpPr>
        <p:spPr>
          <a:xfrm>
            <a:off x="2126520" y="5345280"/>
            <a:ext cx="812160" cy="87624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</a:t>
            </a:r>
            <a:r>
              <a:rPr b="0" lang="en-I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Line 15"/>
          <p:cNvSpPr/>
          <p:nvPr/>
        </p:nvSpPr>
        <p:spPr>
          <a:xfrm flipH="1">
            <a:off x="1212120" y="4661280"/>
            <a:ext cx="416160" cy="68400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16"/>
          <p:cNvSpPr/>
          <p:nvPr/>
        </p:nvSpPr>
        <p:spPr>
          <a:xfrm>
            <a:off x="1952280" y="4661280"/>
            <a:ext cx="580680" cy="68400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7"/>
          <p:cNvSpPr/>
          <p:nvPr/>
        </p:nvSpPr>
        <p:spPr>
          <a:xfrm>
            <a:off x="1483200" y="3264120"/>
            <a:ext cx="2443320" cy="79272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Rotate left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18"/>
          <p:cNvSpPr/>
          <p:nvPr/>
        </p:nvSpPr>
        <p:spPr>
          <a:xfrm>
            <a:off x="4989600" y="2848320"/>
            <a:ext cx="457920" cy="44424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9"/>
          <p:cNvSpPr/>
          <p:nvPr/>
        </p:nvSpPr>
        <p:spPr>
          <a:xfrm>
            <a:off x="5468040" y="3366720"/>
            <a:ext cx="671760" cy="79272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Line 20"/>
          <p:cNvSpPr/>
          <p:nvPr/>
        </p:nvSpPr>
        <p:spPr>
          <a:xfrm>
            <a:off x="5447880" y="3070080"/>
            <a:ext cx="356400" cy="29664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21"/>
          <p:cNvSpPr/>
          <p:nvPr/>
        </p:nvSpPr>
        <p:spPr>
          <a:xfrm flipH="1">
            <a:off x="4616280" y="3070080"/>
            <a:ext cx="373320" cy="4161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2"/>
          <p:cNvSpPr/>
          <p:nvPr/>
        </p:nvSpPr>
        <p:spPr>
          <a:xfrm>
            <a:off x="3853080" y="4375800"/>
            <a:ext cx="457560" cy="444600"/>
          </a:xfrm>
          <a:prstGeom prst="ellipse">
            <a:avLst/>
          </a:prstGeom>
          <a:solidFill>
            <a:srgbClr val="3333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3"/>
          <p:cNvSpPr/>
          <p:nvPr/>
        </p:nvSpPr>
        <p:spPr>
          <a:xfrm>
            <a:off x="3260880" y="5381640"/>
            <a:ext cx="668880" cy="79272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Line 24"/>
          <p:cNvSpPr/>
          <p:nvPr/>
        </p:nvSpPr>
        <p:spPr>
          <a:xfrm flipH="1">
            <a:off x="4081680" y="3865680"/>
            <a:ext cx="372600" cy="5097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25"/>
          <p:cNvSpPr/>
          <p:nvPr/>
        </p:nvSpPr>
        <p:spPr>
          <a:xfrm flipH="1">
            <a:off x="3595320" y="4755240"/>
            <a:ext cx="324360" cy="62640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6"/>
          <p:cNvSpPr/>
          <p:nvPr/>
        </p:nvSpPr>
        <p:spPr>
          <a:xfrm>
            <a:off x="4387320" y="3486600"/>
            <a:ext cx="457560" cy="44424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7"/>
          <p:cNvSpPr/>
          <p:nvPr/>
        </p:nvSpPr>
        <p:spPr>
          <a:xfrm>
            <a:off x="4093560" y="5381640"/>
            <a:ext cx="812160" cy="87624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</a:t>
            </a:r>
            <a:r>
              <a:rPr b="0" lang="en-I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28"/>
          <p:cNvSpPr/>
          <p:nvPr/>
        </p:nvSpPr>
        <p:spPr>
          <a:xfrm>
            <a:off x="4860720" y="4449600"/>
            <a:ext cx="812160" cy="87624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</a:t>
            </a:r>
            <a:r>
              <a:rPr b="0" lang="en-I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Line 29"/>
          <p:cNvSpPr/>
          <p:nvPr/>
        </p:nvSpPr>
        <p:spPr>
          <a:xfrm>
            <a:off x="4243680" y="4755240"/>
            <a:ext cx="256320" cy="62640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30"/>
          <p:cNvSpPr/>
          <p:nvPr/>
        </p:nvSpPr>
        <p:spPr>
          <a:xfrm>
            <a:off x="4778280" y="3865680"/>
            <a:ext cx="488880" cy="5839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31"/>
          <p:cNvSpPr/>
          <p:nvPr/>
        </p:nvSpPr>
        <p:spPr>
          <a:xfrm>
            <a:off x="5650560" y="2710440"/>
            <a:ext cx="1893600" cy="79272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Rotate right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32"/>
          <p:cNvSpPr/>
          <p:nvPr/>
        </p:nvSpPr>
        <p:spPr>
          <a:xfrm>
            <a:off x="8705520" y="3560400"/>
            <a:ext cx="457560" cy="44424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33"/>
          <p:cNvSpPr/>
          <p:nvPr/>
        </p:nvSpPr>
        <p:spPr>
          <a:xfrm>
            <a:off x="6949080" y="3560400"/>
            <a:ext cx="457920" cy="444240"/>
          </a:xfrm>
          <a:prstGeom prst="ellipse">
            <a:avLst/>
          </a:prstGeom>
          <a:solidFill>
            <a:srgbClr val="3333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34"/>
          <p:cNvSpPr/>
          <p:nvPr/>
        </p:nvSpPr>
        <p:spPr>
          <a:xfrm>
            <a:off x="6413760" y="4449600"/>
            <a:ext cx="668880" cy="79272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5"/>
          <p:cNvSpPr/>
          <p:nvPr/>
        </p:nvSpPr>
        <p:spPr>
          <a:xfrm>
            <a:off x="9100800" y="4449600"/>
            <a:ext cx="671760" cy="79272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Line 36"/>
          <p:cNvSpPr/>
          <p:nvPr/>
        </p:nvSpPr>
        <p:spPr>
          <a:xfrm flipH="1">
            <a:off x="7178040" y="3115440"/>
            <a:ext cx="536760" cy="4449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37"/>
          <p:cNvSpPr/>
          <p:nvPr/>
        </p:nvSpPr>
        <p:spPr>
          <a:xfrm>
            <a:off x="9096480" y="3939840"/>
            <a:ext cx="340920" cy="5097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38"/>
          <p:cNvSpPr/>
          <p:nvPr/>
        </p:nvSpPr>
        <p:spPr>
          <a:xfrm flipH="1">
            <a:off x="6748200" y="3939840"/>
            <a:ext cx="267840" cy="5097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39"/>
          <p:cNvSpPr/>
          <p:nvPr/>
        </p:nvSpPr>
        <p:spPr>
          <a:xfrm flipH="1" flipV="1">
            <a:off x="8173080" y="3115440"/>
            <a:ext cx="761400" cy="4449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0"/>
          <p:cNvSpPr/>
          <p:nvPr/>
        </p:nvSpPr>
        <p:spPr>
          <a:xfrm>
            <a:off x="7714800" y="2893320"/>
            <a:ext cx="457920" cy="44424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1"/>
          <p:cNvSpPr/>
          <p:nvPr/>
        </p:nvSpPr>
        <p:spPr>
          <a:xfrm>
            <a:off x="7190280" y="4449600"/>
            <a:ext cx="812160" cy="87624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</a:t>
            </a:r>
            <a:r>
              <a:rPr b="0" lang="en-I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42"/>
          <p:cNvSpPr/>
          <p:nvPr/>
        </p:nvSpPr>
        <p:spPr>
          <a:xfrm>
            <a:off x="8106120" y="4449600"/>
            <a:ext cx="812160" cy="87624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</a:t>
            </a:r>
            <a:r>
              <a:rPr b="0" lang="en-IN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Line 43"/>
          <p:cNvSpPr/>
          <p:nvPr/>
        </p:nvSpPr>
        <p:spPr>
          <a:xfrm>
            <a:off x="7340040" y="3939840"/>
            <a:ext cx="256320" cy="5097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Line 44"/>
          <p:cNvSpPr/>
          <p:nvPr/>
        </p:nvSpPr>
        <p:spPr>
          <a:xfrm flipH="1">
            <a:off x="8512920" y="3939840"/>
            <a:ext cx="259200" cy="5097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45"/>
          <p:cNvSpPr/>
          <p:nvPr/>
        </p:nvSpPr>
        <p:spPr>
          <a:xfrm>
            <a:off x="1603440" y="1556280"/>
            <a:ext cx="6681960" cy="12625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46"/>
          <p:cNvSpPr/>
          <p:nvPr/>
        </p:nvSpPr>
        <p:spPr>
          <a:xfrm>
            <a:off x="5702040" y="5558760"/>
            <a:ext cx="351576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AVL Trees: Ensure that height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difference between left and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right sub-trees is at most 1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0" name="Picture 6" descr=""/>
          <p:cNvPicPr/>
          <p:nvPr/>
        </p:nvPicPr>
        <p:blipFill>
          <a:blip r:embed="rId1"/>
          <a:stretch/>
        </p:blipFill>
        <p:spPr>
          <a:xfrm>
            <a:off x="577080" y="5613480"/>
            <a:ext cx="6748200" cy="109512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sp>
        <p:nvSpPr>
          <p:cNvPr id="421" name="CustomShape 47"/>
          <p:cNvSpPr/>
          <p:nvPr/>
        </p:nvSpPr>
        <p:spPr>
          <a:xfrm>
            <a:off x="2329560" y="6081840"/>
            <a:ext cx="1290240" cy="227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55" dur="indefinite" restart="never" nodeType="tmRoot">
          <p:childTnLst>
            <p:seq>
              <p:cTn id="1256" dur="indefinite" nodeType="mainSeq">
                <p:childTnLst>
                  <p:par>
                    <p:cTn id="1257" fill="hold">
                      <p:stCondLst>
                        <p:cond delay="indefinite"/>
                      </p:stCondLst>
                      <p:childTnLst>
                        <p:par>
                          <p:cTn id="1258" fill="hold">
                            <p:stCondLst>
                              <p:cond delay="0"/>
                            </p:stCondLst>
                            <p:childTnLst>
                              <p:par>
                                <p:cTn id="1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1" fill="hold">
                      <p:stCondLst>
                        <p:cond delay="indefinite"/>
                      </p:stCondLst>
                      <p:childTnLst>
                        <p:par>
                          <p:cTn id="1262" fill="hold">
                            <p:stCondLst>
                              <p:cond delay="0"/>
                            </p:stCondLst>
                            <p:childTnLst>
                              <p:par>
                                <p:cTn id="1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5" fill="hold">
                      <p:stCondLst>
                        <p:cond delay="indefinite"/>
                      </p:stCondLst>
                      <p:childTnLst>
                        <p:par>
                          <p:cTn id="1266" fill="hold">
                            <p:stCondLst>
                              <p:cond delay="0"/>
                            </p:stCondLst>
                            <p:childTnLst>
                              <p:par>
                                <p:cTn id="1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9" fill="hold">
                      <p:stCondLst>
                        <p:cond delay="indefinite"/>
                      </p:stCondLst>
                      <p:childTnLst>
                        <p:par>
                          <p:cTn id="1270" fill="hold">
                            <p:stCondLst>
                              <p:cond delay="0"/>
                            </p:stCondLst>
                            <p:childTnLst>
                              <p:par>
                                <p:cTn id="1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3" fill="hold">
                      <p:stCondLst>
                        <p:cond delay="indefinite"/>
                      </p:stCondLst>
                      <p:childTnLst>
                        <p:par>
                          <p:cTn id="1274" fill="hold">
                            <p:stCondLst>
                              <p:cond delay="0"/>
                            </p:stCondLst>
                            <p:childTnLst>
                              <p:par>
                                <p:cTn id="1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7" fill="hold">
                      <p:stCondLst>
                        <p:cond delay="indefinite"/>
                      </p:stCondLst>
                      <p:childTnLst>
                        <p:par>
                          <p:cTn id="1278" fill="hold">
                            <p:stCondLst>
                              <p:cond delay="0"/>
                            </p:stCondLst>
                            <p:childTnLst>
                              <p:par>
                                <p:cTn id="1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1" fill="hold">
                      <p:stCondLst>
                        <p:cond delay="indefinite"/>
                      </p:stCondLst>
                      <p:childTnLst>
                        <p:par>
                          <p:cTn id="1282" fill="hold">
                            <p:stCondLst>
                              <p:cond delay="0"/>
                            </p:stCondLst>
                            <p:childTnLst>
                              <p:par>
                                <p:cTn id="1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5" fill="hold">
                      <p:stCondLst>
                        <p:cond delay="indefinite"/>
                      </p:stCondLst>
                      <p:childTnLst>
                        <p:par>
                          <p:cTn id="1286" fill="hold">
                            <p:stCondLst>
                              <p:cond delay="0"/>
                            </p:stCondLst>
                            <p:childTnLst>
                              <p:par>
                                <p:cTn id="1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9" fill="hold">
                      <p:stCondLst>
                        <p:cond delay="indefinite"/>
                      </p:stCondLst>
                      <p:childTnLst>
                        <p:par>
                          <p:cTn id="1290" fill="hold">
                            <p:stCondLst>
                              <p:cond delay="0"/>
                            </p:stCondLst>
                            <p:childTnLst>
                              <p:par>
                                <p:cTn id="1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3" fill="hold">
                      <p:stCondLst>
                        <p:cond delay="indefinite"/>
                      </p:stCondLst>
                      <p:childTnLst>
                        <p:par>
                          <p:cTn id="1294" fill="hold">
                            <p:stCondLst>
                              <p:cond delay="0"/>
                            </p:stCondLst>
                            <p:childTnLst>
                              <p:par>
                                <p:cTn id="1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7" fill="hold">
                      <p:stCondLst>
                        <p:cond delay="indefinite"/>
                      </p:stCondLst>
                      <p:childTnLst>
                        <p:par>
                          <p:cTn id="1298" fill="hold">
                            <p:stCondLst>
                              <p:cond delay="0"/>
                            </p:stCondLst>
                            <p:childTnLst>
                              <p:par>
                                <p:cTn id="1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1" fill="hold">
                      <p:stCondLst>
                        <p:cond delay="indefinite"/>
                      </p:stCondLst>
                      <p:childTnLst>
                        <p:par>
                          <p:cTn id="1302" fill="hold">
                            <p:stCondLst>
                              <p:cond delay="0"/>
                            </p:stCondLst>
                            <p:childTnLst>
                              <p:par>
                                <p:cTn id="1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534600" y="1111680"/>
            <a:ext cx="9040680" cy="57808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typedef struct node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data; /* or some other type */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struct node *left;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struct node *right;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height;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tNode;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7483320" y="6967080"/>
            <a:ext cx="2099520" cy="5032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E0796255-0370-4D37-B23A-8008DC3F850E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534600" y="444600"/>
            <a:ext cx="9070920" cy="5047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AVL Tree Implementation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1172160" y="4785480"/>
            <a:ext cx="6764760" cy="17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*makeNode(int D, tNode *L, tNode *R) {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*node = (tNode *) malloc(sizeof(tNode));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...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node-&gt;height = 1 + MAX(h(L), h(R));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node;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5"/>
          <p:cNvSpPr/>
          <p:nvPr/>
        </p:nvSpPr>
        <p:spPr>
          <a:xfrm>
            <a:off x="1117440" y="3464280"/>
            <a:ext cx="6581880" cy="100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h(tNode *node) {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node == NULL ? -1 : node-&gt;height;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05" dur="indefinite" restart="never" nodeType="tmRoot">
          <p:childTnLst>
            <p:seq>
              <p:cTn id="1306" dur="indefinite" nodeType="mainSeq">
                <p:childTnLst>
                  <p:par>
                    <p:cTn id="1307" fill="hold">
                      <p:stCondLst>
                        <p:cond delay="indefinite"/>
                      </p:stCondLst>
                      <p:childTnLst>
                        <p:par>
                          <p:cTn id="1308" fill="hold">
                            <p:stCondLst>
                              <p:cond delay="0"/>
                            </p:stCondLst>
                            <p:childTnLst>
                              <p:par>
                                <p:cTn id="1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59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8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16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9" fill="hold">
                      <p:stCondLst>
                        <p:cond delay="indefinite"/>
                      </p:stCondLst>
                      <p:childTnLst>
                        <p:par>
                          <p:cTn id="1320" fill="hold">
                            <p:stCondLst>
                              <p:cond delay="0"/>
                            </p:stCondLst>
                            <p:childTnLst>
                              <p:par>
                                <p:cTn id="1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0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3" fill="hold">
                      <p:stCondLst>
                        <p:cond delay="indefinite"/>
                      </p:stCondLst>
                      <p:childTnLst>
                        <p:par>
                          <p:cTn id="1324" fill="hold">
                            <p:stCondLst>
                              <p:cond delay="0"/>
                            </p:stCondLst>
                            <p:childTnLst>
                              <p:par>
                                <p:cTn id="1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7" fill="hold">
                      <p:stCondLst>
                        <p:cond delay="indefinite"/>
                      </p:stCondLst>
                      <p:childTnLst>
                        <p:par>
                          <p:cTn id="1328" fill="hold">
                            <p:stCondLst>
                              <p:cond delay="0"/>
                            </p:stCondLst>
                            <p:childTnLst>
                              <p:par>
                                <p:cTn id="1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534600" y="1111680"/>
            <a:ext cx="9040680" cy="57808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*rec_ins(tNode *node, tNode *newNode)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 == NULL) { return newNode;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if(newNode-&gt;data &lt; node-&gt;data)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node-&gt;left = rec_ins(node-&gt;left, newNode);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if(h(node-&gt;left) &gt; h(node-&gt;right))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node-&gt;height = h(node-&gt;left) + 1;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else if(newNode-&gt;data &gt; node-&gt;data)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node-&gt;right = rec_ins(node-&gt;right, newNode);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if(h(node-&gt;right) &gt; h(node-&gt;left))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node-&gt;height = h(node-&gt;right) + 1;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balance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(node);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28" name="TextShape 2"/>
          <p:cNvSpPr txBox="1"/>
          <p:nvPr/>
        </p:nvSpPr>
        <p:spPr>
          <a:xfrm>
            <a:off x="7483320" y="6967080"/>
            <a:ext cx="2099520" cy="5032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C8CD5311-7594-42D3-B011-623E98C65C44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9" name="TextShape 3"/>
          <p:cNvSpPr txBox="1"/>
          <p:nvPr/>
        </p:nvSpPr>
        <p:spPr>
          <a:xfrm>
            <a:off x="534600" y="444600"/>
            <a:ext cx="9070920" cy="5047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Insert in an AVL tree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1033920" y="1467720"/>
            <a:ext cx="67870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525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*insert(tNode *node, int D) {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5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if(find(node, D)) { return NULL; }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5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*newNode = makeNode(D, NULL, NULL);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5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if(newNode == NULL) { return NULL; }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5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rec_ins(node, newNode);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5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31" dur="indefinite" restart="never" nodeType="tmRoot">
          <p:childTnLst>
            <p:seq>
              <p:cTn id="1332" dur="indefinite" nodeType="mainSeq">
                <p:childTnLst>
                  <p:par>
                    <p:cTn id="1333" fill="hold">
                      <p:stCondLst>
                        <p:cond delay="indefinite"/>
                      </p:stCondLst>
                      <p:childTnLst>
                        <p:par>
                          <p:cTn id="1334" fill="hold">
                            <p:stCondLst>
                              <p:cond delay="0"/>
                            </p:stCondLst>
                            <p:childTnLst>
                              <p:par>
                                <p:cTn id="133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7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86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21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55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97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34" end="4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62" end="4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3" fill="hold">
                      <p:stCondLst>
                        <p:cond delay="indefinite"/>
                      </p:stCondLst>
                      <p:childTnLst>
                        <p:par>
                          <p:cTn id="1354" fill="hold">
                            <p:stCondLst>
                              <p:cond delay="0"/>
                            </p:stCondLst>
                            <p:childTnLst>
                              <p:par>
                                <p:cTn id="1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68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49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9" fill="hold">
                      <p:stCondLst>
                        <p:cond delay="indefinite"/>
                      </p:stCondLst>
                      <p:childTnLst>
                        <p:par>
                          <p:cTn id="1360" fill="hold">
                            <p:stCondLst>
                              <p:cond delay="0"/>
                            </p:stCondLst>
                            <p:childTnLst>
                              <p:par>
                                <p:cTn id="1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0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3" fill="hold">
                      <p:stCondLst>
                        <p:cond delay="indefinite"/>
                      </p:stCondLst>
                      <p:childTnLst>
                        <p:par>
                          <p:cTn id="1364" fill="hold">
                            <p:stCondLst>
                              <p:cond delay="0"/>
                            </p:stCondLst>
                            <p:childTnLst>
                              <p:par>
                                <p:cTn id="1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46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28" end="4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9" fill="hold">
                      <p:stCondLst>
                        <p:cond delay="indefinite"/>
                      </p:stCondLst>
                      <p:childTnLst>
                        <p:par>
                          <p:cTn id="1370" fill="hold">
                            <p:stCondLst>
                              <p:cond delay="0"/>
                            </p:stCondLst>
                            <p:childTnLst>
                              <p:par>
                                <p:cTn id="1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87" end="4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3" fill="hold">
                      <p:stCondLst>
                        <p:cond delay="indefinite"/>
                      </p:stCondLst>
                      <p:childTnLst>
                        <p:par>
                          <p:cTn id="1374" fill="hold">
                            <p:stCondLst>
                              <p:cond delay="0"/>
                            </p:stCondLst>
                            <p:childTnLst>
                              <p:par>
                                <p:cTn id="1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38" end="4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534600" y="1111680"/>
            <a:ext cx="9040680" cy="57808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*balance(tNode *node)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 == NULL) { return NULL;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if(h(node-&gt;left) &gt; h(node-&gt;right)+1)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if(h(node-&gt;left-&gt;left) &gt; h(node-&gt;left-&gt;right)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handleLL(node);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else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handleLR(node);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else if(h(node-&gt;right) &gt; h(node-&gt;left)+1)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if(h(node-&gt;right-&gt;right) &gt; h(node-&gt;right-&gt;left))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handleRR(node);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else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handleRL(node);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else { return node;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7483320" y="6967080"/>
            <a:ext cx="2099520" cy="5032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0C9F2998-256D-4AE4-B426-F617A4E692C9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3" name="TextShape 3"/>
          <p:cNvSpPr txBox="1"/>
          <p:nvPr/>
        </p:nvSpPr>
        <p:spPr>
          <a:xfrm>
            <a:off x="534600" y="444600"/>
            <a:ext cx="9070920" cy="5047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Balancing nodes in an AVL tree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377" dur="indefinite" restart="never" nodeType="tmRoot">
          <p:childTnLst>
            <p:seq>
              <p:cTn id="1378" dur="indefinite" nodeType="mainSeq">
                <p:childTnLst>
                  <p:par>
                    <p:cTn id="1379" fill="hold">
                      <p:stCondLst>
                        <p:cond delay="indefinite"/>
                      </p:stCondLst>
                      <p:childTnLst>
                        <p:par>
                          <p:cTn id="1380" fill="hold">
                            <p:stCondLst>
                              <p:cond delay="0"/>
                            </p:stCondLst>
                            <p:childTnLst>
                              <p:par>
                                <p:cTn id="1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3" fill="hold">
                      <p:stCondLst>
                        <p:cond delay="indefinite"/>
                      </p:stCondLst>
                      <p:childTnLst>
                        <p:par>
                          <p:cTn id="1384" fill="hold">
                            <p:stCondLst>
                              <p:cond delay="0"/>
                            </p:stCondLst>
                            <p:childTnLst>
                              <p:par>
                                <p:cTn id="1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6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36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416" end="4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1" fill="hold">
                      <p:stCondLst>
                        <p:cond delay="indefinite"/>
                      </p:stCondLst>
                      <p:childTnLst>
                        <p:par>
                          <p:cTn id="1392" fill="hold">
                            <p:stCondLst>
                              <p:cond delay="0"/>
                            </p:stCondLst>
                            <p:childTnLst>
                              <p:par>
                                <p:cTn id="1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07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88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30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9" fill="hold">
                      <p:stCondLst>
                        <p:cond delay="indefinite"/>
                      </p:stCondLst>
                      <p:childTnLst>
                        <p:par>
                          <p:cTn id="1400" fill="hold">
                            <p:stCondLst>
                              <p:cond delay="0"/>
                            </p:stCondLst>
                            <p:childTnLst>
                              <p:par>
                                <p:cTn id="14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59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3" fill="hold">
                      <p:stCondLst>
                        <p:cond delay="indefinite"/>
                      </p:stCondLst>
                      <p:childTnLst>
                        <p:par>
                          <p:cTn id="1404" fill="hold">
                            <p:stCondLst>
                              <p:cond delay="0"/>
                            </p:stCondLst>
                            <p:childTnLst>
                              <p:par>
                                <p:cTn id="14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01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7" fill="hold">
                      <p:stCondLst>
                        <p:cond delay="indefinite"/>
                      </p:stCondLst>
                      <p:childTnLst>
                        <p:par>
                          <p:cTn id="1408" fill="hold">
                            <p:stCondLst>
                              <p:cond delay="0"/>
                            </p:stCondLst>
                            <p:childTnLst>
                              <p:par>
                                <p:cTn id="1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84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68" end="3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410" end="4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5" fill="hold">
                      <p:stCondLst>
                        <p:cond delay="indefinite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39" end="3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9" fill="hold">
                      <p:stCondLst>
                        <p:cond delay="indefinite"/>
                      </p:stCondLst>
                      <p:childTnLst>
                        <p:par>
                          <p:cTn id="1420" fill="hold">
                            <p:stCondLst>
                              <p:cond delay="0"/>
                            </p:stCondLst>
                            <p:childTnLst>
                              <p:par>
                                <p:cTn id="1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81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534600" y="1111680"/>
            <a:ext cx="9040680" cy="57808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marL="6516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*handleLL(tNode *node)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*A, *B, *C, *result;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result = node-&gt;left;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A = result-&gt;left;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B = result-&gt;right;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C = node-&gt;right;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result-&gt;right = node;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node-&gt;left = B;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node-&gt;height = 1 + MAX(h(B), h(C));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result-&gt;height = 1 + MAX(h(A), node-&gt;height);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result;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7483320" y="6967080"/>
            <a:ext cx="2099520" cy="5032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A346907C-8FFB-49C1-8540-F9550A55CB7E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534600" y="444600"/>
            <a:ext cx="9070920" cy="5047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handleLL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437" name="Picture 1" descr=""/>
          <p:cNvPicPr/>
          <p:nvPr/>
        </p:nvPicPr>
        <p:blipFill>
          <a:blip r:embed="rId1"/>
          <a:stretch/>
        </p:blipFill>
        <p:spPr>
          <a:xfrm>
            <a:off x="3359520" y="5091480"/>
            <a:ext cx="4660560" cy="1977840"/>
          </a:xfrm>
          <a:prstGeom prst="rect">
            <a:avLst/>
          </a:prstGeom>
          <a:ln>
            <a:noFill/>
          </a:ln>
        </p:spPr>
      </p:pic>
      <p:sp>
        <p:nvSpPr>
          <p:cNvPr id="438" name="CustomShape 4"/>
          <p:cNvSpPr/>
          <p:nvPr/>
        </p:nvSpPr>
        <p:spPr>
          <a:xfrm>
            <a:off x="5192280" y="5929200"/>
            <a:ext cx="992520" cy="2397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/>
          </a:gra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5"/>
          <p:cNvSpPr/>
          <p:nvPr/>
        </p:nvSpPr>
        <p:spPr>
          <a:xfrm>
            <a:off x="4534560" y="5051160"/>
            <a:ext cx="729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6"/>
          <p:cNvSpPr/>
          <p:nvPr/>
        </p:nvSpPr>
        <p:spPr>
          <a:xfrm>
            <a:off x="6903360" y="5039640"/>
            <a:ext cx="1004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result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7"/>
          <p:cNvSpPr/>
          <p:nvPr/>
        </p:nvSpPr>
        <p:spPr>
          <a:xfrm>
            <a:off x="5586120" y="2044440"/>
            <a:ext cx="408096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(1) time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Hence, balance() is also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(1) time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Thus, insert is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We will prove that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is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(log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23" dur="indefinite" restart="never" nodeType="tmRoot">
          <p:childTnLst>
            <p:seq>
              <p:cTn id="1424" dur="indefinite" nodeType="mainSeq">
                <p:childTnLst>
                  <p:par>
                    <p:cTn id="1425" fill="hold">
                      <p:stCondLst>
                        <p:cond delay="indefinite"/>
                      </p:stCondLst>
                      <p:childTnLst>
                        <p:par>
                          <p:cTn id="1426" fill="hold">
                            <p:stCondLst>
                              <p:cond delay="0"/>
                            </p:stCondLst>
                            <p:childTnLst>
                              <p:par>
                                <p:cTn id="1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289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1" fill="hold">
                      <p:stCondLst>
                        <p:cond delay="indefinite"/>
                      </p:stCondLst>
                      <p:childTnLst>
                        <p:par>
                          <p:cTn id="1432" fill="hold">
                            <p:stCondLst>
                              <p:cond delay="0"/>
                            </p:stCondLst>
                            <p:childTnLst>
                              <p:par>
                                <p:cTn id="14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5" fill="hold">
                      <p:stCondLst>
                        <p:cond delay="indefinite"/>
                      </p:stCondLst>
                      <p:childTnLst>
                        <p:par>
                          <p:cTn id="1436" fill="hold">
                            <p:stCondLst>
                              <p:cond delay="0"/>
                            </p:stCondLst>
                            <p:childTnLst>
                              <p:par>
                                <p:cTn id="14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9" fill="hold">
                      <p:stCondLst>
                        <p:cond delay="indefinite"/>
                      </p:stCondLst>
                      <p:childTnLst>
                        <p:par>
                          <p:cTn id="1440" fill="hold">
                            <p:stCondLst>
                              <p:cond delay="0"/>
                            </p:stCondLst>
                            <p:childTnLst>
                              <p:par>
                                <p:cTn id="14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3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3" fill="hold">
                      <p:stCondLst>
                        <p:cond delay="indefinite"/>
                      </p:stCondLst>
                      <p:childTnLst>
                        <p:par>
                          <p:cTn id="1444" fill="hold">
                            <p:stCondLst>
                              <p:cond delay="0"/>
                            </p:stCondLst>
                            <p:childTnLst>
                              <p:par>
                                <p:cTn id="14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6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7" fill="hold">
                      <p:stCondLst>
                        <p:cond delay="indefinite"/>
                      </p:stCondLst>
                      <p:childTnLst>
                        <p:par>
                          <p:cTn id="1448" fill="hold">
                            <p:stCondLst>
                              <p:cond delay="0"/>
                            </p:stCondLst>
                            <p:childTnLst>
                              <p:par>
                                <p:cTn id="1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8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1" fill="hold">
                      <p:stCondLst>
                        <p:cond delay="indefinite"/>
                      </p:stCondLst>
                      <p:childTnLst>
                        <p:par>
                          <p:cTn id="1452" fill="hold">
                            <p:stCondLst>
                              <p:cond delay="0"/>
                            </p:stCondLst>
                            <p:childTnLst>
                              <p:par>
                                <p:cTn id="14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0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5" fill="hold">
                      <p:stCondLst>
                        <p:cond delay="indefinite"/>
                      </p:stCondLst>
                      <p:childTnLst>
                        <p:par>
                          <p:cTn id="1456" fill="hold">
                            <p:stCondLst>
                              <p:cond delay="0"/>
                            </p:stCondLst>
                            <p:childTnLst>
                              <p:par>
                                <p:cTn id="14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2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9" fill="hold">
                      <p:stCondLst>
                        <p:cond delay="indefinite"/>
                      </p:stCondLst>
                      <p:childTnLst>
                        <p:par>
                          <p:cTn id="1460" fill="hold">
                            <p:stCondLst>
                              <p:cond delay="0"/>
                            </p:stCondLst>
                            <p:childTnLst>
                              <p:par>
                                <p:cTn id="14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4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3" fill="hold">
                      <p:stCondLst>
                        <p:cond delay="indefinite"/>
                      </p:stCondLst>
                      <p:childTnLst>
                        <p:par>
                          <p:cTn id="1464" fill="hold">
                            <p:stCondLst>
                              <p:cond delay="0"/>
                            </p:stCondLst>
                            <p:childTnLst>
                              <p:par>
                                <p:cTn id="14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68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7" fill="hold">
                      <p:stCondLst>
                        <p:cond delay="indefinite"/>
                      </p:stCondLst>
                      <p:childTnLst>
                        <p:par>
                          <p:cTn id="1468" fill="hold">
                            <p:stCondLst>
                              <p:cond delay="0"/>
                            </p:stCondLst>
                            <p:childTnLst>
                              <p:par>
                                <p:cTn id="1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86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1" fill="hold">
                      <p:stCondLst>
                        <p:cond delay="indefinite"/>
                      </p:stCondLst>
                      <p:childTnLst>
                        <p:par>
                          <p:cTn id="1472" fill="hold">
                            <p:stCondLst>
                              <p:cond delay="0"/>
                            </p:stCondLst>
                            <p:childTnLst>
                              <p:par>
                                <p:cTn id="1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224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5" fill="hold">
                      <p:stCondLst>
                        <p:cond delay="indefinite"/>
                      </p:stCondLst>
                      <p:childTnLst>
                        <p:par>
                          <p:cTn id="1476" fill="hold">
                            <p:stCondLst>
                              <p:cond delay="0"/>
                            </p:stCondLst>
                            <p:childTnLst>
                              <p:par>
                                <p:cTn id="14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272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9" fill="hold">
                      <p:stCondLst>
                        <p:cond delay="indefinite"/>
                      </p:stCondLst>
                      <p:childTnLst>
                        <p:par>
                          <p:cTn id="1480" fill="hold">
                            <p:stCondLst>
                              <p:cond delay="0"/>
                            </p:stCondLst>
                            <p:childTnLst>
                              <p:par>
                                <p:cTn id="1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3" fill="hold">
                      <p:stCondLst>
                        <p:cond delay="indefinite"/>
                      </p:stCondLst>
                      <p:childTnLst>
                        <p:par>
                          <p:cTn id="1484" fill="hold">
                            <p:stCondLst>
                              <p:cond delay="0"/>
                            </p:stCondLst>
                            <p:childTnLst>
                              <p:par>
                                <p:cTn id="14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7" fill="hold">
                      <p:stCondLst>
                        <p:cond delay="indefinite"/>
                      </p:stCondLst>
                      <p:childTnLst>
                        <p:par>
                          <p:cTn id="1488" fill="hold">
                            <p:stCondLst>
                              <p:cond delay="0"/>
                            </p:stCondLst>
                            <p:childTnLst>
                              <p:par>
                                <p:cTn id="14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4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1" fill="hold">
                      <p:stCondLst>
                        <p:cond delay="indefinite"/>
                      </p:stCondLst>
                      <p:childTnLst>
                        <p:par>
                          <p:cTn id="1492" fill="hold">
                            <p:stCondLst>
                              <p:cond delay="0"/>
                            </p:stCondLst>
                            <p:childTnLst>
                              <p:par>
                                <p:cTn id="1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6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Suppose we want to create a new node containing some data 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the left child should be the sub-tree 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the right child should be the sub-tree 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 and R could be empty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*makeNode(int D, tNode *L, tNode *R)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*node = (tNode *) malloc(sizeof(tNode));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 == NULL) { return NULL;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node-&gt;data = D;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node-&gt;left = L;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node-&gt;right = R;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node;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2B3ED3FB-C68F-4C3E-8E6A-7C6B928E8377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Creating a node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8055000" y="1905120"/>
            <a:ext cx="474840" cy="56088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7467480" y="2514600"/>
            <a:ext cx="662400" cy="79308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Line 6"/>
          <p:cNvSpPr/>
          <p:nvPr/>
        </p:nvSpPr>
        <p:spPr>
          <a:xfrm flipH="1">
            <a:off x="7798680" y="2385000"/>
            <a:ext cx="320040" cy="12960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"/>
          <p:cNvSpPr/>
          <p:nvPr/>
        </p:nvSpPr>
        <p:spPr>
          <a:xfrm>
            <a:off x="8471520" y="2514600"/>
            <a:ext cx="671400" cy="793080"/>
          </a:xfrm>
          <a:prstGeom prst="triangle">
            <a:avLst>
              <a:gd name="adj" fmla="val 50000"/>
            </a:avLst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Line 8"/>
          <p:cNvSpPr/>
          <p:nvPr/>
        </p:nvSpPr>
        <p:spPr>
          <a:xfrm>
            <a:off x="8466480" y="2385000"/>
            <a:ext cx="340920" cy="12924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01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4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67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67" end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12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61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97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15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33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52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*delete(tNode *node, int D)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 == NULL) { return NULL;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if(D &lt; node-&gt;data)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node-&gt;left = delete(node-&gt;left, D);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else if(D &gt; node-&gt;data)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node-&gt;right = delete(node-&gt;right, D);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else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if(node-&gt;left != NULL)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node-&gt;left = extractMax(node-&gt;left, 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else if(node-&gt;right != NULL)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node-&gt;right = extractMin(node-&gt;right, 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else { free(node); return NULL;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node-&gt;height = 1 + MAX(h(node-&gt;left), h(node-&gt;right));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balance(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node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51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A8802692-63EC-4F0E-BDD4-63CBA53330BB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4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Delete in an AVL tree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495" dur="indefinite" restart="never" nodeType="tmRoot">
          <p:childTnLst>
            <p:seq>
              <p:cTn id="1496" dur="indefinite" nodeType="mainSeq">
                <p:childTnLst>
                  <p:par>
                    <p:cTn id="1497" fill="hold">
                      <p:stCondLst>
                        <p:cond delay="indefinite"/>
                      </p:stCondLst>
                      <p:childTnLst>
                        <p:par>
                          <p:cTn id="1498" fill="hold">
                            <p:stCondLst>
                              <p:cond delay="0"/>
                            </p:stCondLst>
                            <p:childTnLst>
                              <p:par>
                                <p:cTn id="14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412" end="4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1" fill="hold">
                      <p:stCondLst>
                        <p:cond delay="indefinite"/>
                      </p:stCondLst>
                      <p:childTnLst>
                        <p:par>
                          <p:cTn id="1502" fill="hold">
                            <p:stCondLst>
                              <p:cond delay="0"/>
                            </p:stCondLst>
                            <p:childTnLst>
                              <p:par>
                                <p:cTn id="15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469" end="4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Our AVL tree nodes store the (absolute) height of each node in the tree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typedef struct node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data;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struct node *left;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struct node *right;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height;  // sizeof(int) overhead per node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 tNode;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This can be reduced to </a:t>
            </a: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two bits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overhead per node: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LeftHeavy, Balanced, RightHeavy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Slightly more complex insert/delete/balance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another example of the space/time tradeoff!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65AAFA35-2763-480B-9587-4F2BFE0837BC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7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Space overhead per node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505" dur="indefinite" restart="never" nodeType="tmRoot">
          <p:childTnLst>
            <p:seq>
              <p:cTn id="1506" dur="indefinite" nodeType="mainSeq">
                <p:childTnLst>
                  <p:par>
                    <p:cTn id="1507" fill="hold">
                      <p:stCondLst>
                        <p:cond delay="indefinite"/>
                      </p:stCondLst>
                      <p:childTnLst>
                        <p:par>
                          <p:cTn id="1508" fill="hold">
                            <p:stCondLst>
                              <p:cond delay="0"/>
                            </p:stCondLst>
                            <p:childTnLst>
                              <p:par>
                                <p:cTn id="1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1" fill="hold">
                      <p:stCondLst>
                        <p:cond delay="indefinite"/>
                      </p:stCondLst>
                      <p:childTnLst>
                        <p:par>
                          <p:cTn id="1512" fill="hold">
                            <p:stCondLst>
                              <p:cond delay="0"/>
                            </p:stCondLst>
                            <p:childTnLst>
                              <p:par>
                                <p:cTn id="1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7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9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0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28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50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98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5" fill="hold">
                      <p:stCondLst>
                        <p:cond delay="indefinite"/>
                      </p:stCondLst>
                      <p:childTnLst>
                        <p:par>
                          <p:cTn id="1526" fill="hold">
                            <p:stCondLst>
                              <p:cond delay="0"/>
                            </p:stCondLst>
                            <p:childTnLst>
                              <p:par>
                                <p:cTn id="15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08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9" fill="hold">
                      <p:stCondLst>
                        <p:cond delay="indefinite"/>
                      </p:stCondLst>
                      <p:childTnLst>
                        <p:par>
                          <p:cTn id="1530" fill="hold">
                            <p:stCondLst>
                              <p:cond delay="0"/>
                            </p:stCondLst>
                            <p:childTnLst>
                              <p:par>
                                <p:cTn id="15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59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3" fill="hold">
                      <p:stCondLst>
                        <p:cond delay="indefinite"/>
                      </p:stCondLst>
                      <p:childTnLst>
                        <p:par>
                          <p:cTn id="1534" fill="hold">
                            <p:stCondLst>
                              <p:cond delay="0"/>
                            </p:stCondLst>
                            <p:childTnLst>
                              <p:par>
                                <p:cTn id="15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92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7" fill="hold">
                      <p:stCondLst>
                        <p:cond delay="indefinite"/>
                      </p:stCondLst>
                      <p:childTnLst>
                        <p:par>
                          <p:cTn id="1538" fill="hold">
                            <p:stCondLst>
                              <p:cond delay="0"/>
                            </p:stCondLst>
                            <p:childTnLst>
                              <p:par>
                                <p:cTn id="15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336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Recall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AVL Trees ensure that height difference between left and right sub-trees is at most 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Let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be the </a:t>
            </a: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minimum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number of nodes in an AVL tree of height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If an AVL tree with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nodes has height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then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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Hence,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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    [assuming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is an increasing function]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Now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(0) = 1,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(1) = 2,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(2) = 4,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(3) =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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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2,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= 1 +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1) +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2)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(0) =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(1) = 1;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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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2,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=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1) +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2)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Prove that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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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0,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=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+2)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67F31C07-8FCD-41A4-ADED-20576D16FB70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0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AVL trees with </a:t>
            </a:r>
            <a:r>
              <a:rPr b="1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nodes have </a:t>
            </a:r>
            <a:r>
              <a:rPr b="1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(log </a:t>
            </a:r>
            <a:r>
              <a:rPr b="1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height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1" name="CustomShape 4"/>
          <p:cNvSpPr/>
          <p:nvPr/>
        </p:nvSpPr>
        <p:spPr>
          <a:xfrm>
            <a:off x="6781680" y="4564800"/>
            <a:ext cx="685440" cy="68544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5"/>
          <p:cNvSpPr/>
          <p:nvPr/>
        </p:nvSpPr>
        <p:spPr>
          <a:xfrm>
            <a:off x="7783560" y="4564800"/>
            <a:ext cx="705240" cy="99756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6"/>
          <p:cNvSpPr/>
          <p:nvPr/>
        </p:nvSpPr>
        <p:spPr>
          <a:xfrm>
            <a:off x="7467480" y="3977640"/>
            <a:ext cx="304560" cy="30132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7"/>
          <p:cNvSpPr/>
          <p:nvPr/>
        </p:nvSpPr>
        <p:spPr>
          <a:xfrm flipV="1">
            <a:off x="7124400" y="4235040"/>
            <a:ext cx="387720" cy="3297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8"/>
          <p:cNvSpPr/>
          <p:nvPr/>
        </p:nvSpPr>
        <p:spPr>
          <a:xfrm flipH="1" flipV="1">
            <a:off x="7727760" y="4235040"/>
            <a:ext cx="408600" cy="3297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9"/>
          <p:cNvSpPr/>
          <p:nvPr/>
        </p:nvSpPr>
        <p:spPr>
          <a:xfrm>
            <a:off x="5719680" y="4038480"/>
            <a:ext cx="92304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1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2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1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=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41" dur="indefinite" restart="never" nodeType="tmRoot">
          <p:childTnLst>
            <p:seq>
              <p:cTn id="1542" dur="indefinite" nodeType="mainSeq">
                <p:childTnLst>
                  <p:par>
                    <p:cTn id="1543" fill="hold">
                      <p:stCondLst>
                        <p:cond delay="indefinite"/>
                      </p:stCondLst>
                      <p:childTnLst>
                        <p:par>
                          <p:cTn id="1544" fill="hold">
                            <p:stCondLst>
                              <p:cond delay="0"/>
                            </p:stCondLst>
                            <p:childTnLst>
                              <p:par>
                                <p:cTn id="15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7" fill="hold">
                      <p:stCondLst>
                        <p:cond delay="indefinite"/>
                      </p:stCondLst>
                      <p:childTnLst>
                        <p:par>
                          <p:cTn id="1548" fill="hold">
                            <p:stCondLst>
                              <p:cond delay="0"/>
                            </p:stCondLst>
                            <p:childTnLst>
                              <p:par>
                                <p:cTn id="15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9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1" fill="hold">
                      <p:stCondLst>
                        <p:cond delay="indefinite"/>
                      </p:stCondLst>
                      <p:childTnLst>
                        <p:par>
                          <p:cTn id="1552" fill="hold">
                            <p:stCondLst>
                              <p:cond delay="0"/>
                            </p:stCondLst>
                            <p:childTnLst>
                              <p:par>
                                <p:cTn id="15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63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5" fill="hold">
                      <p:stCondLst>
                        <p:cond delay="indefinite"/>
                      </p:stCondLst>
                      <p:childTnLst>
                        <p:par>
                          <p:cTn id="1556" fill="hold">
                            <p:stCondLst>
                              <p:cond delay="0"/>
                            </p:stCondLst>
                            <p:childTnLst>
                              <p:par>
                                <p:cTn id="15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218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9" fill="hold">
                      <p:stCondLst>
                        <p:cond delay="indefinite"/>
                      </p:stCondLst>
                      <p:childTnLst>
                        <p:par>
                          <p:cTn id="1560" fill="hold">
                            <p:stCondLst>
                              <p:cond delay="0"/>
                            </p:stCondLst>
                            <p:childTnLst>
                              <p:par>
                                <p:cTn id="15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280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3" fill="hold">
                      <p:stCondLst>
                        <p:cond delay="indefinite"/>
                      </p:stCondLst>
                      <p:childTnLst>
                        <p:par>
                          <p:cTn id="1564" fill="hold">
                            <p:stCondLst>
                              <p:cond delay="0"/>
                            </p:stCondLst>
                            <p:childTnLst>
                              <p:par>
                                <p:cTn id="15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9" fill="hold">
                      <p:stCondLst>
                        <p:cond delay="indefinite"/>
                      </p:stCondLst>
                      <p:childTnLst>
                        <p:par>
                          <p:cTn id="1570" fill="hold">
                            <p:stCondLst>
                              <p:cond delay="0"/>
                            </p:stCondLst>
                            <p:childTnLst>
                              <p:par>
                                <p:cTn id="15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5" fill="hold">
                      <p:stCondLst>
                        <p:cond delay="indefinite"/>
                      </p:stCondLst>
                      <p:childTnLst>
                        <p:par>
                          <p:cTn id="1576" fill="hold">
                            <p:stCondLst>
                              <p:cond delay="0"/>
                            </p:stCondLst>
                            <p:childTnLst>
                              <p:par>
                                <p:cTn id="15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1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1" fill="hold">
                      <p:stCondLst>
                        <p:cond delay="indefinite"/>
                      </p:stCondLst>
                      <p:childTnLst>
                        <p:par>
                          <p:cTn id="1582" fill="hold">
                            <p:stCondLst>
                              <p:cond delay="0"/>
                            </p:stCondLst>
                            <p:childTnLst>
                              <p:par>
                                <p:cTn id="15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6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5" fill="hold">
                      <p:stCondLst>
                        <p:cond delay="indefinite"/>
                      </p:stCondLst>
                      <p:childTnLst>
                        <p:par>
                          <p:cTn id="1586" fill="hold">
                            <p:stCondLst>
                              <p:cond delay="0"/>
                            </p:stCondLst>
                            <p:childTnLst>
                              <p:par>
                                <p:cTn id="15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324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9" fill="hold">
                      <p:stCondLst>
                        <p:cond delay="indefinite"/>
                      </p:stCondLst>
                      <p:childTnLst>
                        <p:par>
                          <p:cTn id="1590" fill="hold">
                            <p:stCondLst>
                              <p:cond delay="0"/>
                            </p:stCondLst>
                            <p:childTnLst>
                              <p:par>
                                <p:cTn id="15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363" end="4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3" fill="hold">
                      <p:stCondLst>
                        <p:cond delay="indefinite"/>
                      </p:stCondLst>
                      <p:childTnLst>
                        <p:par>
                          <p:cTn id="1594" fill="hold">
                            <p:stCondLst>
                              <p:cond delay="0"/>
                            </p:stCondLst>
                            <p:childTnLst>
                              <p:par>
                                <p:cTn id="15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415" end="4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Given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(0) = 1,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(1) = 2;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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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2,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= 1 +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1) +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2)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and   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(0) =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(1) = 1;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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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2,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=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1) +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2)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We will prove that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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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0,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=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+2)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1 by induction on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Base case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= 0):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(0) = 1 and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(2) =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(0) +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(1) = 1 + 1 = 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so the base case holds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ＭＳ Ｐゴシック"/>
              </a:rPr>
              <a:t>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Inductive step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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0):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= 1 +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1) +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2)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=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1 +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+1)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1 +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by the inductive hypothesis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=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+2)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by the definition of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ＭＳ Ｐゴシック"/>
              </a:rPr>
              <a:t>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BCC3C73D-4D64-46BC-89E1-706DA4B293BD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Critique this “proof”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60" name="CustomShape 4"/>
          <p:cNvSpPr/>
          <p:nvPr/>
        </p:nvSpPr>
        <p:spPr>
          <a:xfrm>
            <a:off x="3581280" y="4419720"/>
            <a:ext cx="3580920" cy="4568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5"/>
          <p:cNvSpPr/>
          <p:nvPr/>
        </p:nvSpPr>
        <p:spPr>
          <a:xfrm>
            <a:off x="7188840" y="4419720"/>
            <a:ext cx="1746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Fails for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=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97" dur="indefinite" restart="never" nodeType="tmRoot">
          <p:childTnLst>
            <p:seq>
              <p:cTn id="1598" dur="indefinite" nodeType="mainSeq">
                <p:childTnLst>
                  <p:par>
                    <p:cTn id="1599" fill="hold">
                      <p:stCondLst>
                        <p:cond delay="indefinite"/>
                      </p:stCondLst>
                      <p:childTnLst>
                        <p:par>
                          <p:cTn id="1600" fill="hold">
                            <p:stCondLst>
                              <p:cond delay="0"/>
                            </p:stCondLst>
                            <p:childTnLst>
                              <p:par>
                                <p:cTn id="16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6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5" fill="hold">
                      <p:stCondLst>
                        <p:cond delay="indefinite"/>
                      </p:stCondLst>
                      <p:childTnLst>
                        <p:par>
                          <p:cTn id="1606" fill="hold">
                            <p:stCondLst>
                              <p:cond delay="0"/>
                            </p:stCondLst>
                            <p:childTnLst>
                              <p:par>
                                <p:cTn id="16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27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9" fill="hold">
                      <p:stCondLst>
                        <p:cond delay="indefinite"/>
                      </p:stCondLst>
                      <p:childTnLst>
                        <p:par>
                          <p:cTn id="1610" fill="hold">
                            <p:stCondLst>
                              <p:cond delay="0"/>
                            </p:stCondLst>
                            <p:childTnLst>
                              <p:par>
                                <p:cTn id="16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91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3" fill="hold">
                      <p:stCondLst>
                        <p:cond delay="indefinite"/>
                      </p:stCondLst>
                      <p:childTnLst>
                        <p:par>
                          <p:cTn id="1614" fill="hold">
                            <p:stCondLst>
                              <p:cond delay="0"/>
                            </p:stCondLst>
                            <p:childTnLst>
                              <p:par>
                                <p:cTn id="16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54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7" fill="hold">
                      <p:stCondLst>
                        <p:cond delay="indefinite"/>
                      </p:stCondLst>
                      <p:childTnLst>
                        <p:par>
                          <p:cTn id="1618" fill="hold">
                            <p:stCondLst>
                              <p:cond delay="0"/>
                            </p:stCondLst>
                            <p:childTnLst>
                              <p:par>
                                <p:cTn id="16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80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1" fill="hold">
                      <p:stCondLst>
                        <p:cond delay="indefinite"/>
                      </p:stCondLst>
                      <p:childTnLst>
                        <p:par>
                          <p:cTn id="1622" fill="hold">
                            <p:stCondLst>
                              <p:cond delay="0"/>
                            </p:stCondLst>
                            <p:childTnLst>
                              <p:par>
                                <p:cTn id="16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335" end="3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5" fill="hold">
                      <p:stCondLst>
                        <p:cond delay="indefinite"/>
                      </p:stCondLst>
                      <p:childTnLst>
                        <p:par>
                          <p:cTn id="1626" fill="hold">
                            <p:stCondLst>
                              <p:cond delay="0"/>
                            </p:stCondLst>
                            <p:childTnLst>
                              <p:par>
                                <p:cTn id="16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391" end="4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9" fill="hold">
                      <p:stCondLst>
                        <p:cond delay="indefinite"/>
                      </p:stCondLst>
                      <p:childTnLst>
                        <p:par>
                          <p:cTn id="1630" fill="hold">
                            <p:stCondLst>
                              <p:cond delay="0"/>
                            </p:stCondLst>
                            <p:childTnLst>
                              <p:par>
                                <p:cTn id="16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429" end="4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3" fill="hold">
                      <p:stCondLst>
                        <p:cond delay="indefinite"/>
                      </p:stCondLst>
                      <p:childTnLst>
                        <p:par>
                          <p:cTn id="1634" fill="hold">
                            <p:stCondLst>
                              <p:cond delay="0"/>
                            </p:stCondLst>
                            <p:childTnLst>
                              <p:par>
                                <p:cTn id="16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It turns out that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Thus for large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Thus, for an AVL tree with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nodes and height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mbria Math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and hence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Thus, the height of an AVL tree can be about 44% more than optimal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find, insert and delete in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(log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worst-case time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101880" rIns="101880" tIns="51120" bIns="51120"/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 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64" name="TextShape 3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E6DB1FC7-205B-4AC0-9FA8-79732B675877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5" name="TextShape 4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Fibonacci numbers and the Golden Ratio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66" name="CustomShape 5"/>
          <p:cNvSpPr/>
          <p:nvPr/>
        </p:nvSpPr>
        <p:spPr>
          <a:xfrm>
            <a:off x="5714640" y="1676520"/>
            <a:ext cx="22672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where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is the golden ratio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6"/>
          <p:cNvSpPr/>
          <p:nvPr/>
        </p:nvSpPr>
        <p:spPr>
          <a:xfrm>
            <a:off x="5257800" y="1676520"/>
            <a:ext cx="3181320" cy="891360"/>
          </a:xfrm>
          <a:prstGeom prst="rect">
            <a:avLst/>
          </a:prstGeom>
          <a:blipFill>
            <a:blip r:embed="rId2"/>
            <a:stretch>
              <a:fillRect l="-2109" t="0" r="0" b="-1093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37" dur="indefinite" restart="never" nodeType="tmRoot">
          <p:childTnLst>
            <p:seq>
              <p:cTn id="1638" dur="indefinite" nodeType="mainSeq">
                <p:childTnLst>
                  <p:par>
                    <p:cTn id="1639" fill="hold">
                      <p:stCondLst>
                        <p:cond delay="indefinite"/>
                      </p:stCondLst>
                      <p:childTnLst>
                        <p:par>
                          <p:cTn id="1640" fill="hold">
                            <p:stCondLst>
                              <p:cond delay="0"/>
                            </p:stCondLst>
                            <p:childTnLst>
                              <p:par>
                                <p:cTn id="16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5" fill="hold">
                      <p:stCondLst>
                        <p:cond delay="indefinite"/>
                      </p:stCondLst>
                      <p:childTnLst>
                        <p:par>
                          <p:cTn id="1646" fill="hold">
                            <p:stCondLst>
                              <p:cond delay="0"/>
                            </p:stCondLst>
                            <p:childTnLst>
                              <p:par>
                                <p:cTn id="16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9" fill="hold">
                      <p:stCondLst>
                        <p:cond delay="indefinite"/>
                      </p:stCondLst>
                      <p:childTnLst>
                        <p:par>
                          <p:cTn id="1650" fill="hold">
                            <p:stCondLst>
                              <p:cond delay="0"/>
                            </p:stCondLst>
                            <p:childTnLst>
                              <p:par>
                                <p:cTn id="16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3" fill="hold">
                      <p:stCondLst>
                        <p:cond delay="indefinite"/>
                      </p:stCondLst>
                      <p:childTnLst>
                        <p:par>
                          <p:cTn id="1654" fill="hold">
                            <p:stCondLst>
                              <p:cond delay="0"/>
                            </p:stCondLst>
                            <p:childTnLst>
                              <p:par>
                                <p:cTn id="16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7" fill="hold">
                      <p:stCondLst>
                        <p:cond delay="indefinite"/>
                      </p:stCondLst>
                      <p:childTnLst>
                        <p:par>
                          <p:cTn id="1658" fill="hold">
                            <p:stCondLst>
                              <p:cond delay="0"/>
                            </p:stCondLst>
                            <p:childTnLst>
                              <p:par>
                                <p:cTn id="16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1" fill="hold">
                      <p:stCondLst>
                        <p:cond delay="indefinite"/>
                      </p:stCondLst>
                      <p:childTnLst>
                        <p:par>
                          <p:cTn id="1662" fill="hold">
                            <p:stCondLst>
                              <p:cond delay="0"/>
                            </p:stCondLst>
                            <p:childTnLst>
                              <p:par>
                                <p:cTn id="16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5" fill="hold">
                      <p:stCondLst>
                        <p:cond delay="indefinite"/>
                      </p:stCondLst>
                      <p:childTnLst>
                        <p:par>
                          <p:cTn id="1666" fill="hold">
                            <p:stCondLst>
                              <p:cond delay="0"/>
                            </p:stCondLst>
                            <p:childTnLst>
                              <p:par>
                                <p:cTn id="16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9" fill="hold">
                      <p:stCondLst>
                        <p:cond delay="indefinite"/>
                      </p:stCondLst>
                      <p:childTnLst>
                        <p:par>
                          <p:cTn id="1670" fill="hold">
                            <p:stCondLst>
                              <p:cond delay="0"/>
                            </p:stCondLst>
                            <p:childTnLst>
                              <p:par>
                                <p:cTn id="16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3" fill="hold">
                      <p:stCondLst>
                        <p:cond delay="indefinite"/>
                      </p:stCondLst>
                      <p:childTnLst>
                        <p:par>
                          <p:cTn id="1674" fill="hold">
                            <p:stCondLst>
                              <p:cond delay="0"/>
                            </p:stCondLst>
                            <p:childTnLst>
                              <p:par>
                                <p:cTn id="16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dictionary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stores (key, value) pairs where keys are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totally ordered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e.g., integers, reals, vectors, strings, 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For a key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, a dictionary has at most one pair 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,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#ifndef DICT_H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#define DICT_H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typedef void* DictEntry;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void setValue(DictEntry, value_t);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value_t getValue(DictEntry);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typedef void* Dict;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void freeDict(Dict);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isEmpty(Dict);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size(Dict);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Dict insert(Dict, key_t, value_t);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DictEntry get(Dict, key_t);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Dict delete(Dict, key_t);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DictEntry forall(Dict, int(*task)(int, void*), void*);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#endif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F5F87FC9-02F9-409A-AD73-CA806ACCA522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0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Dictionary ADT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1" name="CustomShape 4"/>
          <p:cNvSpPr/>
          <p:nvPr/>
        </p:nvSpPr>
        <p:spPr>
          <a:xfrm>
            <a:off x="6181200" y="1523880"/>
            <a:ext cx="306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cmp(key_t, key_t)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72" name="Table 5"/>
          <p:cNvGraphicFramePr/>
          <p:nvPr/>
        </p:nvGraphicFramePr>
        <p:xfrm>
          <a:off x="6267600" y="3393360"/>
          <a:ext cx="3352320" cy="1482840"/>
        </p:xfrm>
        <a:graphic>
          <a:graphicData uri="http://schemas.openxmlformats.org/drawingml/2006/table">
            <a:tbl>
              <a:tblPr/>
              <a:tblGrid>
                <a:gridCol w="1676160"/>
                <a:gridCol w="167616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Linked list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AVL tree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(1)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(1)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(</a:t>
                      </a: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(</a:t>
                      </a: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(</a:t>
                      </a: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(log </a:t>
                      </a: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sp>
        <p:nvSpPr>
          <p:cNvPr id="473" name="CustomShape 6"/>
          <p:cNvSpPr/>
          <p:nvPr/>
        </p:nvSpPr>
        <p:spPr>
          <a:xfrm>
            <a:off x="7021440" y="5562720"/>
            <a:ext cx="25830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Replace old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value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key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already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exists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7"/>
          <p:cNvSpPr/>
          <p:nvPr/>
        </p:nvSpPr>
        <p:spPr>
          <a:xfrm flipV="1">
            <a:off x="3962520" y="4266360"/>
            <a:ext cx="230472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8"/>
          <p:cNvSpPr/>
          <p:nvPr/>
        </p:nvSpPr>
        <p:spPr>
          <a:xfrm flipV="1">
            <a:off x="4019400" y="4427640"/>
            <a:ext cx="2228400" cy="217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9"/>
          <p:cNvSpPr/>
          <p:nvPr/>
        </p:nvSpPr>
        <p:spPr>
          <a:xfrm flipV="1">
            <a:off x="3733920" y="3875040"/>
            <a:ext cx="2514240" cy="116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333f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0"/>
          <p:cNvSpPr/>
          <p:nvPr/>
        </p:nvSpPr>
        <p:spPr>
          <a:xfrm flipV="1">
            <a:off x="3352680" y="3939840"/>
            <a:ext cx="2895120" cy="145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333f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1"/>
          <p:cNvSpPr/>
          <p:nvPr/>
        </p:nvSpPr>
        <p:spPr>
          <a:xfrm flipV="1">
            <a:off x="4114800" y="4647600"/>
            <a:ext cx="2133360" cy="9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2"/>
          <p:cNvSpPr/>
          <p:nvPr/>
        </p:nvSpPr>
        <p:spPr>
          <a:xfrm flipV="1">
            <a:off x="4800600" y="4876200"/>
            <a:ext cx="1447560" cy="111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13"/>
          <p:cNvSpPr/>
          <p:nvPr/>
        </p:nvSpPr>
        <p:spPr>
          <a:xfrm flipV="1">
            <a:off x="4648320" y="4896720"/>
            <a:ext cx="1980720" cy="13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4"/>
          <p:cNvSpPr/>
          <p:nvPr/>
        </p:nvSpPr>
        <p:spPr>
          <a:xfrm>
            <a:off x="6772320" y="2707560"/>
            <a:ext cx="23421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Assuming cmp runs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(1) time!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77" dur="indefinite" restart="never" nodeType="tmRoot">
          <p:childTnLst>
            <p:seq>
              <p:cTn id="1678" dur="indefinite" nodeType="mainSeq">
                <p:childTnLst>
                  <p:par>
                    <p:cTn id="1679" fill="hold">
                      <p:stCondLst>
                        <p:cond delay="indefinite"/>
                      </p:stCondLst>
                      <p:childTnLst>
                        <p:par>
                          <p:cTn id="1680" fill="hold">
                            <p:stCondLst>
                              <p:cond delay="0"/>
                            </p:stCondLst>
                            <p:childTnLst>
                              <p:par>
                                <p:cTn id="16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3" fill="hold">
                      <p:stCondLst>
                        <p:cond delay="indefinite"/>
                      </p:stCondLst>
                      <p:childTnLst>
                        <p:par>
                          <p:cTn id="1684" fill="hold">
                            <p:stCondLst>
                              <p:cond delay="0"/>
                            </p:stCondLst>
                            <p:childTnLst>
                              <p:par>
                                <p:cTn id="16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7" fill="hold">
                      <p:stCondLst>
                        <p:cond delay="indefinite"/>
                      </p:stCondLst>
                      <p:childTnLst>
                        <p:par>
                          <p:cTn id="1688" fill="hold">
                            <p:stCondLst>
                              <p:cond delay="0"/>
                            </p:stCondLst>
                            <p:childTnLst>
                              <p:par>
                                <p:cTn id="16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7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1" fill="hold">
                      <p:stCondLst>
                        <p:cond delay="indefinite"/>
                      </p:stCondLst>
                      <p:childTnLst>
                        <p:par>
                          <p:cTn id="1692" fill="hold">
                            <p:stCondLst>
                              <p:cond delay="0"/>
                            </p:stCondLst>
                            <p:childTnLst>
                              <p:par>
                                <p:cTn id="16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13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5" fill="hold">
                      <p:stCondLst>
                        <p:cond delay="indefinite"/>
                      </p:stCondLst>
                      <p:childTnLst>
                        <p:par>
                          <p:cTn id="1696" fill="hold">
                            <p:stCondLst>
                              <p:cond delay="0"/>
                            </p:stCondLst>
                            <p:childTnLst>
                              <p:par>
                                <p:cTn id="16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6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82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07" end="5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3" fill="hold">
                      <p:stCondLst>
                        <p:cond delay="indefinite"/>
                      </p:stCondLst>
                      <p:childTnLst>
                        <p:par>
                          <p:cTn id="1704" fill="hold">
                            <p:stCondLst>
                              <p:cond delay="0"/>
                            </p:stCondLst>
                            <p:childTnLst>
                              <p:par>
                                <p:cTn id="17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97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7" fill="hold">
                      <p:stCondLst>
                        <p:cond delay="indefinite"/>
                      </p:stCondLst>
                      <p:childTnLst>
                        <p:par>
                          <p:cTn id="1708" fill="hold">
                            <p:stCondLst>
                              <p:cond delay="0"/>
                            </p:stCondLst>
                            <p:childTnLst>
                              <p:par>
                                <p:cTn id="17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22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1" fill="hold">
                      <p:stCondLst>
                        <p:cond delay="indefinite"/>
                      </p:stCondLst>
                      <p:childTnLst>
                        <p:par>
                          <p:cTn id="1712" fill="hold">
                            <p:stCondLst>
                              <p:cond delay="0"/>
                            </p:stCondLst>
                            <p:childTnLst>
                              <p:par>
                                <p:cTn id="17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57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5" fill="hold">
                      <p:stCondLst>
                        <p:cond delay="indefinite"/>
                      </p:stCondLst>
                      <p:childTnLst>
                        <p:par>
                          <p:cTn id="1716" fill="hold">
                            <p:stCondLst>
                              <p:cond delay="0"/>
                            </p:stCondLst>
                            <p:childTnLst>
                              <p:par>
                                <p:cTn id="17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87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9" fill="hold">
                      <p:stCondLst>
                        <p:cond delay="indefinite"/>
                      </p:stCondLst>
                      <p:childTnLst>
                        <p:par>
                          <p:cTn id="1720" fill="hold">
                            <p:stCondLst>
                              <p:cond delay="0"/>
                            </p:stCondLst>
                            <p:childTnLst>
                              <p:par>
                                <p:cTn id="17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07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3" fill="hold">
                      <p:stCondLst>
                        <p:cond delay="indefinite"/>
                      </p:stCondLst>
                      <p:childTnLst>
                        <p:par>
                          <p:cTn id="1724" fill="hold">
                            <p:stCondLst>
                              <p:cond delay="0"/>
                            </p:stCondLst>
                            <p:childTnLst>
                              <p:par>
                                <p:cTn id="17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28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7" fill="hold">
                      <p:stCondLst>
                        <p:cond delay="indefinite"/>
                      </p:stCondLst>
                      <p:childTnLst>
                        <p:par>
                          <p:cTn id="1728" fill="hold">
                            <p:stCondLst>
                              <p:cond delay="0"/>
                            </p:stCondLst>
                            <p:childTnLst>
                              <p:par>
                                <p:cTn id="17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47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1" fill="hold">
                      <p:stCondLst>
                        <p:cond delay="indefinite"/>
                      </p:stCondLst>
                      <p:childTnLst>
                        <p:par>
                          <p:cTn id="1732" fill="hold">
                            <p:stCondLst>
                              <p:cond delay="0"/>
                            </p:stCondLst>
                            <p:childTnLst>
                              <p:par>
                                <p:cTn id="17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63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5" fill="hold">
                      <p:stCondLst>
                        <p:cond delay="indefinite"/>
                      </p:stCondLst>
                      <p:childTnLst>
                        <p:par>
                          <p:cTn id="1736" fill="hold">
                            <p:stCondLst>
                              <p:cond delay="0"/>
                            </p:stCondLst>
                            <p:childTnLst>
                              <p:par>
                                <p:cTn id="17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98" end="4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9" fill="hold">
                      <p:stCondLst>
                        <p:cond delay="indefinite"/>
                      </p:stCondLst>
                      <p:childTnLst>
                        <p:par>
                          <p:cTn id="1740" fill="hold">
                            <p:stCondLst>
                              <p:cond delay="0"/>
                            </p:stCondLst>
                            <p:childTnLst>
                              <p:par>
                                <p:cTn id="17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3" fill="hold">
                      <p:stCondLst>
                        <p:cond delay="indefinite"/>
                      </p:stCondLst>
                      <p:childTnLst>
                        <p:par>
                          <p:cTn id="1744" fill="hold">
                            <p:stCondLst>
                              <p:cond delay="0"/>
                            </p:stCondLst>
                            <p:childTnLst>
                              <p:par>
                                <p:cTn id="17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26" end="4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7" fill="hold">
                      <p:stCondLst>
                        <p:cond delay="indefinite"/>
                      </p:stCondLst>
                      <p:childTnLst>
                        <p:par>
                          <p:cTn id="1748" fill="hold">
                            <p:stCondLst>
                              <p:cond delay="0"/>
                            </p:stCondLst>
                            <p:childTnLst>
                              <p:par>
                                <p:cTn id="17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52" end="5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1" fill="hold">
                      <p:stCondLst>
                        <p:cond delay="indefinite"/>
                      </p:stCondLst>
                      <p:childTnLst>
                        <p:par>
                          <p:cTn id="1752" fill="hold">
                            <p:stCondLst>
                              <p:cond delay="0"/>
                            </p:stCondLst>
                            <p:childTnLst>
                              <p:par>
                                <p:cTn id="17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5" fill="hold">
                      <p:stCondLst>
                        <p:cond delay="indefinite"/>
                      </p:stCondLst>
                      <p:childTnLst>
                        <p:par>
                          <p:cTn id="1756" fill="hold">
                            <p:stCondLst>
                              <p:cond delay="0"/>
                            </p:stCondLst>
                            <p:childTnLst>
                              <p:par>
                                <p:cTn id="17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9" fill="hold">
                      <p:stCondLst>
                        <p:cond delay="indefinite"/>
                      </p:stCondLst>
                      <p:childTnLst>
                        <p:par>
                          <p:cTn id="1760" fill="hold">
                            <p:stCondLst>
                              <p:cond delay="0"/>
                            </p:stCondLst>
                            <p:childTnLst>
                              <p:par>
                                <p:cTn id="176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76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4" fill="hold">
                      <p:stCondLst>
                        <p:cond delay="indefinite"/>
                      </p:stCondLst>
                      <p:childTnLst>
                        <p:par>
                          <p:cTn id="1765" fill="hold">
                            <p:stCondLst>
                              <p:cond delay="0"/>
                            </p:stCondLst>
                            <p:childTnLst>
                              <p:par>
                                <p:cTn id="17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8" fill="hold">
                      <p:stCondLst>
                        <p:cond delay="indefinite"/>
                      </p:stCondLst>
                      <p:childTnLst>
                        <p:par>
                          <p:cTn id="1769" fill="hold">
                            <p:stCondLst>
                              <p:cond delay="0"/>
                            </p:stCondLst>
                            <p:childTnLst>
                              <p:par>
                                <p:cTn id="177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77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3" fill="hold">
                      <p:stCondLst>
                        <p:cond delay="indefinite"/>
                      </p:stCondLst>
                      <p:childTnLst>
                        <p:par>
                          <p:cTn id="1774" fill="hold">
                            <p:stCondLst>
                              <p:cond delay="0"/>
                            </p:stCondLst>
                            <p:childTnLst>
                              <p:par>
                                <p:cTn id="17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7" fill="hold">
                      <p:stCondLst>
                        <p:cond delay="indefinite"/>
                      </p:stCondLst>
                      <p:childTnLst>
                        <p:par>
                          <p:cTn id="1778" fill="hold">
                            <p:stCondLst>
                              <p:cond delay="0"/>
                            </p:stCondLst>
                            <p:childTnLst>
                              <p:par>
                                <p:cTn id="17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 comparison of dictionary implementations by Mark Neyer, 2009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This paper explores several implementations of dictionaries: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hash tables, Red-Black Trees, AVL Trees, and Skip Lists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The Microsoft .NET platform was chosen for this experiment because it is of interest to the author’s experience in industry, and due to the availability of a precise memory measurement debugging library, namely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sos.dll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Implementations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System.Collections.hashtable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AVL tree implementation: www.vcskicks.com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Red-Black tree implementation: www.devx.com/DevX/Article/36196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Skip List implementation: www.codeproject.com/KB/recipes/ skiplist1.aspx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9AF1F468-EE2B-42AB-93F7-ABE156A17223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4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Research Note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6105960" y="4800600"/>
            <a:ext cx="3047760" cy="3952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No mention of hardware!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81" dur="indefinite" restart="never" nodeType="tmRoot">
          <p:childTnLst>
            <p:seq>
              <p:cTn id="1782" dur="indefinite" nodeType="mainSeq">
                <p:childTnLst>
                  <p:par>
                    <p:cTn id="1783" fill="hold">
                      <p:stCondLst>
                        <p:cond delay="indefinite"/>
                      </p:stCondLst>
                      <p:childTnLst>
                        <p:par>
                          <p:cTn id="1784" fill="hold">
                            <p:stCondLst>
                              <p:cond delay="0"/>
                            </p:stCondLst>
                            <p:childTnLst>
                              <p:par>
                                <p:cTn id="17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7" fill="hold">
                      <p:stCondLst>
                        <p:cond delay="indefinite"/>
                      </p:stCondLst>
                      <p:childTnLst>
                        <p:par>
                          <p:cTn id="1788" fill="hold">
                            <p:stCondLst>
                              <p:cond delay="0"/>
                            </p:stCondLst>
                            <p:childTnLst>
                              <p:par>
                                <p:cTn id="17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6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25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3" fill="hold">
                      <p:stCondLst>
                        <p:cond delay="indefinite"/>
                      </p:stCondLst>
                      <p:childTnLst>
                        <p:par>
                          <p:cTn id="1794" fill="hold">
                            <p:stCondLst>
                              <p:cond delay="0"/>
                            </p:stCondLst>
                            <p:childTnLst>
                              <p:par>
                                <p:cTn id="17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82" end="4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7" fill="hold">
                      <p:stCondLst>
                        <p:cond delay="indefinite"/>
                      </p:stCondLst>
                      <p:childTnLst>
                        <p:par>
                          <p:cTn id="1798" fill="hold">
                            <p:stCondLst>
                              <p:cond delay="0"/>
                            </p:stCondLst>
                            <p:childTnLst>
                              <p:par>
                                <p:cTn id="17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02" end="4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18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47" end="4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89" end="5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552" end="6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9" fill="hold">
                      <p:stCondLst>
                        <p:cond delay="indefinite"/>
                      </p:stCondLst>
                      <p:childTnLst>
                        <p:par>
                          <p:cTn id="1810" fill="hold">
                            <p:stCondLst>
                              <p:cond delay="0"/>
                            </p:stCondLst>
                            <p:childTnLst>
                              <p:par>
                                <p:cTn id="18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Size (in bytes) vs.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18956777-E1AE-4750-A728-297DA2BA2473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8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Results (1/3)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489" name="Picture 1" descr=""/>
          <p:cNvPicPr/>
          <p:nvPr/>
        </p:nvPicPr>
        <p:blipFill>
          <a:blip r:embed="rId1"/>
          <a:stretch/>
        </p:blipFill>
        <p:spPr>
          <a:xfrm>
            <a:off x="564480" y="1981080"/>
            <a:ext cx="9372240" cy="32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13" dur="indefinite" restart="never" nodeType="tmRoot">
          <p:childTnLst>
            <p:seq>
              <p:cTn id="18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Creation time (in milliseconds) vs.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AAEE3388-6387-47C4-B598-670EAF64F1D1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2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Results (2/3)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493" name="Picture 2" descr=""/>
          <p:cNvPicPr/>
          <p:nvPr/>
        </p:nvPicPr>
        <p:blipFill>
          <a:blip r:embed="rId1"/>
          <a:stretch/>
        </p:blipFill>
        <p:spPr>
          <a:xfrm>
            <a:off x="428760" y="2214720"/>
            <a:ext cx="9400680" cy="33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15" dur="indefinite" restart="never" nodeType="tmRoot">
          <p:childTnLst>
            <p:seq>
              <p:cTn id="18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Query time for 100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keys (in milliseconds) vs.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95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33B0E47A-7EEA-4995-BCB8-70922C3999A7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6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Results (3/3)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497" name="Picture 1" descr=""/>
          <p:cNvPicPr/>
          <p:nvPr/>
        </p:nvPicPr>
        <p:blipFill>
          <a:blip r:embed="rId1"/>
          <a:stretch/>
        </p:blipFill>
        <p:spPr>
          <a:xfrm>
            <a:off x="316080" y="2036880"/>
            <a:ext cx="9486720" cy="404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17" dur="indefinite" restart="never" nodeType="tmRoot">
          <p:childTnLst>
            <p:seq>
              <p:cTn id="18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What kind of a tree does the following code make?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*makeNode(int D, tNode *L, tNode *R)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/* code from previous slide */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void main()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*n1, *n2, *n3, *n4, *root;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n1 = makeNode(1, NULL, NULL);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n2 = makeNode(2, n1, NULL);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n3 = makeNode(3, NULL, NULL);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n4 = makeNode(4, n3, n2);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root = makeNode(0, NULL, n4);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ED8EB2F1-5233-430F-88CC-B86EF447B5BA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Question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8208000" y="4112280"/>
            <a:ext cx="474840" cy="56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4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Line 5"/>
          <p:cNvSpPr/>
          <p:nvPr/>
        </p:nvSpPr>
        <p:spPr>
          <a:xfrm flipH="1">
            <a:off x="8064360" y="4592160"/>
            <a:ext cx="21276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6"/>
          <p:cNvSpPr/>
          <p:nvPr/>
        </p:nvSpPr>
        <p:spPr>
          <a:xfrm>
            <a:off x="8613720" y="4592160"/>
            <a:ext cx="34632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7"/>
          <p:cNvSpPr/>
          <p:nvPr/>
        </p:nvSpPr>
        <p:spPr>
          <a:xfrm>
            <a:off x="7826760" y="4868280"/>
            <a:ext cx="474840" cy="56088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3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8439840" y="5676480"/>
            <a:ext cx="474840" cy="5608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7772760" y="3352680"/>
            <a:ext cx="474840" cy="56088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0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Line 10"/>
          <p:cNvSpPr/>
          <p:nvPr/>
        </p:nvSpPr>
        <p:spPr>
          <a:xfrm>
            <a:off x="8178480" y="3832920"/>
            <a:ext cx="266760" cy="27900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1"/>
          <p:cNvSpPr/>
          <p:nvPr/>
        </p:nvSpPr>
        <p:spPr>
          <a:xfrm>
            <a:off x="8722440" y="4868280"/>
            <a:ext cx="474840" cy="560880"/>
          </a:xfrm>
          <a:prstGeom prst="ellipse">
            <a:avLst/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Line 12"/>
          <p:cNvSpPr/>
          <p:nvPr/>
        </p:nvSpPr>
        <p:spPr>
          <a:xfrm flipH="1">
            <a:off x="8677080" y="5348520"/>
            <a:ext cx="114480" cy="3279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97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3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33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36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4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82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14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44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76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04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534600" y="1111680"/>
            <a:ext cx="9040680" cy="57808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priority queue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is an ADT for storing (priority, data) pairs, where priorities are totally ordered (e.g., integers, strings, etc.)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Two variants (silly English):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73320" indent="-2538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low-magnitude priority means “high priority”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73320" indent="-2538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high-magnitude priority means “high priority”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#ifndef PQUEUE_H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#define PQUEUE_H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typedef void* PQEntry;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typedef void* PQueue;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size(PQueue);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PQEntry insert(PQueue *pq, int priority, int data);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deleteNext(PQueue pq, int *priority, int *data);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PQEntry update(PQueue pq, PQEntry e, int newPriority);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#endif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99" name="TextShape 2"/>
          <p:cNvSpPr txBox="1"/>
          <p:nvPr/>
        </p:nvSpPr>
        <p:spPr>
          <a:xfrm>
            <a:off x="7483320" y="6967080"/>
            <a:ext cx="2099520" cy="5032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DD143490-AE39-4115-95EB-525AD7855C1C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0" name="TextShape 3"/>
          <p:cNvSpPr txBox="1"/>
          <p:nvPr/>
        </p:nvSpPr>
        <p:spPr>
          <a:xfrm>
            <a:off x="534600" y="444600"/>
            <a:ext cx="9070920" cy="5047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Priority Queues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819" dur="indefinite" restart="never" nodeType="tmRoot">
          <p:childTnLst>
            <p:seq>
              <p:cTn id="1820" dur="indefinite" nodeType="mainSeq">
                <p:childTnLst>
                  <p:par>
                    <p:cTn id="1821" fill="hold">
                      <p:stCondLst>
                        <p:cond delay="indefinite"/>
                      </p:stCondLst>
                      <p:childTnLst>
                        <p:par>
                          <p:cTn id="1822" fill="hold">
                            <p:stCondLst>
                              <p:cond delay="0"/>
                            </p:stCondLst>
                            <p:childTnLst>
                              <p:par>
                                <p:cTn id="18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5" fill="hold">
                      <p:stCondLst>
                        <p:cond delay="indefinite"/>
                      </p:stCondLst>
                      <p:childTnLst>
                        <p:par>
                          <p:cTn id="1826" fill="hold">
                            <p:stCondLst>
                              <p:cond delay="0"/>
                            </p:stCondLst>
                            <p:childTnLst>
                              <p:par>
                                <p:cTn id="18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33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63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208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3" fill="hold">
                      <p:stCondLst>
                        <p:cond delay="indefinite"/>
                      </p:stCondLst>
                      <p:childTnLst>
                        <p:par>
                          <p:cTn id="1834" fill="hold">
                            <p:stCondLst>
                              <p:cond delay="0"/>
                            </p:stCondLst>
                            <p:childTnLst>
                              <p:par>
                                <p:cTn id="18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255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272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512" end="5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1" fill="hold">
                      <p:stCondLst>
                        <p:cond delay="indefinite"/>
                      </p:stCondLst>
                      <p:childTnLst>
                        <p:par>
                          <p:cTn id="1842" fill="hold">
                            <p:stCondLst>
                              <p:cond delay="0"/>
                            </p:stCondLst>
                            <p:childTnLst>
                              <p:par>
                                <p:cTn id="18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289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5" fill="hold">
                      <p:stCondLst>
                        <p:cond delay="indefinite"/>
                      </p:stCondLst>
                      <p:childTnLst>
                        <p:par>
                          <p:cTn id="1846" fill="hold">
                            <p:stCondLst>
                              <p:cond delay="0"/>
                            </p:stCondLst>
                            <p:childTnLst>
                              <p:par>
                                <p:cTn id="18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312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9" fill="hold">
                      <p:stCondLst>
                        <p:cond delay="indefinite"/>
                      </p:stCondLst>
                      <p:childTnLst>
                        <p:par>
                          <p:cTn id="1850" fill="hold">
                            <p:stCondLst>
                              <p:cond delay="0"/>
                            </p:stCondLst>
                            <p:childTnLst>
                              <p:par>
                                <p:cTn id="18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334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3" fill="hold">
                      <p:stCondLst>
                        <p:cond delay="indefinite"/>
                      </p:stCondLst>
                      <p:childTnLst>
                        <p:par>
                          <p:cTn id="1854" fill="hold">
                            <p:stCondLst>
                              <p:cond delay="0"/>
                            </p:stCondLst>
                            <p:childTnLst>
                              <p:par>
                                <p:cTn id="18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352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7" fill="hold">
                      <p:stCondLst>
                        <p:cond delay="indefinite"/>
                      </p:stCondLst>
                      <p:childTnLst>
                        <p:par>
                          <p:cTn id="1858" fill="hold">
                            <p:stCondLst>
                              <p:cond delay="0"/>
                            </p:stCondLst>
                            <p:childTnLst>
                              <p:par>
                                <p:cTn id="18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404" end="4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1" fill="hold">
                      <p:stCondLst>
                        <p:cond delay="indefinite"/>
                      </p:stCondLst>
                      <p:childTnLst>
                        <p:par>
                          <p:cTn id="1862" fill="hold">
                            <p:stCondLst>
                              <p:cond delay="0"/>
                            </p:stCondLst>
                            <p:childTnLst>
                              <p:par>
                                <p:cTn id="18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457" end="5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534600" y="1111680"/>
            <a:ext cx="9040680" cy="57808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Interview question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 All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(priority, data) items known in advance, only need deleteNext. What is the best implementation?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AVL trees: pointer-based, large constant hidden in the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(.)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We will develop a fast, array-based implementation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size in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(1) time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insert and deleteNext in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(log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time   [smaller constant]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2" name="TextShape 2"/>
          <p:cNvSpPr txBox="1"/>
          <p:nvPr/>
        </p:nvSpPr>
        <p:spPr>
          <a:xfrm>
            <a:off x="7483320" y="6967080"/>
            <a:ext cx="2099520" cy="5032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09960421-978C-44BC-BAAA-F709CD5B1196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3" name="TextShape 3"/>
          <p:cNvSpPr txBox="1"/>
          <p:nvPr/>
        </p:nvSpPr>
        <p:spPr>
          <a:xfrm>
            <a:off x="534600" y="444600"/>
            <a:ext cx="9070920" cy="5047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Priority Queue Implementations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504" name="Table 4"/>
          <p:cNvGraphicFramePr/>
          <p:nvPr/>
        </p:nvGraphicFramePr>
        <p:xfrm>
          <a:off x="916200" y="1185840"/>
          <a:ext cx="8399520" cy="2367000"/>
        </p:xfrm>
        <a:graphic>
          <a:graphicData uri="http://schemas.openxmlformats.org/drawingml/2006/table">
            <a:tbl>
              <a:tblPr/>
              <a:tblGrid>
                <a:gridCol w="1679400"/>
                <a:gridCol w="1679400"/>
                <a:gridCol w="1679400"/>
                <a:gridCol w="1679400"/>
                <a:gridCol w="1681920"/>
              </a:tblGrid>
              <a:tr h="9028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Linked List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Ordered Linked List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Ordered Binary Tree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Balanced Ordered Binary Tree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size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(1)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(1)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(1)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(1)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insert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(1)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(</a:t>
                      </a: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)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deleteNext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(</a:t>
                      </a: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)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(1)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update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</a:tbl>
          </a:graphicData>
        </a:graphic>
      </p:graphicFrame>
      <p:sp>
        <p:nvSpPr>
          <p:cNvPr id="505" name="CustomShape 5"/>
          <p:cNvSpPr/>
          <p:nvPr/>
        </p:nvSpPr>
        <p:spPr>
          <a:xfrm>
            <a:off x="6495840" y="2449440"/>
            <a:ext cx="62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6"/>
          <p:cNvSpPr/>
          <p:nvPr/>
        </p:nvSpPr>
        <p:spPr>
          <a:xfrm>
            <a:off x="6495840" y="2829960"/>
            <a:ext cx="62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7"/>
          <p:cNvSpPr/>
          <p:nvPr/>
        </p:nvSpPr>
        <p:spPr>
          <a:xfrm>
            <a:off x="7947720" y="2449440"/>
            <a:ext cx="1001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(log 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8"/>
          <p:cNvSpPr/>
          <p:nvPr/>
        </p:nvSpPr>
        <p:spPr>
          <a:xfrm>
            <a:off x="7947720" y="2829960"/>
            <a:ext cx="1001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(log 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9"/>
          <p:cNvSpPr/>
          <p:nvPr/>
        </p:nvSpPr>
        <p:spPr>
          <a:xfrm>
            <a:off x="3116520" y="3186720"/>
            <a:ext cx="623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(1)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10"/>
          <p:cNvSpPr/>
          <p:nvPr/>
        </p:nvSpPr>
        <p:spPr>
          <a:xfrm>
            <a:off x="4804920" y="3186720"/>
            <a:ext cx="62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11"/>
          <p:cNvSpPr/>
          <p:nvPr/>
        </p:nvSpPr>
        <p:spPr>
          <a:xfrm>
            <a:off x="6495840" y="3185640"/>
            <a:ext cx="62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12"/>
          <p:cNvSpPr/>
          <p:nvPr/>
        </p:nvSpPr>
        <p:spPr>
          <a:xfrm>
            <a:off x="7947720" y="3185640"/>
            <a:ext cx="1001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(log 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65" dur="indefinite" restart="never" nodeType="tmRoot">
          <p:childTnLst>
            <p:seq>
              <p:cTn id="1866" dur="indefinite" nodeType="mainSeq">
                <p:childTnLst>
                  <p:par>
                    <p:cTn id="1867" fill="hold">
                      <p:stCondLst>
                        <p:cond delay="indefinite"/>
                      </p:stCondLst>
                      <p:childTnLst>
                        <p:par>
                          <p:cTn id="1868" fill="hold">
                            <p:stCondLst>
                              <p:cond delay="0"/>
                            </p:stCondLst>
                            <p:childTnLst>
                              <p:par>
                                <p:cTn id="18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1" fill="hold">
                      <p:stCondLst>
                        <p:cond delay="indefinite"/>
                      </p:stCondLst>
                      <p:childTnLst>
                        <p:par>
                          <p:cTn id="1872" fill="hold">
                            <p:stCondLst>
                              <p:cond delay="0"/>
                            </p:stCondLst>
                            <p:childTnLst>
                              <p:par>
                                <p:cTn id="18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5" fill="hold">
                      <p:stCondLst>
                        <p:cond delay="indefinite"/>
                      </p:stCondLst>
                      <p:childTnLst>
                        <p:par>
                          <p:cTn id="1876" fill="hold">
                            <p:stCondLst>
                              <p:cond delay="0"/>
                            </p:stCondLst>
                            <p:childTnLst>
                              <p:par>
                                <p:cTn id="18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9" fill="hold">
                      <p:stCondLst>
                        <p:cond delay="indefinite"/>
                      </p:stCondLst>
                      <p:childTnLst>
                        <p:par>
                          <p:cTn id="1880" fill="hold">
                            <p:stCondLst>
                              <p:cond delay="0"/>
                            </p:stCondLst>
                            <p:childTnLst>
                              <p:par>
                                <p:cTn id="18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3" fill="hold">
                      <p:stCondLst>
                        <p:cond delay="indefinite"/>
                      </p:stCondLst>
                      <p:childTnLst>
                        <p:par>
                          <p:cTn id="1884" fill="hold">
                            <p:stCondLst>
                              <p:cond delay="0"/>
                            </p:stCondLst>
                            <p:childTnLst>
                              <p:par>
                                <p:cTn id="18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7" fill="hold">
                      <p:stCondLst>
                        <p:cond delay="indefinite"/>
                      </p:stCondLst>
                      <p:childTnLst>
                        <p:par>
                          <p:cTn id="1888" fill="hold">
                            <p:stCondLst>
                              <p:cond delay="0"/>
                            </p:stCondLst>
                            <p:childTnLst>
                              <p:par>
                                <p:cTn id="18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1" fill="hold">
                      <p:stCondLst>
                        <p:cond delay="indefinite"/>
                      </p:stCondLst>
                      <p:childTnLst>
                        <p:par>
                          <p:cTn id="1892" fill="hold">
                            <p:stCondLst>
                              <p:cond delay="0"/>
                            </p:stCondLst>
                            <p:childTnLst>
                              <p:par>
                                <p:cTn id="18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5" fill="hold">
                      <p:stCondLst>
                        <p:cond delay="indefinite"/>
                      </p:stCondLst>
                      <p:childTnLst>
                        <p:par>
                          <p:cTn id="1896" fill="hold">
                            <p:stCondLst>
                              <p:cond delay="0"/>
                            </p:stCondLst>
                            <p:childTnLst>
                              <p:par>
                                <p:cTn id="18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9" fill="hold">
                      <p:stCondLst>
                        <p:cond delay="indefinite"/>
                      </p:stCondLst>
                      <p:childTnLst>
                        <p:par>
                          <p:cTn id="1900" fill="hold">
                            <p:stCondLst>
                              <p:cond delay="0"/>
                            </p:stCondLst>
                            <p:childTnLst>
                              <p:par>
                                <p:cTn id="19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3" fill="hold">
                      <p:stCondLst>
                        <p:cond delay="indefinite"/>
                      </p:stCondLst>
                      <p:childTnLst>
                        <p:par>
                          <p:cTn id="1904" fill="hold">
                            <p:stCondLst>
                              <p:cond delay="0"/>
                            </p:stCondLst>
                            <p:childTnLst>
                              <p:par>
                                <p:cTn id="19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130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7" fill="hold">
                      <p:stCondLst>
                        <p:cond delay="indefinite"/>
                      </p:stCondLst>
                      <p:childTnLst>
                        <p:par>
                          <p:cTn id="1908" fill="hold">
                            <p:stCondLst>
                              <p:cond delay="0"/>
                            </p:stCondLst>
                            <p:childTnLst>
                              <p:par>
                                <p:cTn id="19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191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1" fill="hold">
                      <p:stCondLst>
                        <p:cond delay="indefinite"/>
                      </p:stCondLst>
                      <p:childTnLst>
                        <p:par>
                          <p:cTn id="1912" fill="hold">
                            <p:stCondLst>
                              <p:cond delay="0"/>
                            </p:stCondLst>
                            <p:childTnLst>
                              <p:par>
                                <p:cTn id="19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242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5" fill="hold">
                      <p:stCondLst>
                        <p:cond delay="indefinite"/>
                      </p:stCondLst>
                      <p:childTnLst>
                        <p:par>
                          <p:cTn id="1916" fill="hold">
                            <p:stCondLst>
                              <p:cond delay="0"/>
                            </p:stCondLst>
                            <p:childTnLst>
                              <p:par>
                                <p:cTn id="19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260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534600" y="1111680"/>
            <a:ext cx="9040680" cy="57808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 binary tree is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complete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if all levels (except possibly the last) are completely filled, and all nodes are as far left as possible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Examples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Fact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 A complete binary tree with  nodes has height exactly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Array representation: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root at index 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for any node at index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73320" indent="-2538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left child at index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73320" indent="-2538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right child at index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73320" indent="-2538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parent at index  (unless 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4" name="TextShape 2"/>
          <p:cNvSpPr txBox="1"/>
          <p:nvPr/>
        </p:nvSpPr>
        <p:spPr>
          <a:xfrm>
            <a:off x="534600" y="1111680"/>
            <a:ext cx="9040680" cy="5780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101880" rIns="101880" tIns="51120" bIns="51120"/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 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5" name="TextShape 3"/>
          <p:cNvSpPr txBox="1"/>
          <p:nvPr/>
        </p:nvSpPr>
        <p:spPr>
          <a:xfrm>
            <a:off x="7483320" y="6967080"/>
            <a:ext cx="2099520" cy="5032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A2072001-5990-49AA-BC5E-73AB6469E024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6" name="TextShape 4"/>
          <p:cNvSpPr txBox="1"/>
          <p:nvPr/>
        </p:nvSpPr>
        <p:spPr>
          <a:xfrm>
            <a:off x="534600" y="444600"/>
            <a:ext cx="9070920" cy="5047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Complete Binary Trees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2825280" y="2520000"/>
            <a:ext cx="302040" cy="2962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6"/>
          <p:cNvSpPr/>
          <p:nvPr/>
        </p:nvSpPr>
        <p:spPr>
          <a:xfrm>
            <a:off x="3817800" y="2520000"/>
            <a:ext cx="302040" cy="2962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7"/>
          <p:cNvSpPr/>
          <p:nvPr/>
        </p:nvSpPr>
        <p:spPr>
          <a:xfrm>
            <a:off x="3515400" y="2978280"/>
            <a:ext cx="302040" cy="2962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Line 8"/>
          <p:cNvSpPr/>
          <p:nvPr/>
        </p:nvSpPr>
        <p:spPr>
          <a:xfrm flipH="1">
            <a:off x="3666600" y="2772720"/>
            <a:ext cx="195480" cy="2055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9"/>
          <p:cNvSpPr/>
          <p:nvPr/>
        </p:nvSpPr>
        <p:spPr>
          <a:xfrm>
            <a:off x="4814280" y="2520000"/>
            <a:ext cx="302040" cy="2962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0"/>
          <p:cNvSpPr/>
          <p:nvPr/>
        </p:nvSpPr>
        <p:spPr>
          <a:xfrm>
            <a:off x="4511880" y="2978280"/>
            <a:ext cx="302040" cy="2962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11"/>
          <p:cNvSpPr/>
          <p:nvPr/>
        </p:nvSpPr>
        <p:spPr>
          <a:xfrm flipH="1">
            <a:off x="4663080" y="2772720"/>
            <a:ext cx="195120" cy="2055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2"/>
          <p:cNvSpPr/>
          <p:nvPr/>
        </p:nvSpPr>
        <p:spPr>
          <a:xfrm>
            <a:off x="5116320" y="2978280"/>
            <a:ext cx="301680" cy="2962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13"/>
          <p:cNvSpPr/>
          <p:nvPr/>
        </p:nvSpPr>
        <p:spPr>
          <a:xfrm>
            <a:off x="5072040" y="2772720"/>
            <a:ext cx="195120" cy="2055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4"/>
          <p:cNvSpPr/>
          <p:nvPr/>
        </p:nvSpPr>
        <p:spPr>
          <a:xfrm>
            <a:off x="6483600" y="2520000"/>
            <a:ext cx="302040" cy="2962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5"/>
          <p:cNvSpPr/>
          <p:nvPr/>
        </p:nvSpPr>
        <p:spPr>
          <a:xfrm>
            <a:off x="6785280" y="2978280"/>
            <a:ext cx="301680" cy="2962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Line 16"/>
          <p:cNvSpPr/>
          <p:nvPr/>
        </p:nvSpPr>
        <p:spPr>
          <a:xfrm>
            <a:off x="6741360" y="2772720"/>
            <a:ext cx="195120" cy="2055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7"/>
          <p:cNvSpPr/>
          <p:nvPr/>
        </p:nvSpPr>
        <p:spPr>
          <a:xfrm>
            <a:off x="7025040" y="2311200"/>
            <a:ext cx="741240" cy="13338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19" dur="indefinite" restart="never" nodeType="tmRoot">
          <p:childTnLst>
            <p:seq>
              <p:cTn id="1920" dur="indefinite" nodeType="mainSeq">
                <p:childTnLst>
                  <p:par>
                    <p:cTn id="1921" fill="hold">
                      <p:stCondLst>
                        <p:cond delay="indefinite"/>
                      </p:stCondLst>
                      <p:childTnLst>
                        <p:par>
                          <p:cTn id="1922" fill="hold">
                            <p:stCondLst>
                              <p:cond delay="0"/>
                            </p:stCondLst>
                            <p:childTnLst>
                              <p:par>
                                <p:cTn id="19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5" fill="hold">
                      <p:stCondLst>
                        <p:cond delay="indefinite"/>
                      </p:stCondLst>
                      <p:childTnLst>
                        <p:par>
                          <p:cTn id="1926" fill="hold">
                            <p:stCondLst>
                              <p:cond delay="0"/>
                            </p:stCondLst>
                            <p:childTnLst>
                              <p:par>
                                <p:cTn id="19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1" fill="hold">
                      <p:stCondLst>
                        <p:cond delay="indefinite"/>
                      </p:stCondLst>
                      <p:childTnLst>
                        <p:par>
                          <p:cTn id="1932" fill="hold">
                            <p:stCondLst>
                              <p:cond delay="0"/>
                            </p:stCondLst>
                            <p:childTnLst>
                              <p:par>
                                <p:cTn id="19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5" fill="hold">
                      <p:stCondLst>
                        <p:cond delay="indefinite"/>
                      </p:stCondLst>
                      <p:childTnLst>
                        <p:par>
                          <p:cTn id="1936" fill="hold">
                            <p:stCondLst>
                              <p:cond delay="0"/>
                            </p:stCondLst>
                            <p:childTnLst>
                              <p:par>
                                <p:cTn id="19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9" fill="hold">
                      <p:stCondLst>
                        <p:cond delay="indefinite"/>
                      </p:stCondLst>
                      <p:childTnLst>
                        <p:par>
                          <p:cTn id="1940" fill="hold">
                            <p:stCondLst>
                              <p:cond delay="0"/>
                            </p:stCondLst>
                            <p:childTnLst>
                              <p:par>
                                <p:cTn id="19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3" fill="hold">
                      <p:stCondLst>
                        <p:cond delay="indefinite"/>
                      </p:stCondLst>
                      <p:childTnLst>
                        <p:par>
                          <p:cTn id="1944" fill="hold">
                            <p:stCondLst>
                              <p:cond delay="0"/>
                            </p:stCondLst>
                            <p:childTnLst>
                              <p:par>
                                <p:cTn id="19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7" fill="hold">
                      <p:stCondLst>
                        <p:cond delay="indefinite"/>
                      </p:stCondLst>
                      <p:childTnLst>
                        <p:par>
                          <p:cTn id="1948" fill="hold">
                            <p:stCondLst>
                              <p:cond delay="0"/>
                            </p:stCondLst>
                            <p:childTnLst>
                              <p:par>
                                <p:cTn id="19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1" fill="hold">
                      <p:stCondLst>
                        <p:cond delay="indefinite"/>
                      </p:stCondLst>
                      <p:childTnLst>
                        <p:par>
                          <p:cTn id="1952" fill="hold">
                            <p:stCondLst>
                              <p:cond delay="0"/>
                            </p:stCondLst>
                            <p:childTnLst>
                              <p:par>
                                <p:cTn id="19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5" fill="hold">
                      <p:stCondLst>
                        <p:cond delay="indefinite"/>
                      </p:stCondLst>
                      <p:childTnLst>
                        <p:par>
                          <p:cTn id="1956" fill="hold">
                            <p:stCondLst>
                              <p:cond delay="0"/>
                            </p:stCondLst>
                            <p:childTnLst>
                              <p:par>
                                <p:cTn id="19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9" fill="hold">
                      <p:stCondLst>
                        <p:cond delay="indefinite"/>
                      </p:stCondLst>
                      <p:childTnLst>
                        <p:par>
                          <p:cTn id="1960" fill="hold">
                            <p:stCondLst>
                              <p:cond delay="0"/>
                            </p:stCondLst>
                            <p:childTnLst>
                              <p:par>
                                <p:cTn id="19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534600" y="1111680"/>
            <a:ext cx="9040680" cy="57808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Definition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minheap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is a complete binary tree in which every node’s priority is </a:t>
            </a: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less than or equal to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the priority of its children (min. at root)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maxheap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is a complete binary tree in which every node’s priority is </a:t>
            </a: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greater than or equal to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the priority of its children (max. at root)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We implement a heap as an array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Question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 Which of these arrays represent minheaps?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1" name="TextShape 2"/>
          <p:cNvSpPr txBox="1"/>
          <p:nvPr/>
        </p:nvSpPr>
        <p:spPr>
          <a:xfrm>
            <a:off x="7483320" y="6967080"/>
            <a:ext cx="2099520" cy="5032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A1CCFB5C-F221-42D9-A3A4-D74F1CBB52A4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2" name="TextShape 3"/>
          <p:cNvSpPr txBox="1"/>
          <p:nvPr/>
        </p:nvSpPr>
        <p:spPr>
          <a:xfrm>
            <a:off x="534600" y="444600"/>
            <a:ext cx="9070920" cy="5047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Heaps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533" name="Table 4"/>
          <p:cNvGraphicFramePr/>
          <p:nvPr/>
        </p:nvGraphicFramePr>
        <p:xfrm>
          <a:off x="2237400" y="4887000"/>
          <a:ext cx="1980360" cy="360000"/>
        </p:xfrm>
        <a:graphic>
          <a:graphicData uri="http://schemas.openxmlformats.org/drawingml/2006/table">
            <a:tbl>
              <a:tblPr/>
              <a:tblGrid>
                <a:gridCol w="329760"/>
                <a:gridCol w="329760"/>
                <a:gridCol w="329760"/>
                <a:gridCol w="329760"/>
                <a:gridCol w="329760"/>
                <a:gridCol w="331560"/>
              </a:tblGrid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3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4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5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6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4" name="Table 5"/>
          <p:cNvGraphicFramePr/>
          <p:nvPr/>
        </p:nvGraphicFramePr>
        <p:xfrm>
          <a:off x="2237400" y="5781240"/>
          <a:ext cx="1980360" cy="360000"/>
        </p:xfrm>
        <a:graphic>
          <a:graphicData uri="http://schemas.openxmlformats.org/drawingml/2006/table">
            <a:tbl>
              <a:tblPr/>
              <a:tblGrid>
                <a:gridCol w="329760"/>
                <a:gridCol w="329760"/>
                <a:gridCol w="329760"/>
                <a:gridCol w="329760"/>
                <a:gridCol w="329760"/>
                <a:gridCol w="331560"/>
              </a:tblGrid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3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4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6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5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5" name="Table 6"/>
          <p:cNvGraphicFramePr/>
          <p:nvPr/>
        </p:nvGraphicFramePr>
        <p:xfrm>
          <a:off x="5116320" y="4887000"/>
          <a:ext cx="1980360" cy="360000"/>
        </p:xfrm>
        <a:graphic>
          <a:graphicData uri="http://schemas.openxmlformats.org/drawingml/2006/table">
            <a:tbl>
              <a:tblPr/>
              <a:tblGrid>
                <a:gridCol w="329760"/>
                <a:gridCol w="329760"/>
                <a:gridCol w="329760"/>
                <a:gridCol w="329760"/>
                <a:gridCol w="329760"/>
                <a:gridCol w="331560"/>
              </a:tblGrid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4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5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6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3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6" name="Table 7"/>
          <p:cNvGraphicFramePr/>
          <p:nvPr/>
        </p:nvGraphicFramePr>
        <p:xfrm>
          <a:off x="5116320" y="5781240"/>
          <a:ext cx="1980360" cy="360000"/>
        </p:xfrm>
        <a:graphic>
          <a:graphicData uri="http://schemas.openxmlformats.org/drawingml/2006/table">
            <a:tbl>
              <a:tblPr/>
              <a:tblGrid>
                <a:gridCol w="329760"/>
                <a:gridCol w="329760"/>
                <a:gridCol w="329760"/>
                <a:gridCol w="329760"/>
                <a:gridCol w="329760"/>
                <a:gridCol w="331560"/>
              </a:tblGrid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4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6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5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3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7" name="CustomShape 8"/>
          <p:cNvSpPr/>
          <p:nvPr/>
        </p:nvSpPr>
        <p:spPr>
          <a:xfrm>
            <a:off x="1903320" y="4872960"/>
            <a:ext cx="3319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CustomShape 9"/>
          <p:cNvSpPr/>
          <p:nvPr/>
        </p:nvSpPr>
        <p:spPr>
          <a:xfrm>
            <a:off x="1902600" y="5766480"/>
            <a:ext cx="3333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10"/>
          <p:cNvSpPr/>
          <p:nvPr/>
        </p:nvSpPr>
        <p:spPr>
          <a:xfrm>
            <a:off x="4785120" y="4876560"/>
            <a:ext cx="325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11"/>
          <p:cNvSpPr/>
          <p:nvPr/>
        </p:nvSpPr>
        <p:spPr>
          <a:xfrm>
            <a:off x="4782600" y="5770080"/>
            <a:ext cx="3366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63" dur="indefinite" restart="never" nodeType="tmRoot">
          <p:childTnLst>
            <p:seq>
              <p:cTn id="1964" dur="indefinite" nodeType="mainSeq">
                <p:childTnLst>
                  <p:par>
                    <p:cTn id="1965" fill="hold">
                      <p:stCondLst>
                        <p:cond delay="indefinite"/>
                      </p:stCondLst>
                      <p:childTnLst>
                        <p:par>
                          <p:cTn id="1966" fill="hold">
                            <p:stCondLst>
                              <p:cond delay="0"/>
                            </p:stCondLst>
                            <p:childTnLst>
                              <p:par>
                                <p:cTn id="19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3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1" fill="hold">
                      <p:stCondLst>
                        <p:cond delay="indefinite"/>
                      </p:stCondLst>
                      <p:childTnLst>
                        <p:par>
                          <p:cTn id="1972" fill="hold">
                            <p:stCondLst>
                              <p:cond delay="0"/>
                            </p:stCondLst>
                            <p:childTnLst>
                              <p:par>
                                <p:cTn id="19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49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5" fill="hold">
                      <p:stCondLst>
                        <p:cond delay="indefinite"/>
                      </p:stCondLst>
                      <p:childTnLst>
                        <p:par>
                          <p:cTn id="1976" fill="hold">
                            <p:stCondLst>
                              <p:cond delay="0"/>
                            </p:stCondLst>
                            <p:childTnLst>
                              <p:par>
                                <p:cTn id="19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289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9" fill="hold">
                      <p:stCondLst>
                        <p:cond delay="indefinite"/>
                      </p:stCondLst>
                      <p:childTnLst>
                        <p:par>
                          <p:cTn id="1980" fill="hold">
                            <p:stCondLst>
                              <p:cond delay="0"/>
                            </p:stCondLst>
                            <p:childTnLst>
                              <p:par>
                                <p:cTn id="19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322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534600" y="1111680"/>
            <a:ext cx="9040680" cy="57808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Suppose the heap is implemented as 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struct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with array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a[]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where each array is 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struct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with priority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and data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void siftUp(Heap *H, int i) {  // minheap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while(i &gt; 0)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j = (i-1)/2;  // parent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if(H-&gt;a[i].p &gt;= H-&gt;a[j].p) { return;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SWAP(H-&gt;a, i, j);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 = j;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What does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siftUp(H, 3)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do if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H-&gt;a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=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Insert = append to array + sift up the last element: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(log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time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42" name="TextShape 2"/>
          <p:cNvSpPr txBox="1"/>
          <p:nvPr/>
        </p:nvSpPr>
        <p:spPr>
          <a:xfrm>
            <a:off x="7483320" y="6967080"/>
            <a:ext cx="2099520" cy="50328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EEB5A840-BC39-4C30-9048-79A0F2654542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3" name="TextShape 3"/>
          <p:cNvSpPr txBox="1"/>
          <p:nvPr/>
        </p:nvSpPr>
        <p:spPr>
          <a:xfrm>
            <a:off x="534600" y="444600"/>
            <a:ext cx="9070920" cy="5047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Sift Up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544" name="Table 4"/>
          <p:cNvGraphicFramePr/>
          <p:nvPr/>
        </p:nvGraphicFramePr>
        <p:xfrm>
          <a:off x="5803560" y="5687640"/>
          <a:ext cx="1980360" cy="360000"/>
        </p:xfrm>
        <a:graphic>
          <a:graphicData uri="http://schemas.openxmlformats.org/drawingml/2006/table">
            <a:tbl>
              <a:tblPr/>
              <a:tblGrid>
                <a:gridCol w="329760"/>
                <a:gridCol w="329760"/>
                <a:gridCol w="329760"/>
                <a:gridCol w="329760"/>
                <a:gridCol w="329760"/>
                <a:gridCol w="331560"/>
              </a:tblGrid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3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4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6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5</a:t>
                      </a:r>
                      <a:endParaRPr b="0" lang="en-IN" sz="17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5" name="CustomShape 5"/>
          <p:cNvSpPr/>
          <p:nvPr/>
        </p:nvSpPr>
        <p:spPr>
          <a:xfrm>
            <a:off x="5175360" y="4002120"/>
            <a:ext cx="46357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Why not: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SWAP(H-&gt;a[i], H-&gt;a[j])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Temporary?</a:t>
            </a:r>
            <a:endParaRPr b="0" lang="en-IN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99" dur="indefinite" restart="never" nodeType="tmRoot">
          <p:childTnLst>
            <p:seq>
              <p:cTn id="2000" dur="indefinite" nodeType="mainSeq">
                <p:childTnLst>
                  <p:par>
                    <p:cTn id="2001" fill="hold">
                      <p:stCondLst>
                        <p:cond delay="indefinite"/>
                      </p:stCondLst>
                      <p:childTnLst>
                        <p:par>
                          <p:cTn id="2002" fill="hold">
                            <p:stCondLst>
                              <p:cond delay="0"/>
                            </p:stCondLst>
                            <p:childTnLst>
                              <p:par>
                                <p:cTn id="20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5" fill="hold">
                      <p:stCondLst>
                        <p:cond delay="indefinite"/>
                      </p:stCondLst>
                      <p:childTnLst>
                        <p:par>
                          <p:cTn id="2006" fill="hold">
                            <p:stCondLst>
                              <p:cond delay="0"/>
                            </p:stCondLst>
                            <p:childTnLst>
                              <p:par>
                                <p:cTn id="20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117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288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1" fill="hold">
                      <p:stCondLst>
                        <p:cond delay="indefinite"/>
                      </p:stCondLst>
                      <p:childTnLst>
                        <p:par>
                          <p:cTn id="2012" fill="hold">
                            <p:stCondLst>
                              <p:cond delay="0"/>
                            </p:stCondLst>
                            <p:childTnLst>
                              <p:par>
                                <p:cTn id="20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159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284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7" fill="hold">
                      <p:stCondLst>
                        <p:cond delay="indefinite"/>
                      </p:stCondLst>
                      <p:childTnLst>
                        <p:par>
                          <p:cTn id="2018" fill="hold">
                            <p:stCondLst>
                              <p:cond delay="0"/>
                            </p:stCondLst>
                            <p:childTnLst>
                              <p:par>
                                <p:cTn id="20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176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1" fill="hold">
                      <p:stCondLst>
                        <p:cond delay="indefinite"/>
                      </p:stCondLst>
                      <p:childTnLst>
                        <p:par>
                          <p:cTn id="2022" fill="hold">
                            <p:stCondLst>
                              <p:cond delay="0"/>
                            </p:stCondLst>
                            <p:childTnLst>
                              <p:par>
                                <p:cTn id="20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208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5" fill="hold">
                      <p:stCondLst>
                        <p:cond delay="indefinite"/>
                      </p:stCondLst>
                      <p:childTnLst>
                        <p:par>
                          <p:cTn id="2026" fill="hold">
                            <p:stCondLst>
                              <p:cond delay="0"/>
                            </p:stCondLst>
                            <p:childTnLst>
                              <p:par>
                                <p:cTn id="20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251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9" fill="hold">
                      <p:stCondLst>
                        <p:cond delay="indefinite"/>
                      </p:stCondLst>
                      <p:childTnLst>
                        <p:par>
                          <p:cTn id="2030" fill="hold">
                            <p:stCondLst>
                              <p:cond delay="0"/>
                            </p:stCondLst>
                            <p:childTnLst>
                              <p:par>
                                <p:cTn id="20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273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3" fill="hold">
                      <p:stCondLst>
                        <p:cond delay="indefinite"/>
                      </p:stCondLst>
                      <p:childTnLst>
                        <p:par>
                          <p:cTn id="2034" fill="hold">
                            <p:stCondLst>
                              <p:cond delay="0"/>
                            </p:stCondLst>
                            <p:childTnLst>
                              <p:par>
                                <p:cTn id="20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7" fill="hold">
                      <p:stCondLst>
                        <p:cond delay="indefinite"/>
                      </p:stCondLst>
                      <p:childTnLst>
                        <p:par>
                          <p:cTn id="2038" fill="hold">
                            <p:stCondLst>
                              <p:cond delay="0"/>
                            </p:stCondLst>
                            <p:childTnLst>
                              <p:par>
                                <p:cTn id="20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3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1" fill="hold">
                      <p:stCondLst>
                        <p:cond delay="indefinite"/>
                      </p:stCondLst>
                      <p:childTnLst>
                        <p:par>
                          <p:cTn id="2042" fill="hold">
                            <p:stCondLst>
                              <p:cond delay="0"/>
                            </p:stCondLst>
                            <p:childTnLst>
                              <p:par>
                                <p:cTn id="20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291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7" fill="hold">
                      <p:stCondLst>
                        <p:cond delay="indefinite"/>
                      </p:stCondLst>
                      <p:childTnLst>
                        <p:par>
                          <p:cTn id="2048" fill="hold">
                            <p:stCondLst>
                              <p:cond delay="0"/>
                            </p:stCondLst>
                            <p:childTnLst>
                              <p:par>
                                <p:cTn id="20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328" end="3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Suppose the heap is implemented as 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struct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with array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a[]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where each array is 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struct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with priority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and data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void siftUp(Heap *H, int i) {  // minheap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while(i &gt; 0)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j = (i-1)/2;  // parent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if(H-&gt;a[i].p &gt;= H-&gt;a[j].p) { return;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SWAP(H-&gt;a, i, j);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 = j;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Insert = append to array + sift up the last element: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(log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time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Time to “heapify”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items: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log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47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A546DE61-A75F-4FF8-8D13-3DF7305AF2D9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8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Sift Up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2051" dur="indefinite" restart="never" nodeType="tmRoot">
          <p:childTnLst>
            <p:seq>
              <p:cTn id="2052" dur="indefinite" nodeType="mainSeq">
                <p:childTnLst>
                  <p:par>
                    <p:cTn id="2053" fill="hold">
                      <p:stCondLst>
                        <p:cond delay="indefinite"/>
                      </p:stCondLst>
                      <p:childTnLst>
                        <p:par>
                          <p:cTn id="2054" fill="hold">
                            <p:stCondLst>
                              <p:cond delay="0"/>
                            </p:stCondLst>
                            <p:childTnLst>
                              <p:par>
                                <p:cTn id="20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7" fill="hold">
                      <p:stCondLst>
                        <p:cond delay="indefinite"/>
                      </p:stCondLst>
                      <p:childTnLst>
                        <p:par>
                          <p:cTn id="2058" fill="hold">
                            <p:stCondLst>
                              <p:cond delay="0"/>
                            </p:stCondLst>
                            <p:childTnLst>
                              <p:par>
                                <p:cTn id="20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17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88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3" fill="hold">
                      <p:stCondLst>
                        <p:cond delay="indefinite"/>
                      </p:stCondLst>
                      <p:childTnLst>
                        <p:par>
                          <p:cTn id="2064" fill="hold">
                            <p:stCondLst>
                              <p:cond delay="0"/>
                            </p:stCondLst>
                            <p:childTnLst>
                              <p:par>
                                <p:cTn id="20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59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84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9" fill="hold">
                      <p:stCondLst>
                        <p:cond delay="indefinite"/>
                      </p:stCondLst>
                      <p:childTnLst>
                        <p:par>
                          <p:cTn id="2070" fill="hold">
                            <p:stCondLst>
                              <p:cond delay="0"/>
                            </p:stCondLst>
                            <p:childTnLst>
                              <p:par>
                                <p:cTn id="20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76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3" fill="hold">
                      <p:stCondLst>
                        <p:cond delay="indefinite"/>
                      </p:stCondLst>
                      <p:childTnLst>
                        <p:par>
                          <p:cTn id="2074" fill="hold">
                            <p:stCondLst>
                              <p:cond delay="0"/>
                            </p:stCondLst>
                            <p:childTnLst>
                              <p:par>
                                <p:cTn id="20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08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7" fill="hold">
                      <p:stCondLst>
                        <p:cond delay="indefinite"/>
                      </p:stCondLst>
                      <p:childTnLst>
                        <p:par>
                          <p:cTn id="2078" fill="hold">
                            <p:stCondLst>
                              <p:cond delay="0"/>
                            </p:stCondLst>
                            <p:childTnLst>
                              <p:par>
                                <p:cTn id="20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51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1" fill="hold">
                      <p:stCondLst>
                        <p:cond delay="indefinite"/>
                      </p:stCondLst>
                      <p:childTnLst>
                        <p:par>
                          <p:cTn id="2082" fill="hold">
                            <p:stCondLst>
                              <p:cond delay="0"/>
                            </p:stCondLst>
                            <p:childTnLst>
                              <p:par>
                                <p:cTn id="20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73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5" fill="hold">
                      <p:stCondLst>
                        <p:cond delay="indefinite"/>
                      </p:stCondLst>
                      <p:childTnLst>
                        <p:par>
                          <p:cTn id="2086" fill="hold">
                            <p:stCondLst>
                              <p:cond delay="0"/>
                            </p:stCondLst>
                            <p:childTnLst>
                              <p:par>
                                <p:cTn id="20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91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9" fill="hold">
                      <p:stCondLst>
                        <p:cond delay="indefinite"/>
                      </p:stCondLst>
                      <p:childTnLst>
                        <p:par>
                          <p:cTn id="2090" fill="hold">
                            <p:stCondLst>
                              <p:cond delay="0"/>
                            </p:stCondLst>
                            <p:childTnLst>
                              <p:par>
                                <p:cTn id="20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359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void siftDown(Heap *H, int i) {  // minheap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while(i &lt; (H-&gt;size)/2) {  // i &gt;= size/2 is leaf!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j = 2*i+1;  // left child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if(j &lt; H-&gt;size-1 &amp;&amp; H-&gt;a[j].p &gt; H-&gt;a[j+1].p)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j++;  // right child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if(H-&gt;a[i].p &lt;= H-&gt;a[j].p) { return;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SWAP(H-&gt;a, i, j);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 = j;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What does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siftDown(H, 0)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do if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H-&gt;a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=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deleteNext = swap root with last,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size--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, siftDown(0):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(log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time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update?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0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5E27F57B-C9A1-49E4-80EC-131CF88BB807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1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Sift Down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552" name="Table 4"/>
          <p:cNvGraphicFramePr/>
          <p:nvPr/>
        </p:nvGraphicFramePr>
        <p:xfrm>
          <a:off x="6019920" y="5562720"/>
          <a:ext cx="1976040" cy="370440"/>
        </p:xfrm>
        <a:graphic>
          <a:graphicData uri="http://schemas.openxmlformats.org/drawingml/2006/table">
            <a:tbl>
              <a:tblPr/>
              <a:tblGrid>
                <a:gridCol w="329400"/>
                <a:gridCol w="329400"/>
                <a:gridCol w="329400"/>
                <a:gridCol w="329400"/>
                <a:gridCol w="329400"/>
                <a:gridCol w="3294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093" dur="indefinite" restart="never" nodeType="tmRoot">
          <p:childTnLst>
            <p:seq>
              <p:cTn id="2094" dur="indefinite" nodeType="mainSeq">
                <p:childTnLst>
                  <p:par>
                    <p:cTn id="2095" fill="hold">
                      <p:stCondLst>
                        <p:cond delay="indefinite"/>
                      </p:stCondLst>
                      <p:childTnLst>
                        <p:par>
                          <p:cTn id="2096" fill="hold">
                            <p:stCondLst>
                              <p:cond delay="0"/>
                            </p:stCondLst>
                            <p:childTnLst>
                              <p:par>
                                <p:cTn id="20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9" fill="hold">
                      <p:stCondLst>
                        <p:cond delay="indefinite"/>
                      </p:stCondLst>
                      <p:childTnLst>
                        <p:par>
                          <p:cTn id="2100" fill="hold">
                            <p:stCondLst>
                              <p:cond delay="0"/>
                            </p:stCondLst>
                            <p:childTnLst>
                              <p:par>
                                <p:cTn id="2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4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3" fill="hold">
                      <p:stCondLst>
                        <p:cond delay="indefinite"/>
                      </p:stCondLst>
                      <p:childTnLst>
                        <p:par>
                          <p:cTn id="2104" fill="hold">
                            <p:stCondLst>
                              <p:cond delay="0"/>
                            </p:stCondLst>
                            <p:childTnLst>
                              <p:par>
                                <p:cTn id="2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9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7" fill="hold">
                      <p:stCondLst>
                        <p:cond delay="indefinite"/>
                      </p:stCondLst>
                      <p:childTnLst>
                        <p:par>
                          <p:cTn id="2108" fill="hold">
                            <p:stCondLst>
                              <p:cond delay="0"/>
                            </p:stCondLst>
                            <p:childTnLst>
                              <p:par>
                                <p:cTn id="2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13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1" fill="hold">
                      <p:stCondLst>
                        <p:cond delay="indefinite"/>
                      </p:stCondLst>
                      <p:childTnLst>
                        <p:par>
                          <p:cTn id="2112" fill="hold">
                            <p:stCondLst>
                              <p:cond delay="0"/>
                            </p:stCondLst>
                            <p:childTnLst>
                              <p:par>
                                <p:cTn id="2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180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5" fill="hold">
                      <p:stCondLst>
                        <p:cond delay="indefinite"/>
                      </p:stCondLst>
                      <p:childTnLst>
                        <p:par>
                          <p:cTn id="2116" fill="hold">
                            <p:stCondLst>
                              <p:cond delay="0"/>
                            </p:stCondLst>
                            <p:childTnLst>
                              <p:par>
                                <p:cTn id="2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07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9" fill="hold">
                      <p:stCondLst>
                        <p:cond delay="indefinite"/>
                      </p:stCondLst>
                      <p:childTnLst>
                        <p:par>
                          <p:cTn id="2120" fill="hold">
                            <p:stCondLst>
                              <p:cond delay="0"/>
                            </p:stCondLst>
                            <p:childTnLst>
                              <p:par>
                                <p:cTn id="2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50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3" fill="hold">
                      <p:stCondLst>
                        <p:cond delay="indefinite"/>
                      </p:stCondLst>
                      <p:childTnLst>
                        <p:par>
                          <p:cTn id="2124" fill="hold">
                            <p:stCondLst>
                              <p:cond delay="0"/>
                            </p:stCondLst>
                            <p:childTnLst>
                              <p:par>
                                <p:cTn id="2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72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83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87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1" fill="hold">
                      <p:stCondLst>
                        <p:cond delay="indefinite"/>
                      </p:stCondLst>
                      <p:childTnLst>
                        <p:par>
                          <p:cTn id="2132" fill="hold">
                            <p:stCondLst>
                              <p:cond delay="0"/>
                            </p:stCondLst>
                            <p:childTnLst>
                              <p:par>
                                <p:cTn id="2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90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7" fill="hold">
                      <p:stCondLst>
                        <p:cond delay="indefinite"/>
                      </p:stCondLst>
                      <p:childTnLst>
                        <p:par>
                          <p:cTn id="2138" fill="hold">
                            <p:stCondLst>
                              <p:cond delay="0"/>
                            </p:stCondLst>
                            <p:childTnLst>
                              <p:par>
                                <p:cTn id="2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329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1" fill="hold">
                      <p:stCondLst>
                        <p:cond delay="indefinite"/>
                      </p:stCondLst>
                      <p:childTnLst>
                        <p:par>
                          <p:cTn id="2142" fill="hold">
                            <p:stCondLst>
                              <p:cond delay="0"/>
                            </p:stCondLst>
                            <p:childTnLst>
                              <p:par>
                                <p:cTn id="2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398" end="4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void heapify(Heap *H) {  // minheap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for(int i = H-&gt;size/2-1; i &gt;= 0; i--)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siftDown(H, i);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Runtime analysis: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iterations, each takes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(log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time: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log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Careful runtime analysis?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Heapsort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Two advanced data structures: Treaps and Fibonacci heaps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4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E4E29615-D406-48A8-AD28-43C6FD112194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5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Heapify in </a:t>
            </a:r>
            <a:r>
              <a:rPr b="1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1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time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6" name="CustomShape 4"/>
          <p:cNvSpPr/>
          <p:nvPr/>
        </p:nvSpPr>
        <p:spPr>
          <a:xfrm>
            <a:off x="946440" y="3397680"/>
            <a:ext cx="923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Sloppy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45" dur="indefinite" restart="never" nodeType="tmRoot">
          <p:childTnLst>
            <p:seq>
              <p:cTn id="2146" dur="indefinite" nodeType="mainSeq">
                <p:childTnLst>
                  <p:par>
                    <p:cTn id="2147" fill="hold">
                      <p:stCondLst>
                        <p:cond delay="indefinite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10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3" fill="hold">
                      <p:stCondLst>
                        <p:cond delay="indefinite"/>
                      </p:stCondLst>
                      <p:childTnLst>
                        <p:par>
                          <p:cTn id="2154" fill="hold">
                            <p:stCondLst>
                              <p:cond delay="0"/>
                            </p:stCondLst>
                            <p:childTnLst>
                              <p:par>
                                <p:cTn id="2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3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9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9" fill="hold">
                      <p:stCondLst>
                        <p:cond delay="indefinite"/>
                      </p:stCondLst>
                      <p:childTnLst>
                        <p:par>
                          <p:cTn id="2160" fill="hold">
                            <p:stCondLst>
                              <p:cond delay="0"/>
                            </p:stCondLst>
                            <p:childTnLst>
                              <p:par>
                                <p:cTn id="2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7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3" fill="hold">
                      <p:stCondLst>
                        <p:cond delay="indefinite"/>
                      </p:stCondLst>
                      <p:childTnLst>
                        <p:par>
                          <p:cTn id="2164" fill="hold">
                            <p:stCondLst>
                              <p:cond delay="0"/>
                            </p:stCondLst>
                            <p:childTnLst>
                              <p:par>
                                <p:cTn id="2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106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7" fill="hold">
                      <p:stCondLst>
                        <p:cond delay="indefinite"/>
                      </p:stCondLst>
                      <p:childTnLst>
                        <p:par>
                          <p:cTn id="2168" fill="hold">
                            <p:stCondLst>
                              <p:cond delay="0"/>
                            </p:stCondLst>
                            <p:childTnLst>
                              <p:par>
                                <p:cTn id="2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1" fill="hold">
                      <p:stCondLst>
                        <p:cond delay="indefinite"/>
                      </p:stCondLst>
                      <p:childTnLst>
                        <p:par>
                          <p:cTn id="2172" fill="hold">
                            <p:stCondLst>
                              <p:cond delay="0"/>
                            </p:stCondLst>
                            <p:childTnLst>
                              <p:par>
                                <p:cTn id="2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179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5" fill="hold">
                      <p:stCondLst>
                        <p:cond delay="indefinite"/>
                      </p:stCondLst>
                      <p:childTnLst>
                        <p:par>
                          <p:cTn id="2176" fill="hold">
                            <p:stCondLst>
                              <p:cond delay="0"/>
                            </p:stCondLst>
                            <p:childTnLst>
                              <p:par>
                                <p:cTn id="2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206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9" fill="hold">
                      <p:stCondLst>
                        <p:cond delay="indefinite"/>
                      </p:stCondLst>
                      <p:childTnLst>
                        <p:par>
                          <p:cTn id="2180" fill="hold">
                            <p:stCondLst>
                              <p:cond delay="0"/>
                            </p:stCondLst>
                            <p:childTnLst>
                              <p:par>
                                <p:cTn id="2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216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Actually in 1970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8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97EADBAD-31EE-4F07-88BA-A1D66A23F3F4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9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B-trees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60" name="Picture 1" descr=""/>
          <p:cNvPicPr/>
          <p:nvPr/>
        </p:nvPicPr>
        <p:blipFill>
          <a:blip r:embed="rId1"/>
          <a:stretch/>
        </p:blipFill>
        <p:spPr>
          <a:xfrm>
            <a:off x="1051920" y="1371600"/>
            <a:ext cx="7056720" cy="1676160"/>
          </a:xfrm>
          <a:prstGeom prst="rect">
            <a:avLst/>
          </a:prstGeom>
          <a:ln>
            <a:noFill/>
          </a:ln>
        </p:spPr>
      </p:pic>
      <p:pic>
        <p:nvPicPr>
          <p:cNvPr id="561" name="Picture 2" descr=""/>
          <p:cNvPicPr/>
          <p:nvPr/>
        </p:nvPicPr>
        <p:blipFill>
          <a:blip r:embed="rId2"/>
          <a:stretch/>
        </p:blipFill>
        <p:spPr>
          <a:xfrm>
            <a:off x="3451320" y="1396440"/>
            <a:ext cx="6133680" cy="5162040"/>
          </a:xfrm>
          <a:prstGeom prst="rect">
            <a:avLst/>
          </a:prstGeom>
          <a:ln>
            <a:noFill/>
          </a:ln>
        </p:spPr>
      </p:pic>
      <p:pic>
        <p:nvPicPr>
          <p:cNvPr id="562" name="Picture 3" descr=""/>
          <p:cNvPicPr/>
          <p:nvPr/>
        </p:nvPicPr>
        <p:blipFill>
          <a:blip r:embed="rId3"/>
          <a:stretch/>
        </p:blipFill>
        <p:spPr>
          <a:xfrm>
            <a:off x="1905120" y="2868480"/>
            <a:ext cx="7381440" cy="4438440"/>
          </a:xfrm>
          <a:prstGeom prst="rect">
            <a:avLst/>
          </a:prstGeom>
          <a:ln w="57240">
            <a:solidFill>
              <a:srgbClr val="c00000"/>
            </a:solidFill>
            <a:round/>
          </a:ln>
        </p:spPr>
      </p:pic>
      <p:pic>
        <p:nvPicPr>
          <p:cNvPr id="563" name="Picture 4" descr=""/>
          <p:cNvPicPr/>
          <p:nvPr/>
        </p:nvPicPr>
        <p:blipFill>
          <a:blip r:embed="rId4"/>
          <a:stretch/>
        </p:blipFill>
        <p:spPr>
          <a:xfrm>
            <a:off x="3401280" y="2837160"/>
            <a:ext cx="6019560" cy="4495320"/>
          </a:xfrm>
          <a:prstGeom prst="rect">
            <a:avLst/>
          </a:prstGeom>
          <a:ln w="38160">
            <a:solidFill>
              <a:srgbClr val="92d050"/>
            </a:solidFill>
            <a:round/>
          </a:ln>
        </p:spPr>
      </p:pic>
    </p:spTree>
  </p:cSld>
  <p:timing>
    <p:tnLst>
      <p:par>
        <p:cTn id="2183" dur="indefinite" restart="never" nodeType="tmRoot">
          <p:childTnLst>
            <p:seq>
              <p:cTn id="2184" dur="indefinite" nodeType="mainSeq">
                <p:childTnLst>
                  <p:par>
                    <p:cTn id="2185" fill="hold">
                      <p:stCondLst>
                        <p:cond delay="indefinite"/>
                      </p:stCondLst>
                      <p:childTnLst>
                        <p:par>
                          <p:cTn id="2186" fill="hold">
                            <p:stCondLst>
                              <p:cond delay="0"/>
                            </p:stCondLst>
                            <p:childTnLst>
                              <p:par>
                                <p:cTn id="2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9" fill="hold">
                      <p:stCondLst>
                        <p:cond delay="indefinite"/>
                      </p:stCondLst>
                      <p:childTnLst>
                        <p:par>
                          <p:cTn id="2190" fill="hold">
                            <p:stCondLst>
                              <p:cond delay="0"/>
                            </p:stCondLst>
                            <p:childTnLst>
                              <p:par>
                                <p:cTn id="2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6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3" fill="hold">
                      <p:stCondLst>
                        <p:cond delay="indefinite"/>
                      </p:stCondLst>
                      <p:childTnLst>
                        <p:par>
                          <p:cTn id="2194" fill="hold">
                            <p:stCondLst>
                              <p:cond delay="0"/>
                            </p:stCondLst>
                            <p:childTnLst>
                              <p:par>
                                <p:cTn id="2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7" fill="hold">
                      <p:stCondLst>
                        <p:cond delay="indefinite"/>
                      </p:stCondLst>
                      <p:childTnLst>
                        <p:par>
                          <p:cTn id="2198" fill="hold">
                            <p:stCondLst>
                              <p:cond delay="0"/>
                            </p:stCondLst>
                            <p:childTnLst>
                              <p:par>
                                <p:cTn id="2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1" fill="hold">
                      <p:stCondLst>
                        <p:cond delay="indefinite"/>
                      </p:stCondLst>
                      <p:childTnLst>
                        <p:par>
                          <p:cTn id="2202" fill="hold">
                            <p:stCondLst>
                              <p:cond delay="0"/>
                            </p:stCondLst>
                            <p:childTnLst>
                              <p:par>
                                <p:cTn id="2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Need to store most of the data on disk (or in the cloud)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getting data from these sources is MUCH slower than RAM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Key idea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 If we have to go to the disk, make it count!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each disk access fetches a whole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block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of data (a few KB)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6F8F406C-27E1-49C3-B328-89E038E64349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6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Large amount of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567" name="Table 4"/>
          <p:cNvGraphicFramePr/>
          <p:nvPr/>
        </p:nvGraphicFramePr>
        <p:xfrm>
          <a:off x="1523880" y="2286000"/>
          <a:ext cx="6705360" cy="3337200"/>
        </p:xfrm>
        <a:graphic>
          <a:graphicData uri="http://schemas.openxmlformats.org/drawingml/2006/table">
            <a:tbl>
              <a:tblPr/>
              <a:tblGrid>
                <a:gridCol w="2234880"/>
                <a:gridCol w="2234880"/>
                <a:gridCol w="2235600"/>
              </a:tblGrid>
              <a:tr h="368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Component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Latency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Adjusted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68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 CPU cycle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0.3 ns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 second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68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L1 cache access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0.9 ns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3 seconds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68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L2 cache access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2.8 ns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9 seconds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68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L3 cache access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12.9 ns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43 seconds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68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RAM access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120 ns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6 minutes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9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SSD access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50-150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ymbol"/>
                        </a:rPr>
                        <a:t>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2-6 days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68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HDD access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1-10 ms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1-12 months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SF to NYC internet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40 ms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4 years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</a:tbl>
          </a:graphicData>
        </a:graphic>
      </p:graphicFrame>
      <p:sp>
        <p:nvSpPr>
          <p:cNvPr id="568" name="CustomShape 5"/>
          <p:cNvSpPr/>
          <p:nvPr/>
        </p:nvSpPr>
        <p:spPr>
          <a:xfrm rot="16200000">
            <a:off x="295920" y="3825720"/>
            <a:ext cx="1936440" cy="3949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2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0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1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6"/>
          <p:cNvSpPr/>
          <p:nvPr/>
        </p:nvSpPr>
        <p:spPr>
          <a:xfrm>
            <a:off x="5989680" y="2225160"/>
            <a:ext cx="2281680" cy="34894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205" dur="indefinite" restart="never" nodeType="tmRoot">
          <p:childTnLst>
            <p:seq>
              <p:cTn id="2206" dur="indefinite" nodeType="mainSeq">
                <p:childTnLst>
                  <p:par>
                    <p:cTn id="2207" fill="hold">
                      <p:stCondLst>
                        <p:cond delay="indefinite"/>
                      </p:stCondLst>
                      <p:childTnLst>
                        <p:par>
                          <p:cTn id="2208" fill="hold">
                            <p:stCondLst>
                              <p:cond delay="0"/>
                            </p:stCondLst>
                            <p:childTnLst>
                              <p:par>
                                <p:cTn id="2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1" fill="hold">
                      <p:stCondLst>
                        <p:cond delay="indefinite"/>
                      </p:stCondLst>
                      <p:childTnLst>
                        <p:par>
                          <p:cTn id="2212" fill="hold">
                            <p:stCondLst>
                              <p:cond delay="0"/>
                            </p:stCondLst>
                            <p:childTnLst>
                              <p:par>
                                <p:cTn id="2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5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5" fill="hold">
                      <p:stCondLst>
                        <p:cond delay="indefinite"/>
                      </p:stCondLst>
                      <p:childTnLst>
                        <p:par>
                          <p:cTn id="2216" fill="hold">
                            <p:stCondLst>
                              <p:cond delay="0"/>
                            </p:stCondLst>
                            <p:childTnLst>
                              <p:par>
                                <p:cTn id="2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1" fill="hold">
                      <p:stCondLst>
                        <p:cond delay="indefinite"/>
                      </p:stCondLst>
                      <p:childTnLst>
                        <p:par>
                          <p:cTn id="2222" fill="hold">
                            <p:stCondLst>
                              <p:cond delay="0"/>
                            </p:stCondLst>
                            <p:childTnLst>
                              <p:par>
                                <p:cTn id="222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2224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6" fill="hold">
                      <p:stCondLst>
                        <p:cond delay="indefinite"/>
                      </p:stCondLst>
                      <p:childTnLst>
                        <p:par>
                          <p:cTn id="2227" fill="hold">
                            <p:stCondLst>
                              <p:cond delay="0"/>
                            </p:stCondLst>
                            <p:childTnLst>
                              <p:par>
                                <p:cTn id="22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24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0" fill="hold">
                      <p:stCondLst>
                        <p:cond delay="indefinite"/>
                      </p:stCondLst>
                      <p:childTnLst>
                        <p:par>
                          <p:cTn id="2231" fill="hold">
                            <p:stCondLst>
                              <p:cond delay="0"/>
                            </p:stCondLst>
                            <p:childTnLst>
                              <p:par>
                                <p:cTn id="22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79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Suppose we want to print all nodes in a tree: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void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forall(tNode *node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 == NULL) { return;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printf("%d\n", node-&gt;data);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forall(node-&gt;left);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forall(node-&gt;right);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Question 1: What happens on this?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Question 2: How about with this change?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first version: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preorder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traversal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(this, left, right)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second version: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inorder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traversal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(left, this, right)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also: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postorder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traversal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(left, right, this)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8E502E30-63B2-45BA-BFE9-AC84791317B8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Simplified forall function for trees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8360280" y="2597400"/>
            <a:ext cx="474840" cy="56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4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Line 5"/>
          <p:cNvSpPr/>
          <p:nvPr/>
        </p:nvSpPr>
        <p:spPr>
          <a:xfrm flipH="1">
            <a:off x="8216640" y="3077280"/>
            <a:ext cx="21276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6"/>
          <p:cNvSpPr/>
          <p:nvPr/>
        </p:nvSpPr>
        <p:spPr>
          <a:xfrm>
            <a:off x="8766000" y="3077280"/>
            <a:ext cx="34632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7"/>
          <p:cNvSpPr/>
          <p:nvPr/>
        </p:nvSpPr>
        <p:spPr>
          <a:xfrm>
            <a:off x="7979400" y="3353760"/>
            <a:ext cx="474840" cy="56088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3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8"/>
          <p:cNvSpPr/>
          <p:nvPr/>
        </p:nvSpPr>
        <p:spPr>
          <a:xfrm>
            <a:off x="8592120" y="4161600"/>
            <a:ext cx="474840" cy="5608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9"/>
          <p:cNvSpPr/>
          <p:nvPr/>
        </p:nvSpPr>
        <p:spPr>
          <a:xfrm>
            <a:off x="7925040" y="1838160"/>
            <a:ext cx="474840" cy="56088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0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Line 10"/>
          <p:cNvSpPr/>
          <p:nvPr/>
        </p:nvSpPr>
        <p:spPr>
          <a:xfrm>
            <a:off x="8331120" y="2318040"/>
            <a:ext cx="266760" cy="27900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1"/>
          <p:cNvSpPr/>
          <p:nvPr/>
        </p:nvSpPr>
        <p:spPr>
          <a:xfrm>
            <a:off x="8874720" y="3353760"/>
            <a:ext cx="474840" cy="560880"/>
          </a:xfrm>
          <a:prstGeom prst="ellipse">
            <a:avLst/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Line 12"/>
          <p:cNvSpPr/>
          <p:nvPr/>
        </p:nvSpPr>
        <p:spPr>
          <a:xfrm flipH="1">
            <a:off x="8829720" y="3833640"/>
            <a:ext cx="114120" cy="3279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3"/>
          <p:cNvSpPr/>
          <p:nvPr/>
        </p:nvSpPr>
        <p:spPr>
          <a:xfrm>
            <a:off x="1385640" y="3020040"/>
            <a:ext cx="4176720" cy="298440"/>
          </a:xfrm>
          <a:prstGeom prst="roundRect">
            <a:avLst>
              <a:gd name="adj" fmla="val 16667"/>
            </a:avLst>
          </a:prstGeom>
          <a:solidFill>
            <a:srgbClr val="ffff00">
              <a:alpha val="40000"/>
            </a:srgbClr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4"/>
          <p:cNvSpPr/>
          <p:nvPr/>
        </p:nvSpPr>
        <p:spPr>
          <a:xfrm>
            <a:off x="1371600" y="3395160"/>
            <a:ext cx="4190760" cy="282240"/>
          </a:xfrm>
          <a:prstGeom prst="roundRect">
            <a:avLst>
              <a:gd name="adj" fmla="val 16667"/>
            </a:avLst>
          </a:prstGeom>
          <a:solidFill>
            <a:srgbClr val="92d050">
              <a:alpha val="40000"/>
            </a:srgbClr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5"/>
          <p:cNvSpPr/>
          <p:nvPr/>
        </p:nvSpPr>
        <p:spPr>
          <a:xfrm>
            <a:off x="1385640" y="3747960"/>
            <a:ext cx="4176720" cy="282960"/>
          </a:xfrm>
          <a:prstGeom prst="roundRect">
            <a:avLst>
              <a:gd name="adj" fmla="val 16667"/>
            </a:avLst>
          </a:prstGeom>
          <a:solidFill>
            <a:srgbClr val="00b0f0">
              <a:alpha val="40000"/>
            </a:srgbClr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6"/>
          <p:cNvSpPr/>
          <p:nvPr/>
        </p:nvSpPr>
        <p:spPr>
          <a:xfrm rot="10800000">
            <a:off x="1295280" y="3505320"/>
            <a:ext cx="328680" cy="5850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5" dur="indefinite" restart="never" nodeType="tmRoot">
          <p:childTnLst>
            <p:seq>
              <p:cTn id="256" dur="indefinite" nodeType="mainSeq">
                <p:childTnLst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8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36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58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84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18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58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12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66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 a B-tree of order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, each node has up to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children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The root is either a leaf, or has at least two children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Each internal node except the root has between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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/2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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and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children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All leaves are at the same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tree height is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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log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is of the order of 10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or more, so for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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10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9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, depth is around 5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1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7DCA3E56-50F1-4893-B29E-CABC0DC18838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2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Nodes in a B-tree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573" name="Table 4"/>
          <p:cNvGraphicFramePr/>
          <p:nvPr/>
        </p:nvGraphicFramePr>
        <p:xfrm>
          <a:off x="1706400" y="2133720"/>
          <a:ext cx="6705360" cy="370440"/>
        </p:xfrm>
        <a:graphic>
          <a:graphicData uri="http://schemas.openxmlformats.org/drawingml/2006/table">
            <a:tbl>
              <a:tblPr/>
              <a:tblGrid>
                <a:gridCol w="1676160"/>
                <a:gridCol w="1676160"/>
                <a:gridCol w="1676160"/>
                <a:gridCol w="1676880"/>
              </a:tblGrid>
              <a:tr h="52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</a:t>
                      </a:r>
                      <a:r>
                        <a:rPr b="0" lang="en-IN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</a:t>
                      </a:r>
                      <a:r>
                        <a:rPr b="0" lang="en-IN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…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</a:t>
                      </a:r>
                      <a:r>
                        <a:rPr b="0" i="1" lang="en-IN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</a:t>
                      </a:r>
                      <a:r>
                        <a:rPr b="0" lang="en-IN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ymbol"/>
                        </a:rPr>
                        <a:t></a:t>
                      </a:r>
                      <a:r>
                        <a:rPr b="0" lang="en-IN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74" name="CustomShape 5"/>
          <p:cNvSpPr/>
          <p:nvPr/>
        </p:nvSpPr>
        <p:spPr>
          <a:xfrm>
            <a:off x="700560" y="3048120"/>
            <a:ext cx="1409760" cy="101520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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lang="en-IN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6"/>
          <p:cNvSpPr/>
          <p:nvPr/>
        </p:nvSpPr>
        <p:spPr>
          <a:xfrm flipH="1">
            <a:off x="1405080" y="2590920"/>
            <a:ext cx="30060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333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7"/>
          <p:cNvSpPr/>
          <p:nvPr/>
        </p:nvSpPr>
        <p:spPr>
          <a:xfrm>
            <a:off x="2778840" y="3048120"/>
            <a:ext cx="2265480" cy="101520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lang="en-IN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1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,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lang="en-IN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2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CustomShape 8"/>
          <p:cNvSpPr/>
          <p:nvPr/>
        </p:nvSpPr>
        <p:spPr>
          <a:xfrm>
            <a:off x="3429000" y="2590920"/>
            <a:ext cx="4827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333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9"/>
          <p:cNvSpPr/>
          <p:nvPr/>
        </p:nvSpPr>
        <p:spPr>
          <a:xfrm>
            <a:off x="7746840" y="3048120"/>
            <a:ext cx="1896840" cy="101520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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i="1" lang="en-IN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IN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IN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10"/>
          <p:cNvSpPr/>
          <p:nvPr/>
        </p:nvSpPr>
        <p:spPr>
          <a:xfrm>
            <a:off x="8412120" y="2590920"/>
            <a:ext cx="2840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333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11"/>
          <p:cNvSpPr/>
          <p:nvPr/>
        </p:nvSpPr>
        <p:spPr>
          <a:xfrm>
            <a:off x="5190120" y="2676600"/>
            <a:ext cx="252792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chosen so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1 data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+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“pointers”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fill 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disk block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34" dur="indefinite" restart="never" nodeType="tmRoot">
          <p:childTnLst>
            <p:seq>
              <p:cTn id="2235" dur="indefinite" nodeType="mainSeq">
                <p:childTnLst>
                  <p:par>
                    <p:cTn id="2236" fill="hold">
                      <p:stCondLst>
                        <p:cond delay="indefinite"/>
                      </p:stCondLst>
                      <p:childTnLst>
                        <p:par>
                          <p:cTn id="2237" fill="hold">
                            <p:stCondLst>
                              <p:cond delay="0"/>
                            </p:stCondLst>
                            <p:childTnLst>
                              <p:par>
                                <p:cTn id="2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0" fill="hold">
                      <p:stCondLst>
                        <p:cond delay="indefinite"/>
                      </p:stCondLst>
                      <p:childTnLst>
                        <p:par>
                          <p:cTn id="2241" fill="hold">
                            <p:stCondLst>
                              <p:cond delay="0"/>
                            </p:stCondLst>
                            <p:childTnLst>
                              <p:par>
                                <p:cTn id="22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4" fill="hold">
                      <p:stCondLst>
                        <p:cond delay="indefinite"/>
                      </p:stCondLst>
                      <p:childTnLst>
                        <p:par>
                          <p:cTn id="2245" fill="hold">
                            <p:stCondLst>
                              <p:cond delay="0"/>
                            </p:stCondLst>
                            <p:childTnLst>
                              <p:par>
                                <p:cTn id="22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8" fill="hold">
                      <p:stCondLst>
                        <p:cond delay="indefinite"/>
                      </p:stCondLst>
                      <p:childTnLst>
                        <p:par>
                          <p:cTn id="2249" fill="hold">
                            <p:stCondLst>
                              <p:cond delay="0"/>
                            </p:stCondLst>
                            <p:childTnLst>
                              <p:par>
                                <p:cTn id="22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2" fill="hold">
                      <p:stCondLst>
                        <p:cond delay="indefinite"/>
                      </p:stCondLst>
                      <p:childTnLst>
                        <p:par>
                          <p:cTn id="2253" fill="hold">
                            <p:stCondLst>
                              <p:cond delay="0"/>
                            </p:stCondLst>
                            <p:childTnLst>
                              <p:par>
                                <p:cTn id="22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6" fill="hold">
                      <p:stCondLst>
                        <p:cond delay="indefinite"/>
                      </p:stCondLst>
                      <p:childTnLst>
                        <p:par>
                          <p:cTn id="2257" fill="hold">
                            <p:stCondLst>
                              <p:cond delay="0"/>
                            </p:stCondLst>
                            <p:childTnLst>
                              <p:par>
                                <p:cTn id="22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0" fill="hold">
                      <p:stCondLst>
                        <p:cond delay="indefinite"/>
                      </p:stCondLst>
                      <p:childTnLst>
                        <p:par>
                          <p:cTn id="2261" fill="hold">
                            <p:stCondLst>
                              <p:cond delay="0"/>
                            </p:stCondLst>
                            <p:childTnLst>
                              <p:par>
                                <p:cTn id="22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6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4" fill="hold">
                      <p:stCondLst>
                        <p:cond delay="indefinite"/>
                      </p:stCondLst>
                      <p:childTnLst>
                        <p:par>
                          <p:cTn id="2265" fill="hold">
                            <p:stCondLst>
                              <p:cond delay="0"/>
                            </p:stCondLst>
                            <p:childTnLst>
                              <p:par>
                                <p:cTn id="22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19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8" fill="hold">
                      <p:stCondLst>
                        <p:cond delay="indefinite"/>
                      </p:stCondLst>
                      <p:childTnLst>
                        <p:par>
                          <p:cTn id="2269" fill="hold">
                            <p:stCondLst>
                              <p:cond delay="0"/>
                            </p:stCondLst>
                            <p:childTnLst>
                              <p:par>
                                <p:cTn id="22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88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2" fill="hold">
                      <p:stCondLst>
                        <p:cond delay="indefinite"/>
                      </p:stCondLst>
                      <p:childTnLst>
                        <p:par>
                          <p:cTn id="2273" fill="hold">
                            <p:stCondLst>
                              <p:cond delay="0"/>
                            </p:stCondLst>
                            <p:childTnLst>
                              <p:par>
                                <p:cTn id="22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221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6" fill="hold">
                      <p:stCondLst>
                        <p:cond delay="indefinite"/>
                      </p:stCondLst>
                      <p:childTnLst>
                        <p:par>
                          <p:cTn id="2277" fill="hold">
                            <p:stCondLst>
                              <p:cond delay="0"/>
                            </p:stCondLst>
                            <p:childTnLst>
                              <p:par>
                                <p:cTn id="22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245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Find is a generalization of Find for ordered binary trees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binary search used to find the correct pointer to follow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To insert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, find the leaf node where it should have been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insert into that node (in sorted order)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if the node was full (i.e., it had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1 elements), promote the middle element to the parent-level and split this into two half-filled nodes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promote/split may cascade up to the root (tree height will grow)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Delete is similar: remove data, then try to compress with adjacent sibling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82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466A2FC4-E76B-4FB0-BD67-80081D60866E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3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Operations on B-trees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584" name="Table 4"/>
          <p:cNvGraphicFramePr/>
          <p:nvPr/>
        </p:nvGraphicFramePr>
        <p:xfrm>
          <a:off x="1706400" y="2359440"/>
          <a:ext cx="6705360" cy="370440"/>
        </p:xfrm>
        <a:graphic>
          <a:graphicData uri="http://schemas.openxmlformats.org/drawingml/2006/table">
            <a:tbl>
              <a:tblPr/>
              <a:tblGrid>
                <a:gridCol w="1676160"/>
                <a:gridCol w="1676160"/>
                <a:gridCol w="1676160"/>
                <a:gridCol w="1676880"/>
              </a:tblGrid>
              <a:tr h="52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</a:t>
                      </a:r>
                      <a:r>
                        <a:rPr b="0" lang="en-IN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</a:t>
                      </a:r>
                      <a:r>
                        <a:rPr b="0" lang="en-IN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…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</a:t>
                      </a:r>
                      <a:r>
                        <a:rPr b="0" i="1" lang="en-IN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</a:t>
                      </a:r>
                      <a:r>
                        <a:rPr b="0" lang="en-IN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ymbol"/>
                        </a:rPr>
                        <a:t></a:t>
                      </a:r>
                      <a:r>
                        <a:rPr b="0" lang="en-IN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85" name="CustomShape 5"/>
          <p:cNvSpPr/>
          <p:nvPr/>
        </p:nvSpPr>
        <p:spPr>
          <a:xfrm>
            <a:off x="700560" y="3273840"/>
            <a:ext cx="1409760" cy="101520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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lang="en-IN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6"/>
          <p:cNvSpPr/>
          <p:nvPr/>
        </p:nvSpPr>
        <p:spPr>
          <a:xfrm>
            <a:off x="2778840" y="3273840"/>
            <a:ext cx="2265480" cy="101520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lang="en-IN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1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,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lang="en-IN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2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CustomShape 7"/>
          <p:cNvSpPr/>
          <p:nvPr/>
        </p:nvSpPr>
        <p:spPr>
          <a:xfrm>
            <a:off x="7746840" y="3273840"/>
            <a:ext cx="1897200" cy="101520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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</a:t>
            </a:r>
            <a:r>
              <a:rPr b="0" i="1" lang="en-IN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m</a:t>
            </a:r>
            <a:r>
              <a:rPr b="0" lang="en-IN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</a:t>
            </a:r>
            <a:r>
              <a:rPr b="0" lang="en-IN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8"/>
          <p:cNvSpPr/>
          <p:nvPr/>
        </p:nvSpPr>
        <p:spPr>
          <a:xfrm flipH="1">
            <a:off x="1405080" y="2816640"/>
            <a:ext cx="30060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333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9"/>
          <p:cNvSpPr/>
          <p:nvPr/>
        </p:nvSpPr>
        <p:spPr>
          <a:xfrm>
            <a:off x="3429000" y="2816640"/>
            <a:ext cx="4827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333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10"/>
          <p:cNvSpPr/>
          <p:nvPr/>
        </p:nvSpPr>
        <p:spPr>
          <a:xfrm>
            <a:off x="8412120" y="2816640"/>
            <a:ext cx="2840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333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280" dur="indefinite" restart="never" nodeType="tmRoot">
          <p:childTnLst>
            <p:seq>
              <p:cTn id="2281" dur="indefinite" nodeType="mainSeq">
                <p:childTnLst>
                  <p:par>
                    <p:cTn id="2282" fill="hold">
                      <p:stCondLst>
                        <p:cond delay="indefinite"/>
                      </p:stCondLst>
                      <p:childTnLst>
                        <p:par>
                          <p:cTn id="2283" fill="hold">
                            <p:stCondLst>
                              <p:cond delay="0"/>
                            </p:stCondLst>
                            <p:childTnLst>
                              <p:par>
                                <p:cTn id="22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59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6" fill="hold">
                      <p:stCondLst>
                        <p:cond delay="indefinite"/>
                      </p:stCondLst>
                      <p:childTnLst>
                        <p:par>
                          <p:cTn id="2287" fill="hold">
                            <p:stCondLst>
                              <p:cond delay="0"/>
                            </p:stCondLst>
                            <p:childTnLst>
                              <p:par>
                                <p:cTn id="22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122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0" fill="hold">
                      <p:stCondLst>
                        <p:cond delay="indefinite"/>
                      </p:stCondLst>
                      <p:childTnLst>
                        <p:par>
                          <p:cTn id="2291" fill="hold">
                            <p:stCondLst>
                              <p:cond delay="0"/>
                            </p:stCondLst>
                            <p:childTnLst>
                              <p:par>
                                <p:cTn id="22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180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4" fill="hold">
                      <p:stCondLst>
                        <p:cond delay="indefinite"/>
                      </p:stCondLst>
                      <p:childTnLst>
                        <p:par>
                          <p:cTn id="2295" fill="hold">
                            <p:stCondLst>
                              <p:cond delay="0"/>
                            </p:stCondLst>
                            <p:childTnLst>
                              <p:par>
                                <p:cTn id="22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220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8" fill="hold">
                      <p:stCondLst>
                        <p:cond delay="indefinite"/>
                      </p:stCondLst>
                      <p:childTnLst>
                        <p:par>
                          <p:cTn id="2299" fill="hold">
                            <p:stCondLst>
                              <p:cond delay="0"/>
                            </p:stCondLst>
                            <p:childTnLst>
                              <p:par>
                                <p:cTn id="23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361" end="4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2" fill="hold">
                      <p:stCondLst>
                        <p:cond delay="indefinite"/>
                      </p:stCondLst>
                      <p:childTnLst>
                        <p:par>
                          <p:cTn id="2303" fill="hold">
                            <p:stCondLst>
                              <p:cond delay="0"/>
                            </p:stCondLst>
                            <p:childTnLst>
                              <p:par>
                                <p:cTn id="23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427" end="5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Suppose data is made up of (small) keys and (large) values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search done on the basis of keys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Internal nodes only store keys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values are stored only at leaves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Thus, a single disk block can accommodate many more keys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bushier tree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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shallower tree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Insert animation from OpenDSA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2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4EE053FE-AAE5-4BF3-80F6-78E590D9E58C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3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An optimization: B</a:t>
            </a:r>
            <a:r>
              <a:rPr b="1" lang="en-US" sz="27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+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trees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2306" dur="indefinite" restart="never" nodeType="tmRoot">
          <p:childTnLst>
            <p:seq>
              <p:cTn id="2307" dur="indefinite" nodeType="mainSeq">
                <p:childTnLst>
                  <p:par>
                    <p:cTn id="2308" fill="hold">
                      <p:stCondLst>
                        <p:cond delay="indefinite"/>
                      </p:stCondLst>
                      <p:childTnLst>
                        <p:par>
                          <p:cTn id="2309" fill="hold">
                            <p:stCondLst>
                              <p:cond delay="0"/>
                            </p:stCondLst>
                            <p:childTnLst>
                              <p:par>
                                <p:cTn id="23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1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2" fill="hold">
                      <p:stCondLst>
                        <p:cond delay="indefinite"/>
                      </p:stCondLst>
                      <p:childTnLst>
                        <p:par>
                          <p:cTn id="2313" fill="hold">
                            <p:stCondLst>
                              <p:cond delay="0"/>
                            </p:stCondLst>
                            <p:childTnLst>
                              <p:par>
                                <p:cTn id="2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6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6" fill="hold">
                      <p:stCondLst>
                        <p:cond delay="indefinite"/>
                      </p:stCondLst>
                      <p:childTnLst>
                        <p:par>
                          <p:cTn id="2317" fill="hold">
                            <p:stCondLst>
                              <p:cond delay="0"/>
                            </p:stCondLst>
                            <p:childTnLst>
                              <p:par>
                                <p:cTn id="23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9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0" fill="hold">
                      <p:stCondLst>
                        <p:cond delay="indefinite"/>
                      </p:stCondLst>
                      <p:childTnLst>
                        <p:par>
                          <p:cTn id="2321" fill="hold">
                            <p:stCondLst>
                              <p:cond delay="0"/>
                            </p:stCondLst>
                            <p:childTnLst>
                              <p:par>
                                <p:cTn id="23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125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4" fill="hold">
                      <p:stCondLst>
                        <p:cond delay="indefinite"/>
                      </p:stCondLst>
                      <p:childTnLst>
                        <p:par>
                          <p:cTn id="2325" fill="hold">
                            <p:stCondLst>
                              <p:cond delay="0"/>
                            </p:stCondLst>
                            <p:childTnLst>
                              <p:par>
                                <p:cTn id="23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159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8" fill="hold">
                      <p:stCondLst>
                        <p:cond delay="indefinite"/>
                      </p:stCondLst>
                      <p:childTnLst>
                        <p:par>
                          <p:cTn id="2329" fill="hold">
                            <p:stCondLst>
                              <p:cond delay="0"/>
                            </p:stCondLst>
                            <p:childTnLst>
                              <p:par>
                                <p:cTn id="23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21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2" fill="hold">
                      <p:stCondLst>
                        <p:cond delay="indefinite"/>
                      </p:stCondLst>
                      <p:childTnLst>
                        <p:par>
                          <p:cTn id="2333" fill="hold">
                            <p:stCondLst>
                              <p:cond delay="0"/>
                            </p:stCondLst>
                            <p:childTnLst>
                              <p:par>
                                <p:cTn id="23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247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 both B-trees and B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+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-trees, the root is processed frequently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While the data structure is needed, the root can be stored in RAM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the root can be written out to the disk when the data structure is no longer needed by the program (e.g., when the program terminates)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RAM is large enough to accommodate more than just the root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but it cannot accommodate everything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Note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 This is exactly the problem of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caching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cache faster than RAM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(just like RAM faster than disk)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cache smaller than RAM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(just like RAM smaller than disk)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Key Question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 What to save and what to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evict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5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E17369F3-3CEA-4629-BA86-0907C274B168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6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B/B</a:t>
            </a:r>
            <a:r>
              <a:rPr b="1" lang="en-US" sz="27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+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trees: Frequent nodes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2336" dur="indefinite" restart="never" nodeType="tmRoot">
          <p:childTnLst>
            <p:seq>
              <p:cTn id="2337" dur="indefinite" nodeType="mainSeq">
                <p:childTnLst>
                  <p:par>
                    <p:cTn id="2338" fill="hold">
                      <p:stCondLst>
                        <p:cond delay="indefinite"/>
                      </p:stCondLst>
                      <p:childTnLst>
                        <p:par>
                          <p:cTn id="2339" fill="hold">
                            <p:stCondLst>
                              <p:cond delay="0"/>
                            </p:stCondLst>
                            <p:childTnLst>
                              <p:par>
                                <p:cTn id="23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2" fill="hold">
                      <p:stCondLst>
                        <p:cond delay="indefinite"/>
                      </p:stCondLst>
                      <p:childTnLst>
                        <p:par>
                          <p:cTn id="2343" fill="hold">
                            <p:stCondLst>
                              <p:cond delay="0"/>
                            </p:stCondLst>
                            <p:childTnLst>
                              <p:par>
                                <p:cTn id="23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65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6" fill="hold">
                      <p:stCondLst>
                        <p:cond delay="indefinite"/>
                      </p:stCondLst>
                      <p:childTnLst>
                        <p:par>
                          <p:cTn id="2347" fill="hold">
                            <p:stCondLst>
                              <p:cond delay="0"/>
                            </p:stCondLst>
                            <p:childTnLst>
                              <p:par>
                                <p:cTn id="23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131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0" fill="hold">
                      <p:stCondLst>
                        <p:cond delay="indefinite"/>
                      </p:stCondLst>
                      <p:childTnLst>
                        <p:par>
                          <p:cTn id="2351" fill="hold">
                            <p:stCondLst>
                              <p:cond delay="0"/>
                            </p:stCondLst>
                            <p:childTnLst>
                              <p:par>
                                <p:cTn id="23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267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4" fill="hold">
                      <p:stCondLst>
                        <p:cond delay="indefinite"/>
                      </p:stCondLst>
                      <p:childTnLst>
                        <p:par>
                          <p:cTn id="2355" fill="hold">
                            <p:stCondLst>
                              <p:cond delay="0"/>
                            </p:stCondLst>
                            <p:childTnLst>
                              <p:par>
                                <p:cTn id="23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326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8" fill="hold">
                      <p:stCondLst>
                        <p:cond delay="indefinite"/>
                      </p:stCondLst>
                      <p:childTnLst>
                        <p:par>
                          <p:cTn id="2359" fill="hold">
                            <p:stCondLst>
                              <p:cond delay="0"/>
                            </p:stCondLst>
                            <p:childTnLst>
                              <p:par>
                                <p:cTn id="23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364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2" fill="hold">
                      <p:stCondLst>
                        <p:cond delay="indefinite"/>
                      </p:stCondLst>
                      <p:childTnLst>
                        <p:par>
                          <p:cTn id="2363" fill="hold">
                            <p:stCondLst>
                              <p:cond delay="0"/>
                            </p:stCondLst>
                            <p:childTnLst>
                              <p:par>
                                <p:cTn id="23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409" end="4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6" fill="hold">
                      <p:stCondLst>
                        <p:cond delay="indefinite"/>
                      </p:stCondLst>
                      <p:childTnLst>
                        <p:par>
                          <p:cTn id="2367" fill="hold">
                            <p:stCondLst>
                              <p:cond delay="0"/>
                            </p:stCondLst>
                            <p:childTnLst>
                              <p:par>
                                <p:cTn id="23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464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0" fill="hold">
                      <p:stCondLst>
                        <p:cond delay="indefinite"/>
                      </p:stCondLst>
                      <p:childTnLst>
                        <p:par>
                          <p:cTn id="2371" fill="hold">
                            <p:stCondLst>
                              <p:cond delay="0"/>
                            </p:stCondLst>
                            <p:childTnLst>
                              <p:par>
                                <p:cTn id="23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522" end="5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FIFO: First In First Out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data structure?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LRU: Least Recently Used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data structure?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FF: Furthest in Future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provably optimal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data structure?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Aside: Splay trees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whenever you insert or find something,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splay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it to the top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(log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) amortized find/insert/delete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8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F338E3C1-9DD6-48DE-B551-79E6615F98F7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9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Eviction Strategies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2374" dur="indefinite" restart="never" nodeType="tmRoot">
          <p:childTnLst>
            <p:seq>
              <p:cTn id="2375" dur="indefinite" nodeType="mainSeq">
                <p:childTnLst>
                  <p:par>
                    <p:cTn id="2376" fill="hold">
                      <p:stCondLst>
                        <p:cond delay="indefinite"/>
                      </p:stCondLst>
                      <p:childTnLst>
                        <p:par>
                          <p:cTn id="2377" fill="hold">
                            <p:stCondLst>
                              <p:cond delay="0"/>
                            </p:stCondLst>
                            <p:childTnLst>
                              <p:par>
                                <p:cTn id="23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1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0" fill="hold">
                      <p:stCondLst>
                        <p:cond delay="indefinite"/>
                      </p:stCondLst>
                      <p:childTnLst>
                        <p:par>
                          <p:cTn id="2381" fill="hold">
                            <p:stCondLst>
                              <p:cond delay="0"/>
                            </p:stCondLst>
                            <p:childTnLst>
                              <p:par>
                                <p:cTn id="23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2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4" fill="hold">
                      <p:stCondLst>
                        <p:cond delay="indefinite"/>
                      </p:stCondLst>
                      <p:childTnLst>
                        <p:par>
                          <p:cTn id="2385" fill="hold">
                            <p:stCondLst>
                              <p:cond delay="0"/>
                            </p:stCondLst>
                            <p:childTnLst>
                              <p:par>
                                <p:cTn id="23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4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8" fill="hold">
                      <p:stCondLst>
                        <p:cond delay="indefinite"/>
                      </p:stCondLst>
                      <p:childTnLst>
                        <p:par>
                          <p:cTn id="2389" fill="hold">
                            <p:stCondLst>
                              <p:cond delay="0"/>
                            </p:stCondLst>
                            <p:childTnLst>
                              <p:par>
                                <p:cTn id="23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68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2" fill="hold">
                      <p:stCondLst>
                        <p:cond delay="indefinite"/>
                      </p:stCondLst>
                      <p:childTnLst>
                        <p:par>
                          <p:cTn id="2393" fill="hold">
                            <p:stCondLst>
                              <p:cond delay="0"/>
                            </p:stCondLst>
                            <p:childTnLst>
                              <p:par>
                                <p:cTn id="23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8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6" fill="hold">
                      <p:stCondLst>
                        <p:cond delay="indefinite"/>
                      </p:stCondLst>
                      <p:childTnLst>
                        <p:par>
                          <p:cTn id="2397" fill="hold">
                            <p:stCondLst>
                              <p:cond delay="0"/>
                            </p:stCondLst>
                            <p:childTnLst>
                              <p:par>
                                <p:cTn id="23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10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0" fill="hold">
                      <p:stCondLst>
                        <p:cond delay="indefinite"/>
                      </p:stCondLst>
                      <p:childTnLst>
                        <p:par>
                          <p:cTn id="2401" fill="hold">
                            <p:stCondLst>
                              <p:cond delay="0"/>
                            </p:stCondLst>
                            <p:childTnLst>
                              <p:par>
                                <p:cTn id="24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12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4" fill="hold">
                      <p:stCondLst>
                        <p:cond delay="indefinite"/>
                      </p:stCondLst>
                      <p:childTnLst>
                        <p:par>
                          <p:cTn id="2405" fill="hold">
                            <p:stCondLst>
                              <p:cond delay="0"/>
                            </p:stCondLst>
                            <p:childTnLst>
                              <p:par>
                                <p:cTn id="24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142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8" fill="hold">
                      <p:stCondLst>
                        <p:cond delay="indefinite"/>
                      </p:stCondLst>
                      <p:childTnLst>
                        <p:par>
                          <p:cTn id="2409" fill="hold">
                            <p:stCondLst>
                              <p:cond delay="0"/>
                            </p:stCondLst>
                            <p:childTnLst>
                              <p:par>
                                <p:cTn id="24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161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2" fill="hold">
                      <p:stCondLst>
                        <p:cond delay="indefinite"/>
                      </p:stCondLst>
                      <p:childTnLst>
                        <p:par>
                          <p:cTn id="2413" fill="hold">
                            <p:stCondLst>
                              <p:cond delay="0"/>
                            </p:stCondLst>
                            <p:childTnLst>
                              <p:par>
                                <p:cTn id="24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220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 a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full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tree, every node has either 0 or 2 children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What is the maximum height of a full tree with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nodes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Given pointers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and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to two nodes in an balanced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binary search tree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(ordered binary tree) with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nodes, describe a fast algorithm to find the lowest common ancestor of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and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9018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Answer the same question, assuming that the tree is unordered and not necessarily balanced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 a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general tree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, nodes can have an arbitrary number of children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Describe a space-efficient way to implement general trees in 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1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5A918571-0018-49C7-B31C-D4C6EC15E180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2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Questions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2416" dur="indefinite" restart="never" nodeType="tmRoot">
          <p:childTnLst>
            <p:seq>
              <p:cTn id="2417" dur="indefinite" nodeType="mainSeq">
                <p:childTnLst>
                  <p:par>
                    <p:cTn id="2418" fill="hold">
                      <p:stCondLst>
                        <p:cond delay="indefinite"/>
                      </p:stCondLst>
                      <p:childTnLst>
                        <p:par>
                          <p:cTn id="2419" fill="hold">
                            <p:stCondLst>
                              <p:cond delay="0"/>
                            </p:stCondLst>
                            <p:childTnLst>
                              <p:par>
                                <p:cTn id="24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2" fill="hold">
                      <p:stCondLst>
                        <p:cond delay="indefinite"/>
                      </p:stCondLst>
                      <p:childTnLst>
                        <p:par>
                          <p:cTn id="2423" fill="hold">
                            <p:stCondLst>
                              <p:cond delay="0"/>
                            </p:stCondLst>
                            <p:childTnLst>
                              <p:par>
                                <p:cTn id="24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55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6" fill="hold">
                      <p:stCondLst>
                        <p:cond delay="indefinite"/>
                      </p:stCondLst>
                      <p:childTnLst>
                        <p:par>
                          <p:cTn id="2427" fill="hold">
                            <p:stCondLst>
                              <p:cond delay="0"/>
                            </p:stCondLst>
                            <p:childTnLst>
                              <p:par>
                                <p:cTn id="24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11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0" fill="hold">
                      <p:stCondLst>
                        <p:cond delay="indefinite"/>
                      </p:stCondLst>
                      <p:childTnLst>
                        <p:par>
                          <p:cTn id="2431" fill="hold">
                            <p:stCondLst>
                              <p:cond delay="0"/>
                            </p:stCondLst>
                            <p:childTnLst>
                              <p:par>
                                <p:cTn id="24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289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4" fill="hold">
                      <p:stCondLst>
                        <p:cond delay="indefinite"/>
                      </p:stCondLst>
                      <p:childTnLst>
                        <p:par>
                          <p:cTn id="2435" fill="hold">
                            <p:stCondLst>
                              <p:cond delay="0"/>
                            </p:stCondLst>
                            <p:childTnLst>
                              <p:par>
                                <p:cTn id="24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381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8" fill="hold">
                      <p:stCondLst>
                        <p:cond delay="indefinite"/>
                      </p:stCondLst>
                      <p:childTnLst>
                        <p:par>
                          <p:cTn id="2439" fill="hold">
                            <p:stCondLst>
                              <p:cond delay="0"/>
                            </p:stCondLst>
                            <p:childTnLst>
                              <p:par>
                                <p:cTn id="24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447" end="5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Suppose we want to print all nodes in a tree: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void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forall(tNode *node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 == NULL) { return;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printf("%d\n", node-&gt;data);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forall(node-&gt;left);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forall(node-&gt;right);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Question 1: What happens on this?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Question 2: How about with this change?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first version: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preorder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traversal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(this, left, right)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second version: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inorder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traversal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(left, this, right)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also: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postorder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 traversal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(left, right, this)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94BA0AA3-71DF-4E27-9F39-742CCDE8C146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Simplified forall function for trees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8360280" y="2597400"/>
            <a:ext cx="474840" cy="56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4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Line 5"/>
          <p:cNvSpPr/>
          <p:nvPr/>
        </p:nvSpPr>
        <p:spPr>
          <a:xfrm flipH="1">
            <a:off x="8216640" y="3077280"/>
            <a:ext cx="21276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6"/>
          <p:cNvSpPr/>
          <p:nvPr/>
        </p:nvSpPr>
        <p:spPr>
          <a:xfrm>
            <a:off x="8766000" y="3077280"/>
            <a:ext cx="34632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"/>
          <p:cNvSpPr/>
          <p:nvPr/>
        </p:nvSpPr>
        <p:spPr>
          <a:xfrm>
            <a:off x="7979400" y="3353760"/>
            <a:ext cx="474840" cy="56088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3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8592120" y="4161600"/>
            <a:ext cx="474840" cy="5608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9"/>
          <p:cNvSpPr/>
          <p:nvPr/>
        </p:nvSpPr>
        <p:spPr>
          <a:xfrm>
            <a:off x="7925040" y="1838160"/>
            <a:ext cx="474840" cy="56088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0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Line 10"/>
          <p:cNvSpPr/>
          <p:nvPr/>
        </p:nvSpPr>
        <p:spPr>
          <a:xfrm>
            <a:off x="8331120" y="2318040"/>
            <a:ext cx="266760" cy="27900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1"/>
          <p:cNvSpPr/>
          <p:nvPr/>
        </p:nvSpPr>
        <p:spPr>
          <a:xfrm>
            <a:off x="8874720" y="3353760"/>
            <a:ext cx="474840" cy="560880"/>
          </a:xfrm>
          <a:prstGeom prst="ellipse">
            <a:avLst/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Line 12"/>
          <p:cNvSpPr/>
          <p:nvPr/>
        </p:nvSpPr>
        <p:spPr>
          <a:xfrm flipH="1">
            <a:off x="8829720" y="3833640"/>
            <a:ext cx="114120" cy="3279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3"/>
          <p:cNvSpPr/>
          <p:nvPr/>
        </p:nvSpPr>
        <p:spPr>
          <a:xfrm>
            <a:off x="1385640" y="3020040"/>
            <a:ext cx="4176720" cy="298440"/>
          </a:xfrm>
          <a:prstGeom prst="roundRect">
            <a:avLst>
              <a:gd name="adj" fmla="val 16667"/>
            </a:avLst>
          </a:prstGeom>
          <a:solidFill>
            <a:srgbClr val="ffff00">
              <a:alpha val="40000"/>
            </a:srgbClr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4"/>
          <p:cNvSpPr/>
          <p:nvPr/>
        </p:nvSpPr>
        <p:spPr>
          <a:xfrm>
            <a:off x="1371600" y="3395160"/>
            <a:ext cx="4190760" cy="282240"/>
          </a:xfrm>
          <a:prstGeom prst="roundRect">
            <a:avLst>
              <a:gd name="adj" fmla="val 16667"/>
            </a:avLst>
          </a:prstGeom>
          <a:solidFill>
            <a:srgbClr val="92d050">
              <a:alpha val="40000"/>
            </a:srgbClr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5"/>
          <p:cNvSpPr/>
          <p:nvPr/>
        </p:nvSpPr>
        <p:spPr>
          <a:xfrm>
            <a:off x="1385640" y="3747960"/>
            <a:ext cx="4176720" cy="282960"/>
          </a:xfrm>
          <a:prstGeom prst="roundRect">
            <a:avLst>
              <a:gd name="adj" fmla="val 16667"/>
            </a:avLst>
          </a:prstGeom>
          <a:solidFill>
            <a:srgbClr val="00b0f0">
              <a:alpha val="40000"/>
            </a:srgbClr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6"/>
          <p:cNvSpPr/>
          <p:nvPr/>
        </p:nvSpPr>
        <p:spPr>
          <a:xfrm rot="10800000">
            <a:off x="1295280" y="3505320"/>
            <a:ext cx="328680" cy="5850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21" dur="indefinite" restart="never" nodeType="tmRoot">
          <p:childTnLst>
            <p:seq>
              <p:cTn id="322" dur="indefinite" nodeType="mainSeq">
                <p:childTnLst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8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36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58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84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18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58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12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66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preorder(tNode *node,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  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int(*task)(int, void*), void*),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  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void *args)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 == NULL) { return NULL;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if(!task(node-&gt;data, args)) { return node;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tNode *temp = preorder(node-&gt;left, task, args);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if(temp != NULL) { return temp;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preorder(node-&gt;right, task, args);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9677F0E2-6F81-408A-B231-1136625BFADE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General preorder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87" dur="indefinite" restart="never" nodeType="tmRoot">
          <p:childTnLst>
            <p:seq>
              <p:cTn id="388" dur="indefinite" nodeType="mainSeq">
                <p:childTnLst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17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04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40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87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37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73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What does this function compute?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int strange(tNode *node)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 == NULL) { return 0;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return strange(node-&gt;left)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+ node-&gt;data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+ strange(node-&gt;right);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For the example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 0 + 3 + 4 + 1 + 2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26920" indent="-317160">
              <a:lnSpc>
                <a:spcPct val="100000"/>
              </a:lnSpc>
              <a:buClr>
                <a:srgbClr val="00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in general, sum of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Question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 The above function uses inorder traversal. What would happen if we used preorder traversal? Postorder?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A093831E-553D-4EB8-864E-D42CFDFA9F7B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Question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8577720" y="2435760"/>
            <a:ext cx="474840" cy="56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4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Line 5"/>
          <p:cNvSpPr/>
          <p:nvPr/>
        </p:nvSpPr>
        <p:spPr>
          <a:xfrm flipH="1">
            <a:off x="8434440" y="2915640"/>
            <a:ext cx="21240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6"/>
          <p:cNvSpPr/>
          <p:nvPr/>
        </p:nvSpPr>
        <p:spPr>
          <a:xfrm>
            <a:off x="8983440" y="2915640"/>
            <a:ext cx="34632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7"/>
          <p:cNvSpPr/>
          <p:nvPr/>
        </p:nvSpPr>
        <p:spPr>
          <a:xfrm>
            <a:off x="8196840" y="3192120"/>
            <a:ext cx="474840" cy="56088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3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8809560" y="4000320"/>
            <a:ext cx="474840" cy="5608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8142840" y="1676520"/>
            <a:ext cx="474840" cy="56088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0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Line 10"/>
          <p:cNvSpPr/>
          <p:nvPr/>
        </p:nvSpPr>
        <p:spPr>
          <a:xfrm>
            <a:off x="8548560" y="2156400"/>
            <a:ext cx="266760" cy="27900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1"/>
          <p:cNvSpPr/>
          <p:nvPr/>
        </p:nvSpPr>
        <p:spPr>
          <a:xfrm>
            <a:off x="9092160" y="3192120"/>
            <a:ext cx="474840" cy="560880"/>
          </a:xfrm>
          <a:prstGeom prst="ellipse">
            <a:avLst/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Line 12"/>
          <p:cNvSpPr/>
          <p:nvPr/>
        </p:nvSpPr>
        <p:spPr>
          <a:xfrm flipH="1">
            <a:off x="9047160" y="3672000"/>
            <a:ext cx="114480" cy="3279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23" dur="indefinite" restart="never" nodeType="tmRoot">
          <p:childTnLst>
            <p:seq>
              <p:cTn id="424" dur="indefinite" nodeType="mainSeq">
                <p:childTnLst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2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4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75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78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13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38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533520" y="1143000"/>
            <a:ext cx="9021240" cy="594324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The following function frees memory used by a tree: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void freeTree(tNode *node) 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if(node == NULL) { return;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freeTree(node-&gt;left);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freeTree(node-&gt;right);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free(node);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82680" indent="-382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Question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: The above function uses postorder traversal. What would happen if we used inorder traversal? Preorder?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7467480" y="7162920"/>
            <a:ext cx="2095200" cy="51732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/>
          <a:p>
            <a:pPr algn="r">
              <a:lnSpc>
                <a:spcPct val="100000"/>
              </a:lnSpc>
            </a:pPr>
            <a:fld id="{FE30C82E-CBF2-4232-91E5-4FD1D7847E54}" type="slidenum"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533520" y="457200"/>
            <a:ext cx="9051480" cy="518760"/>
          </a:xfrm>
          <a:prstGeom prst="rect">
            <a:avLst/>
          </a:prstGeom>
          <a:noFill/>
          <a:ln>
            <a:noFill/>
          </a:ln>
        </p:spPr>
        <p:txBody>
          <a:bodyPr lIns="101880" rIns="101880" tIns="51120" bIns="51120" anchor="ctr"/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ＭＳ Ｐゴシック"/>
              </a:rPr>
              <a:t>Freeing memory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8001360" y="2362320"/>
            <a:ext cx="474840" cy="56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4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Line 5"/>
          <p:cNvSpPr/>
          <p:nvPr/>
        </p:nvSpPr>
        <p:spPr>
          <a:xfrm flipH="1">
            <a:off x="7857720" y="2842200"/>
            <a:ext cx="21276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6"/>
          <p:cNvSpPr/>
          <p:nvPr/>
        </p:nvSpPr>
        <p:spPr>
          <a:xfrm>
            <a:off x="8407080" y="2842200"/>
            <a:ext cx="346320" cy="27612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7"/>
          <p:cNvSpPr/>
          <p:nvPr/>
        </p:nvSpPr>
        <p:spPr>
          <a:xfrm>
            <a:off x="7620480" y="3118320"/>
            <a:ext cx="474840" cy="56088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3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8"/>
          <p:cNvSpPr/>
          <p:nvPr/>
        </p:nvSpPr>
        <p:spPr>
          <a:xfrm>
            <a:off x="8233200" y="3926520"/>
            <a:ext cx="474840" cy="560880"/>
          </a:xfrm>
          <a:prstGeom prst="ellipse">
            <a:avLst/>
          </a:prstGeom>
          <a:solidFill>
            <a:srgbClr val="92d05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1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9"/>
          <p:cNvSpPr/>
          <p:nvPr/>
        </p:nvSpPr>
        <p:spPr>
          <a:xfrm>
            <a:off x="8515800" y="3118320"/>
            <a:ext cx="474840" cy="560880"/>
          </a:xfrm>
          <a:prstGeom prst="ellipse">
            <a:avLst/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Line 10"/>
          <p:cNvSpPr/>
          <p:nvPr/>
        </p:nvSpPr>
        <p:spPr>
          <a:xfrm flipH="1">
            <a:off x="8470800" y="3598560"/>
            <a:ext cx="114120" cy="3279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1"/>
          <p:cNvSpPr/>
          <p:nvPr/>
        </p:nvSpPr>
        <p:spPr>
          <a:xfrm>
            <a:off x="874080" y="2977200"/>
            <a:ext cx="4043520" cy="100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5097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freeTree(node-&gt;left);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97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free(node);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97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freeTree(node-&gt;right);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7" dur="indefinite" restart="never" nodeType="tmRoot">
          <p:childTnLst>
            <p:seq>
              <p:cTn id="458" dur="indefinite" nodeType="mainSeq">
                <p:childTnLst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4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77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14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38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63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80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2016-10-24T14:52:38Z</dcterms:created>
  <dc:creator/>
  <dc:description/>
  <dc:language>en-IN</dc:language>
  <cp:lastModifiedBy/>
  <dcterms:modified xsi:type="dcterms:W3CDTF">2016-10-24T14:56:42Z</dcterms:modified>
  <cp:revision>1</cp:revision>
  <dc:subject/>
  <dc:title/>
</cp:coreProperties>
</file>