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5" r:id="rId2"/>
    <p:sldId id="316" r:id="rId3"/>
    <p:sldId id="319" r:id="rId4"/>
    <p:sldId id="317" r:id="rId5"/>
    <p:sldId id="320" r:id="rId6"/>
    <p:sldId id="321" r:id="rId7"/>
    <p:sldId id="322" r:id="rId8"/>
    <p:sldId id="323" r:id="rId9"/>
    <p:sldId id="324" r:id="rId10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company is hiring, and wants to make relevant data of shortlisted candidates available to interviewers</a:t>
            </a:r>
          </a:p>
          <a:p>
            <a:pPr lvl="1"/>
            <a:r>
              <a:rPr lang="en-US" dirty="0"/>
              <a:t>in memory</a:t>
            </a:r>
          </a:p>
          <a:p>
            <a:endParaRPr lang="en-US" dirty="0"/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100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list[100];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610" y="5482280"/>
            <a:ext cx="31085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list[MAX_STUDENTS];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91653" y="2986790"/>
            <a:ext cx="2499747" cy="2057400"/>
            <a:chOff x="5257800" y="2895600"/>
            <a:chExt cx="2499747" cy="2057400"/>
          </a:xfrm>
        </p:grpSpPr>
        <p:sp>
          <p:nvSpPr>
            <p:cNvPr id="9" name="Right Brace 8"/>
            <p:cNvSpPr/>
            <p:nvPr/>
          </p:nvSpPr>
          <p:spPr bwMode="auto">
            <a:xfrm>
              <a:off x="5257800" y="2895600"/>
              <a:ext cx="304800" cy="20574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000" y="3724245"/>
              <a:ext cx="2042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Header file (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.h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72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expanded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MAX_STUDENTS 100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list[MAX_STUDENTS];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student no. ");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("GPA is: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5511" y="5921819"/>
            <a:ext cx="4533613" cy="1342244"/>
            <a:chOff x="3945511" y="5921819"/>
            <a:chExt cx="4533613" cy="1342244"/>
          </a:xfrm>
        </p:grpSpPr>
        <p:sp>
          <p:nvSpPr>
            <p:cNvPr id="2" name="TextBox 1"/>
            <p:cNvSpPr txBox="1"/>
            <p:nvPr/>
          </p:nvSpPr>
          <p:spPr>
            <a:xfrm>
              <a:off x="3945511" y="6248400"/>
              <a:ext cx="4533613" cy="101566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Key point</a:t>
              </a:r>
              <a:r>
                <a:rPr lang="en-US" dirty="0"/>
                <a:t>: Tomorrow, if I change the</a:t>
              </a:r>
            </a:p>
            <a:p>
              <a:r>
                <a:rPr lang="en-US" dirty="0"/>
                <a:t>way I organize my data, I will need to</a:t>
              </a:r>
            </a:p>
            <a:p>
              <a:r>
                <a:rPr lang="en-US" dirty="0"/>
                <a:t>change lots of lines of code like this.</a:t>
              </a:r>
            </a:p>
          </p:txBody>
        </p:sp>
        <p:sp>
          <p:nvSpPr>
            <p:cNvPr id="3" name="Right Brace 2"/>
            <p:cNvSpPr/>
            <p:nvPr/>
          </p:nvSpPr>
          <p:spPr bwMode="auto">
            <a:xfrm rot="16200000">
              <a:off x="5982182" y="4458182"/>
              <a:ext cx="326581" cy="3253855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46345" y="553262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48400" y="1600200"/>
            <a:ext cx="3394222" cy="2415915"/>
            <a:chOff x="5257800" y="2895600"/>
            <a:chExt cx="3394222" cy="2057400"/>
          </a:xfrm>
        </p:grpSpPr>
        <p:sp>
          <p:nvSpPr>
            <p:cNvPr id="10" name="Right Brace 9"/>
            <p:cNvSpPr/>
            <p:nvPr/>
          </p:nvSpPr>
          <p:spPr bwMode="auto">
            <a:xfrm>
              <a:off x="5257800" y="2895600"/>
              <a:ext cx="304800" cy="20574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3724245"/>
              <a:ext cx="2937022" cy="60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Details </a:t>
              </a:r>
              <a:r>
                <a:rPr lang="en-US" dirty="0">
                  <a:solidFill>
                    <a:srgbClr val="3333FF"/>
                  </a:solidFill>
                </a:rPr>
                <a:t>abstracted away</a:t>
              </a:r>
            </a:p>
            <a:p>
              <a:r>
                <a:rPr lang="en-US" dirty="0"/>
                <a:t>in a header file (.h)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6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3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Interface/Abstraction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Once the client and implementer agree on an interface (a.k.a. abstraction):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the client is free to write any code using the interface functionality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the implementer is free to modify the implementation</a:t>
            </a:r>
          </a:p>
          <a:p>
            <a:pPr lvl="1"/>
            <a:r>
              <a:rPr lang="en-US" i="1" dirty="0">
                <a:ea typeface="ＭＳ Ｐゴシック" panose="020B0600070205080204" pitchFamily="34" charset="-128"/>
              </a:rPr>
              <a:t>neither group needs to inform the other!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You will see this idea all over CS: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200400" y="1524000"/>
            <a:ext cx="3962402" cy="1295400"/>
            <a:chOff x="2112" y="3264"/>
            <a:chExt cx="2496" cy="816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112" y="3264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25400">
              <a:solidFill>
                <a:srgbClr val="DDDDDD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Client code</a:t>
              </a: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112" y="3744"/>
              <a:ext cx="1248" cy="336"/>
            </a:xfrm>
            <a:prstGeom prst="roundRect">
              <a:avLst>
                <a:gd name="adj" fmla="val 28569"/>
              </a:avLst>
            </a:prstGeom>
            <a:solidFill>
              <a:srgbClr val="CCCCFF"/>
            </a:solidFill>
            <a:ln w="25400">
              <a:solidFill>
                <a:srgbClr val="CCCCFF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Implementation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12" y="3696"/>
              <a:ext cx="24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832" y="3456"/>
              <a:ext cx="7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/>
                <a:t>Interface</a:t>
              </a:r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3170237" y="5715000"/>
            <a:ext cx="3992563" cy="1295400"/>
            <a:chOff x="2112" y="3264"/>
            <a:chExt cx="2515" cy="816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112" y="3264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25400">
              <a:solidFill>
                <a:srgbClr val="DDDDDD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Software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112" y="3744"/>
              <a:ext cx="1248" cy="336"/>
            </a:xfrm>
            <a:prstGeom prst="roundRect">
              <a:avLst>
                <a:gd name="adj" fmla="val 28569"/>
              </a:avLst>
            </a:prstGeom>
            <a:solidFill>
              <a:srgbClr val="CCCCFF"/>
            </a:solidFill>
            <a:ln w="25400">
              <a:solidFill>
                <a:srgbClr val="CCCCFF"/>
              </a:solidFill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</a:rPr>
                <a:t>Hardware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12" y="3696"/>
              <a:ext cx="24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455" y="3474"/>
              <a:ext cx="11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/>
                <a:t>Instruction Set</a:t>
              </a:r>
            </a:p>
            <a:p>
              <a:r>
                <a:rPr lang="en-US" dirty="0"/>
                <a:t>Architecture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95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b="1" dirty="0"/>
              <a:t>Question</a:t>
            </a:r>
            <a:r>
              <a:rPr lang="en-US" dirty="0"/>
              <a:t>: What if index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out of bounds?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BREAKS agreed-upon function prototype!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*g)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MAX_STUDENTS) { return 0;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*g =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622071"/>
            <a:ext cx="73167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2388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student no. ");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2388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g;</a:t>
            </a:r>
          </a:p>
          <a:p>
            <a:pPr marL="52388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&amp;g)) {</a:t>
            </a:r>
          </a:p>
          <a:p>
            <a:pPr marL="52388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("GPA is: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g);</a:t>
            </a:r>
          </a:p>
          <a:p>
            <a:pPr marL="52388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 ...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4392" y="1946046"/>
            <a:ext cx="4673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the </a:t>
            </a:r>
            <a:r>
              <a:rPr lang="en-US" dirty="0" err="1"/>
              <a:t>set_gpa</a:t>
            </a:r>
            <a:r>
              <a:rPr lang="en-US" dirty="0"/>
              <a:t> implementation</a:t>
            </a:r>
          </a:p>
          <a:p>
            <a:r>
              <a:rPr lang="en-US" dirty="0"/>
              <a:t>Write the prototype for </a:t>
            </a:r>
            <a:r>
              <a:rPr lang="en-US" dirty="0" err="1"/>
              <a:t>get_github</a:t>
            </a:r>
            <a:r>
              <a:rPr lang="en-US" dirty="0"/>
              <a:t> and</a:t>
            </a:r>
          </a:p>
          <a:p>
            <a:r>
              <a:rPr lang="en-US" i="1" dirty="0"/>
              <a:t>then</a:t>
            </a:r>
            <a:r>
              <a:rPr lang="en-US" dirty="0"/>
              <a:t> write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41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Your friend wrote this function </a:t>
            </a:r>
            <a:r>
              <a:rPr lang="en-US" dirty="0">
                <a:sym typeface="Symbol" panose="05050102010706020507" pitchFamily="18" charset="2"/>
              </a:rPr>
              <a:t></a:t>
            </a:r>
            <a:r>
              <a:rPr lang="en-US" dirty="0"/>
              <a:t> critique it: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Suppose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contains:</a:t>
            </a:r>
          </a:p>
          <a:p>
            <a:pPr marL="509588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list[MAX_STUDENTS];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URL[20];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URL);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0, URL);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URL);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1, URL);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50958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3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(?)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0; j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++j)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Freeing memory: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free_memory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MAX_STUDENTS;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1580" y="2700171"/>
            <a:ext cx="5262979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1889034"/>
            <a:ext cx="954107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7060" y="2244174"/>
            <a:ext cx="249299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20379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free_memory</a:t>
            </a:r>
            <a:r>
              <a:rPr lang="en-US" dirty="0"/>
              <a:t> function we just wrote has this structure:</a:t>
            </a:r>
          </a:p>
          <a:p>
            <a:pPr marL="509588" lvl="1" indent="0">
              <a:buNone/>
            </a:pPr>
            <a:r>
              <a:rPr lang="en-US" dirty="0"/>
              <a:t>for all array elements</a:t>
            </a:r>
          </a:p>
          <a:p>
            <a:pPr marL="509588" lvl="1" indent="0">
              <a:buNone/>
            </a:pPr>
            <a:r>
              <a:rPr lang="en-US" dirty="0"/>
              <a:t>	do something with element </a:t>
            </a:r>
            <a:r>
              <a:rPr lang="en-US" dirty="0" err="1"/>
              <a:t>i</a:t>
            </a:r>
            <a:r>
              <a:rPr lang="en-US" dirty="0"/>
              <a:t>  // “do something” = “free </a:t>
            </a:r>
            <a:r>
              <a:rPr lang="en-US" dirty="0" err="1"/>
              <a:t>github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Similarly, we may wish to initialize all data, print all data, …</a:t>
            </a:r>
          </a:p>
          <a:p>
            <a:endParaRPr lang="en-US" dirty="0"/>
          </a:p>
          <a:p>
            <a:r>
              <a:rPr lang="en-US" dirty="0"/>
              <a:t>Would like to do this:</a:t>
            </a:r>
          </a:p>
          <a:p>
            <a:endParaRPr lang="en-US" dirty="0"/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MAX_STUDENTS;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task( 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);  // where task can be "anything"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938592"/>
            <a:ext cx="6629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problems:</a:t>
            </a:r>
          </a:p>
          <a:p>
            <a:pPr marL="457200" indent="-457200">
              <a:buAutoNum type="arabicPeriod"/>
            </a:pPr>
            <a:r>
              <a:rPr lang="en-US" dirty="0"/>
              <a:t>We need to make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an argument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dirty="0"/>
              <a:t>If task modifies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then we must pass a pointer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  (a good idea anyway </a:t>
            </a:r>
            <a:r>
              <a:rPr lang="en-US" dirty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 why?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420" y="517748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  <p:sp>
        <p:nvSpPr>
          <p:cNvPr id="4" name="Arrow: Curved Left 3"/>
          <p:cNvSpPr/>
          <p:nvPr/>
        </p:nvSpPr>
        <p:spPr bwMode="auto">
          <a:xfrm rot="20810897">
            <a:off x="7608205" y="375961"/>
            <a:ext cx="1143000" cy="6263640"/>
          </a:xfrm>
          <a:prstGeom prst="curvedLef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functions: 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*list,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(*task)(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MAX_STUDENTS;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task(&amp;list[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 // no need to say *task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*s)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  // same as: (*s).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*s)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4267200"/>
            <a:ext cx="4185761" cy="22467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662" y="838200"/>
            <a:ext cx="150393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base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838200"/>
            <a:ext cx="248177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pointer to </a:t>
            </a:r>
            <a:r>
              <a:rPr lang="en-US" sz="1800" i="1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33434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5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advanced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*list,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(*task)(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MAX_STUDENTS;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if(!task(&amp;list[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&amp;list[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pPr marL="6508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7200" y="3124200"/>
            <a:ext cx="5482911" cy="1631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*s,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*total = (double 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*total = *total + 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4834742"/>
            <a:ext cx="5636800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*s, void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991761"/>
            <a:ext cx="7417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total = 0.0;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sum, &amp;total);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find,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CoolCoder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if(s)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6104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13003</TotalTime>
  <Words>925</Words>
  <Application>Microsoft Office PowerPoint</Application>
  <PresentationFormat>Custom</PresentationFormat>
  <Paragraphs>202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Structures and Pointers</vt:lpstr>
      <vt:lpstr>Main program expanded</vt:lpstr>
      <vt:lpstr>Interface/Abstraction</vt:lpstr>
      <vt:lpstr>Code for get_gpa</vt:lpstr>
      <vt:lpstr>Code for set_github</vt:lpstr>
      <vt:lpstr>Corrected (?) code for set_github</vt:lpstr>
      <vt:lpstr>Pointers to functions</vt:lpstr>
      <vt:lpstr>Pointers to functions: syntax</vt:lpstr>
      <vt:lpstr>A more advanced forall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243</cp:revision>
  <cp:lastPrinted>2004-02-18T15:26:01Z</cp:lastPrinted>
  <dcterms:created xsi:type="dcterms:W3CDTF">2003-01-14T01:32:12Z</dcterms:created>
  <dcterms:modified xsi:type="dcterms:W3CDTF">2016-08-03T02:02:22Z</dcterms:modified>
</cp:coreProperties>
</file>