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1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772400" cx="10058400"/>
  <p:notesSz cx="9601200" cy="73152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lvl="1" marL="4572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lvl="2" marL="9144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lvl="3" marL="13716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lvl="4" marL="18288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defTabSz="914400" eaLnBrk="1" hangingPunct="1" latinLnBrk="0" lvl="5" marL="22860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defTabSz="914400" eaLnBrk="1" hangingPunct="1" latinLnBrk="0" lvl="6" marL="27432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defTabSz="914400" eaLnBrk="1" hangingPunct="1" latinLnBrk="0" lvl="7" marL="32004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defTabSz="914400" eaLnBrk="1" hangingPunct="1" latinLnBrk="0" lvl="8" marL="36576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10" Type="http://schemas.openxmlformats.org/officeDocument/2006/relationships/slide" Target="slides/slide5.xml"/><Relationship Id="rId5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" Type="http://schemas.openxmlformats.org/officeDocument/2006/relationships/tableStyles" Target="tableStyles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7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9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0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prepend(List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 ||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FIXED_SIZE)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and free up array[0]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this-&gt;array[i-1];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this-&gt;array[0] =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1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insertAt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 ||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FIXED_SIZE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and free up 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j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--j)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this-&gt;array[j] = this-&gt;array[j-1];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6147137"/>
            <a:ext cx="5570756" cy="101566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prepend(List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data, 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7254" y="2239780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326671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one: </a:t>
            </a:r>
            <a:r>
              <a:rPr lang="en-US" dirty="0" err="1"/>
              <a:t>deleteAt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0 ||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if(data != NULL) { *data = 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and overwrite 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i+1; j &lt;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++j)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this-&gt;array[j-1] = this-&gt;array[j];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6230" y="151988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*data)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bug: </a:t>
            </a:r>
            <a:r>
              <a:rPr lang="en-US" dirty="0" err="1"/>
              <a:t>deleteAll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 { return NULL;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2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</a:t>
            </a:r>
            <a:r>
              <a:rPr lang="en-US" dirty="0" err="1"/>
              <a:t>deleteAll</a:t>
            </a:r>
            <a:r>
              <a:rPr lang="en-US" dirty="0"/>
              <a:t>?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 { return NULL;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*result =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result = append(result, 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5210" y="3369040"/>
            <a:ext cx="8173569" cy="3184160"/>
            <a:chOff x="1585210" y="3369040"/>
            <a:chExt cx="8173569" cy="3184160"/>
          </a:xfrm>
        </p:grpSpPr>
        <p:sp>
          <p:nvSpPr>
            <p:cNvPr id="2" name="TextBox 1"/>
            <p:cNvSpPr txBox="1"/>
            <p:nvPr/>
          </p:nvSpPr>
          <p:spPr>
            <a:xfrm>
              <a:off x="4495800" y="4876800"/>
              <a:ext cx="5262979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	Differences</a:t>
              </a:r>
            </a:p>
            <a:p>
              <a:endParaRPr lang="en-US" dirty="0"/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if(this-&gt;array[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data) {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this =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deleteAt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(this,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NULL);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dirty="0"/>
            </a:p>
          </p:txBody>
        </p:sp>
        <p:sp>
          <p:nvSpPr>
            <p:cNvPr id="3" name="Rectangle: Rounded Corners 2"/>
            <p:cNvSpPr/>
            <p:nvPr/>
          </p:nvSpPr>
          <p:spPr bwMode="auto">
            <a:xfrm>
              <a:off x="1585210" y="3369040"/>
              <a:ext cx="6705600" cy="109728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4495800" y="5455920"/>
              <a:ext cx="5212080" cy="1097280"/>
            </a:xfrm>
            <a:prstGeom prst="roundRect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H="1">
              <a:off x="3886200" y="5029200"/>
              <a:ext cx="14478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4648200" y="4466320"/>
              <a:ext cx="685800" cy="426719"/>
            </a:xfrm>
            <a:prstGeom prst="straightConnector1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529280" y="2719430"/>
            <a:ext cx="796100" cy="2411238"/>
            <a:chOff x="529280" y="2719430"/>
            <a:chExt cx="796100" cy="2411238"/>
          </a:xfrm>
        </p:grpSpPr>
        <p:sp>
          <p:nvSpPr>
            <p:cNvPr id="13" name="Left Brace 12"/>
            <p:cNvSpPr/>
            <p:nvPr/>
          </p:nvSpPr>
          <p:spPr bwMode="auto">
            <a:xfrm>
              <a:off x="1020580" y="3185410"/>
              <a:ext cx="304800" cy="1479279"/>
            </a:xfrm>
            <a:prstGeom prst="leftBrace">
              <a:avLst/>
            </a:prstGeom>
            <a:noFill/>
            <a:ln w="28575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476284" y="3724994"/>
              <a:ext cx="2411238" cy="4001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“most of the work”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58950" y="4038600"/>
            <a:ext cx="113685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“cheap”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7400" y="6153090"/>
            <a:ext cx="1585690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“expensive”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8585" y="5968401"/>
            <a:ext cx="2838790" cy="13234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Space-Time</a:t>
            </a:r>
          </a:p>
          <a:p>
            <a:pPr algn="ctr"/>
            <a:r>
              <a:rPr lang="en-US" sz="4000" dirty="0">
                <a:latin typeface="+mj-lt"/>
              </a:rPr>
              <a:t>Tradeoff</a:t>
            </a:r>
          </a:p>
        </p:txBody>
      </p:sp>
    </p:spTree>
    <p:extLst>
      <p:ext uri="{BB962C8B-B14F-4D97-AF65-F5344CB8AC3E}">
        <p14:creationId xmlns:p14="http://schemas.microsoft.com/office/powerpoint/2010/main" val="172489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16" grpId="0" animBg="1"/>
      <p:bldP spid="2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start, next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 { return NULL;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list)-&gt;array;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next(List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 || current == NULL) { return NULL;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current;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 &lt; (this-&gt;array +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?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 :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6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2: dynamically allocated array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Idea</a:t>
            </a:r>
            <a:r>
              <a:rPr lang="en-US" dirty="0"/>
              <a:t>: If the array fills up, we will reallocate a larger block and copy data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Homework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 Carefully read the specification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3184"/>
              </p:ext>
            </p:extLst>
          </p:nvPr>
        </p:nvGraphicFramePr>
        <p:xfrm>
          <a:off x="1706562" y="1981200"/>
          <a:ext cx="447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52767101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874997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3788543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8575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5552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486400" y="2352040"/>
            <a:ext cx="1415772" cy="636000"/>
            <a:chOff x="5486400" y="2352040"/>
            <a:chExt cx="1415772" cy="6360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6172200" y="2352040"/>
              <a:ext cx="0" cy="32004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486400" y="2587930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listSize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