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6.xml"/>
  <Override ContentType="application/vnd.openxmlformats-officedocument.presentationml.slide+xml" PartName="/ppt/slides/slide2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1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772400" cx="10058400"/>
  <p:notesSz cx="9601200" cy="7315200"/>
  <p:defaultTextStyle>
    <a:defPPr lvl="0">
      <a:defRPr lang="en-US"/>
    </a:defPPr>
    <a:lvl1pPr lvl="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lvl="1" marL="4572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lvl="2" marL="9144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lvl="3" marL="13716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lvl="4" marL="1828800" rtl="0" algn="l" fontAlgn="base">
      <a:spcBef>
        <a:spcPct val="0"/>
      </a:spcBef>
      <a:spcAft>
        <a:spcPct val="0"/>
      </a:spcAft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defTabSz="914400" eaLnBrk="1" hangingPunct="1" latinLnBrk="0" lvl="5" marL="22860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defTabSz="914400" eaLnBrk="1" hangingPunct="1" latinLnBrk="0" lvl="6" marL="27432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defTabSz="914400" eaLnBrk="1" hangingPunct="1" latinLnBrk="0" lvl="7" marL="32004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defTabSz="914400" eaLnBrk="1" hangingPunct="1" latinLnBrk="0" lvl="8" marL="3657600" rtl="0" algn="l">
      <a:defRPr kern="1200" sz="20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1.xml"/><Relationship Id="rId10" Type="http://schemas.openxmlformats.org/officeDocument/2006/relationships/slide" Target="slides/slide5.xml"/><Relationship Id="rId5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8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" Type="http://schemas.openxmlformats.org/officeDocument/2006/relationships/tableStyles" Target="tableStyles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7" Type="http://schemas.openxmlformats.org/officeDocument/2006/relationships/slide" Target="slides/slide2.xml"/><Relationship Id="rId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9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5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2: dynamically allocated array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Idea</a:t>
            </a:r>
            <a:r>
              <a:rPr lang="en-US" dirty="0"/>
              <a:t>: If the array fills up, we will reallocate a larger block and copy data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ARRAYLIST2_H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ARRAYLIST2_H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INITIAL_SIZE 16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*array;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size;	// how big the array is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	// how much of it is used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33184"/>
              </p:ext>
            </p:extLst>
          </p:nvPr>
        </p:nvGraphicFramePr>
        <p:xfrm>
          <a:off x="1706562" y="1981200"/>
          <a:ext cx="447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52767101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874997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3788543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8575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5552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486400" y="2352040"/>
            <a:ext cx="1415772" cy="636000"/>
            <a:chOff x="5486400" y="2352040"/>
            <a:chExt cx="1415772" cy="6360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6172200" y="2352040"/>
              <a:ext cx="0" cy="32004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486400" y="2587930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listSize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toArrayList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NULL) {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if((this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 != NULL)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if((this-&gt;array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(INITIAL_SIZE*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)))!=NULL)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this-&gt;size = INITIAL_SIZE;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free(this);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 = NULL;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if(this-&gt;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this-&gt;size) {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2*(this-&gt;size);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(this-&gt;array,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NULL) { return NULL;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this-&gt;array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this-&gt;size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8094" y="3697274"/>
            <a:ext cx="5974713" cy="6771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Formal definition of </a:t>
            </a:r>
            <a:r>
              <a:rPr lang="en-US" dirty="0" err="1"/>
              <a:t>realloc</a:t>
            </a:r>
            <a:endParaRPr lang="en-US" dirty="0"/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5823"/>
            <a:ext cx="10058400" cy="2202187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7248838" y="1312370"/>
            <a:ext cx="2557944" cy="747417"/>
            <a:chOff x="7248838" y="1312370"/>
            <a:chExt cx="2557944" cy="747417"/>
          </a:xfrm>
        </p:grpSpPr>
        <p:sp>
          <p:nvSpPr>
            <p:cNvPr id="6" name="TextBox 5"/>
            <p:cNvSpPr txBox="1"/>
            <p:nvPr/>
          </p:nvSpPr>
          <p:spPr>
            <a:xfrm>
              <a:off x="7248838" y="1312370"/>
              <a:ext cx="25579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Recursive definition!</a:t>
              </a:r>
            </a:p>
          </p:txBody>
        </p:sp>
        <p:sp>
          <p:nvSpPr>
            <p:cNvPr id="7" name="Rectangle: Rounded Corners 6"/>
            <p:cNvSpPr/>
            <p:nvPr/>
          </p:nvSpPr>
          <p:spPr bwMode="auto">
            <a:xfrm>
              <a:off x="8168898" y="1752600"/>
              <a:ext cx="990600" cy="307187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3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append, </a:t>
            </a:r>
            <a:r>
              <a:rPr lang="en-US" dirty="0" err="1"/>
              <a:t>freeList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this-&gt;array[this-&gt;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!= NULL)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list)-&gt;array);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65030" y="1870900"/>
            <a:ext cx="541686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FIXED_SIZE)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3: linked lists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dirty="0">
                <a:solidFill>
                  <a:srgbClr val="0070C0"/>
                </a:solidFill>
              </a:rPr>
              <a:t>linked list</a:t>
            </a:r>
            <a:r>
              <a:rPr lang="en-US" dirty="0"/>
              <a:t> is either empty or consists of a </a:t>
            </a:r>
            <a:r>
              <a:rPr lang="en-US" dirty="0">
                <a:solidFill>
                  <a:srgbClr val="0070C0"/>
                </a:solidFill>
              </a:rPr>
              <a:t>node</a:t>
            </a:r>
            <a:r>
              <a:rPr lang="en-US" dirty="0"/>
              <a:t> containing data followed by a linked list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LINKEDLIST1_H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LINKEDLIST1_H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node *next;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Node;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390" y="1200090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Recursive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3463" y="4179759"/>
            <a:ext cx="6801862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data, Node *next)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(Node *)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-&gt;data = data;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next;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96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prepend, size, </a:t>
            </a:r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prepend(List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(Node *) 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for(Node *p = (Node *) list; p != NULL; p = p-&gt;next)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++result;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 return list == NULL;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407837"/>
            <a:ext cx="7879080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if(list == NULL) { return 0;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 + size(((Node *) list)-&gt;next);        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NULL);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|| list == NULL)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*p = (Node *) list;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while(p-&gt;next != NULL)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p-&gt;next;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p-&gt;next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list;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48200" y="4105759"/>
            <a:ext cx="42886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LinkedList1: prepend is cheap,</a:t>
            </a:r>
          </a:p>
          <a:p>
            <a:r>
              <a:rPr lang="en-US" dirty="0"/>
              <a:t>size and append are expensive</a:t>
            </a:r>
          </a:p>
          <a:p>
            <a:r>
              <a:rPr lang="en-US" dirty="0"/>
              <a:t>In ArrayList1: prepend is expensive,</a:t>
            </a:r>
          </a:p>
          <a:p>
            <a:r>
              <a:rPr lang="en-US" dirty="0"/>
              <a:t>size and append are cheap</a:t>
            </a:r>
          </a:p>
          <a:p>
            <a:r>
              <a:rPr lang="en-US" dirty="0"/>
              <a:t>In ArrayList2: size is cheap, append</a:t>
            </a:r>
          </a:p>
          <a:p>
            <a:r>
              <a:rPr lang="en-US" dirty="0"/>
              <a:t>and prepend are expensive (in the</a:t>
            </a:r>
          </a:p>
          <a:p>
            <a:r>
              <a:rPr lang="en-US" dirty="0">
                <a:solidFill>
                  <a:srgbClr val="0070C0"/>
                </a:solidFill>
              </a:rPr>
              <a:t>worst case</a:t>
            </a:r>
            <a:r>
              <a:rPr lang="en-US" dirty="0"/>
              <a:t>)</a:t>
            </a:r>
          </a:p>
          <a:p>
            <a:r>
              <a:rPr lang="en-US" dirty="0"/>
              <a:t>In LinkedList2: all 3 will be cheap!</a:t>
            </a:r>
          </a:p>
        </p:txBody>
      </p:sp>
    </p:spTree>
    <p:extLst>
      <p:ext uri="{BB962C8B-B14F-4D97-AF65-F5344CB8AC3E}">
        <p14:creationId xmlns:p14="http://schemas.microsoft.com/office/powerpoint/2010/main" val="213310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start, next, </a:t>
            </a:r>
            <a:r>
              <a:rPr lang="en-US" dirty="0" err="1"/>
              <a:t>getEntry</a:t>
            </a:r>
            <a:r>
              <a:rPr lang="en-US" dirty="0"/>
              <a:t>, </a:t>
            </a:r>
            <a:r>
              <a:rPr lang="en-US" dirty="0" err="1"/>
              <a:t>setEntry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start(List list) { return list; }</a:t>
            </a:r>
          </a:p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next(List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current == NULL ? NULL :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((Node *) current)-&gt;next;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return ((Node *) e)-&gt;data; }</a:t>
            </a:r>
          </a:p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((Node *) e)-&gt;data = data;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findPosition</a:t>
            </a:r>
            <a:r>
              <a:rPr lang="en-US" dirty="0"/>
              <a:t>, </a:t>
            </a:r>
            <a:r>
              <a:rPr lang="en-US" dirty="0" err="1"/>
              <a:t>deleteAll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8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*p = (Node *) list;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p != NULL; p = p-&gt;next,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if(p-&gt;data == data)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65088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 { return NULL;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*p = (Node *) list;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Node *rec = (Node *)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(p-&gt;next, data);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if(p-&gt;data == data) { free(p); return rec; }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p-&gt;next = rec;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p;</a:t>
            </a:r>
          </a:p>
          <a:p>
            <a:pPr marL="65088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614896"/>
            <a:ext cx="6955750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the bug!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if(list == NULL) { return -1;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 *p = (Node *) list;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if(p-&gt;data == data) { return 0;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1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(p-&gt;next, data);  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