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772400" cx="100584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396029-0D1F-43B7-9CE2-F631F6150B3E}">
  <a:tblStyle styleId="{B5396029-0D1F-43B7-9CE2-F631F6150B3E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F6"/>
          </a:solidFill>
        </a:fill>
      </a:tcStyle>
    </a:wholeTbl>
    <a:band1H>
      <a:tcTxStyle/>
      <a:tcStyle>
        <a:fill>
          <a:solidFill>
            <a:srgbClr val="CCCCEC"/>
          </a:solidFill>
        </a:fill>
      </a:tcStyle>
    </a:band1H>
    <a:band2H>
      <a:tcTxStyle/>
    </a:band2H>
    <a:band1V>
      <a:tcTxStyle/>
      <a:tcStyle>
        <a:fill>
          <a:solidFill>
            <a:srgbClr val="CCCCEC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67EA3B4B-991A-462E-806B-C21BBEED3FA0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40363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50075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8:notes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0:notes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2:notes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4:notes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072482" y="-396082"/>
            <a:ext cx="5943600" cy="902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5139531" y="2640806"/>
            <a:ext cx="6629400" cy="226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37369" y="453231"/>
            <a:ext cx="6629400" cy="6637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754063" y="2414588"/>
            <a:ext cx="8550275" cy="1665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08125" y="4403725"/>
            <a:ext cx="7042150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95338" y="4994275"/>
            <a:ext cx="8548687" cy="1544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95338" y="3294063"/>
            <a:ext cx="8548687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33400" y="1143000"/>
            <a:ext cx="4433888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—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119688" y="1143000"/>
            <a:ext cx="443547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—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03238" y="1739900"/>
            <a:ext cx="4443412" cy="7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03238" y="2465388"/>
            <a:ext cx="444341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5110163" y="1739900"/>
            <a:ext cx="4445000" cy="7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5110163" y="2465388"/>
            <a:ext cx="4445000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03238" y="309563"/>
            <a:ext cx="3308350" cy="1317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932238" y="309563"/>
            <a:ext cx="5622925" cy="663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—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03238" y="1627188"/>
            <a:ext cx="3308350" cy="531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971675" y="5440363"/>
            <a:ext cx="6035675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971675" y="693738"/>
            <a:ext cx="6035675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971675" y="6083300"/>
            <a:ext cx="6035675" cy="9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533400" y="990600"/>
            <a:ext cx="9037638" cy="71438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ctr" dir="2212194" dist="63500">
              <a:schemeClr val="folHlink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Asymptotic Analysis</a:t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382588" lvl="0" marL="382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“Performance” of operations on data structures (in general) depends on the size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data structure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“performance” usually means “time”, but “space” is also important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Notation: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= time to do operation on data structure of size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idea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It is worth studying how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grows for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large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values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If we double the data size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→ 2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), then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→ ?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If tomorrow we have a computer that is twice as fast and we keep the time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fixed, how much larger can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become?</a:t>
            </a:r>
            <a:endParaRPr/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Easy case: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≤ some linear function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(notation: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is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))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≈ 2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	// for large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regardless of coefficients!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2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286000" y="4343400"/>
            <a:ext cx="4209807" cy="40011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may be hard to get an exact bound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581400" y="5715000"/>
            <a:ext cx="5501827" cy="1070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855" l="-1219" r="-221" t="-34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76152" y="5867400"/>
            <a:ext cx="2212465" cy="1015663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running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time will scale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better than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30000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 of implementations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382588" lvl="0" marL="382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seen three List implementations: ArrayList 1 &amp; 2, LinkedList1</a:t>
            </a:r>
            <a:endParaRPr/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“Running time is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(1)” means “running time is at most a constant, regardless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ArrayList1’s append takes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 time (fails after FIXED_SIZE reached!)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ArrayList2’s append takes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time in the worst case (it takes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 time most of the time)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deleteAt in arrays, we can get to the deleting position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 time, but it takes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time to “fill the hole”. For linked lists, getting to position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takes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time, but removing the node takes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 time</a:t>
            </a:r>
            <a:endParaRPr/>
          </a:p>
        </p:txBody>
      </p:sp>
      <p:graphicFrame>
        <p:nvGraphicFramePr>
          <p:cNvPr id="104" name="Google Shape;104;p14"/>
          <p:cNvGraphicFramePr/>
          <p:nvPr/>
        </p:nvGraphicFramePr>
        <p:xfrm>
          <a:off x="1691481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{B5396029-0D1F-43B7-9CE2-F631F6150B3E}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ArrayList1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ArrayList2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LinkedList1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prepend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O</a:t>
                      </a:r>
                      <a:r>
                        <a:rPr i="0" lang="en-US" sz="1800" u="none" cap="none" strike="noStrike"/>
                        <a:t>(</a:t>
                      </a:r>
                      <a:r>
                        <a:rPr i="1" lang="en-US" sz="1800" u="none" cap="none" strike="noStrike"/>
                        <a:t>n</a:t>
                      </a:r>
                      <a:r>
                        <a:rPr i="0" lang="en-US" sz="1800" u="none" cap="none" strike="noStrike"/>
                        <a:t>)</a:t>
                      </a:r>
                      <a:endParaRPr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append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O</a:t>
                      </a:r>
                      <a:r>
                        <a:rPr i="0" lang="en-US" sz="1800" u="none" cap="none" strike="noStrike"/>
                        <a:t>(1)</a:t>
                      </a:r>
                      <a:endParaRPr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insertAt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O</a:t>
                      </a:r>
                      <a:r>
                        <a:rPr i="0" lang="en-US" sz="1800" u="none" cap="none" strike="noStrike"/>
                        <a:t>(</a:t>
                      </a:r>
                      <a:r>
                        <a:rPr i="1" lang="en-US" sz="1800" u="none" cap="none" strike="noStrike"/>
                        <a:t>n</a:t>
                      </a:r>
                      <a:r>
                        <a:rPr i="0" lang="en-US" sz="1800" u="none" cap="none" strike="noStrike"/>
                        <a:t>)</a:t>
                      </a:r>
                      <a:endParaRPr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deleteAt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O</a:t>
                      </a:r>
                      <a:r>
                        <a:rPr i="0" lang="en-US" sz="1800" u="none" cap="none" strike="noStrike"/>
                        <a:t>(</a:t>
                      </a:r>
                      <a:r>
                        <a:rPr i="1" lang="en-US" sz="1800" u="none" cap="none" strike="noStrike"/>
                        <a:t>n</a:t>
                      </a:r>
                      <a:r>
                        <a:rPr i="0" lang="en-US" sz="1800" u="none" cap="none" strike="noStrike"/>
                        <a:t>)</a:t>
                      </a:r>
                      <a:endParaRPr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deleteAll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 u="none" cap="none" strike="noStrike"/>
                        <a:t>Next slide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Next slide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Next slide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findPosition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i="1" lang="en-US" sz="1800" u="none" cap="none" strike="noStrike"/>
                        <a:t>O</a:t>
                      </a:r>
                      <a:r>
                        <a:rPr i="0" lang="en-US" sz="1800" u="none" cap="none" strike="noStrike"/>
                        <a:t>(</a:t>
                      </a:r>
                      <a:r>
                        <a:rPr i="1" lang="en-US" sz="1800" u="none" cap="none" strike="noStrike"/>
                        <a:t>n</a:t>
                      </a:r>
                      <a:r>
                        <a:rPr i="0" lang="en-US" sz="1800" u="none" cap="none" strike="noStrike"/>
                        <a:t>)</a:t>
                      </a:r>
                      <a:endParaRPr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4"/>
          <p:cNvSpPr txBox="1"/>
          <p:nvPr/>
        </p:nvSpPr>
        <p:spPr>
          <a:xfrm>
            <a:off x="5562600" y="1793934"/>
            <a:ext cx="636713" cy="2357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288087" y="1800475"/>
            <a:ext cx="636713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Two versions of deleteAll</a:t>
            </a:r>
            <a:endParaRPr b="1" i="0" sz="27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1587" lvl="1" marL="509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deleteAll(List list, int data) {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if(list == NULL) { return NULL; }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ArrayList *this = (ArrayList *) list;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ArrayList *result = NULL;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for(int i = 0; i &lt; this-&gt;listSize; ++i) {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if(this-&gt;array[i] != data) {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result = append(result, this-&gt;array[i]);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freeList(this);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1585210" y="3369040"/>
            <a:ext cx="8173569" cy="3184160"/>
            <a:chOff x="1585210" y="3369040"/>
            <a:chExt cx="8173569" cy="3184160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4495800" y="4876800"/>
              <a:ext cx="5262979" cy="1631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Differences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if(this-&gt;array[i] == data)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this = deleteAt(this, i, NULL);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585210" y="3369040"/>
              <a:ext cx="6705600" cy="1097280"/>
            </a:xfrm>
            <a:prstGeom prst="roundRect">
              <a:avLst>
                <a:gd fmla="val 16667" name="adj"/>
              </a:avLst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495800" y="5455920"/>
              <a:ext cx="5212080" cy="1097280"/>
            </a:xfrm>
            <a:prstGeom prst="roundRect">
              <a:avLst>
                <a:gd fmla="val 16667" name="adj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19" name="Google Shape;119;p15"/>
            <p:cNvCxnSpPr/>
            <p:nvPr/>
          </p:nvCxnSpPr>
          <p:spPr>
            <a:xfrm rot="10800000">
              <a:off x="3886200" y="5029200"/>
              <a:ext cx="1447800" cy="0"/>
            </a:xfrm>
            <a:prstGeom prst="straightConnector1">
              <a:avLst/>
            </a:prstGeom>
            <a:noFill/>
            <a:ln cap="flat" cmpd="sng" w="38100">
              <a:solidFill>
                <a:srgbClr val="7030A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20" name="Google Shape;120;p15"/>
            <p:cNvCxnSpPr/>
            <p:nvPr/>
          </p:nvCxnSpPr>
          <p:spPr>
            <a:xfrm rot="10800000">
              <a:off x="4648200" y="4466320"/>
              <a:ext cx="685800" cy="426719"/>
            </a:xfrm>
            <a:prstGeom prst="straightConnector1">
              <a:avLst/>
            </a:prstGeom>
            <a:noFill/>
            <a:ln cap="flat" cmpd="sng" w="38100">
              <a:solidFill>
                <a:srgbClr val="7030A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21" name="Google Shape;121;p15"/>
          <p:cNvGrpSpPr/>
          <p:nvPr/>
        </p:nvGrpSpPr>
        <p:grpSpPr>
          <a:xfrm>
            <a:off x="529280" y="2719430"/>
            <a:ext cx="796100" cy="2411238"/>
            <a:chOff x="529280" y="2719430"/>
            <a:chExt cx="796100" cy="2411238"/>
          </a:xfrm>
        </p:grpSpPr>
        <p:sp>
          <p:nvSpPr>
            <p:cNvPr id="122" name="Google Shape;122;p15"/>
            <p:cNvSpPr/>
            <p:nvPr/>
          </p:nvSpPr>
          <p:spPr>
            <a:xfrm>
              <a:off x="1020580" y="3185410"/>
              <a:ext cx="304800" cy="147927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 rot="-5400000">
              <a:off x="-476284" y="3724994"/>
              <a:ext cx="2411238" cy="40011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“most of the work”</a:t>
              </a:r>
              <a:endParaRPr/>
            </a:p>
          </p:txBody>
        </p:sp>
      </p:grpSp>
      <p:sp>
        <p:nvSpPr>
          <p:cNvPr id="124" name="Google Shape;124;p15"/>
          <p:cNvSpPr txBox="1"/>
          <p:nvPr/>
        </p:nvSpPr>
        <p:spPr>
          <a:xfrm>
            <a:off x="3358950" y="4038600"/>
            <a:ext cx="1805302" cy="40011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“cheap”: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5867400" y="6153090"/>
            <a:ext cx="2258952" cy="40011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“expensive”: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088585" y="5968401"/>
            <a:ext cx="2838790" cy="1323439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Space-Time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Tradeoff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7628600" y="1327344"/>
            <a:ext cx="177349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ArrayList1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×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is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7628600" y="1325594"/>
            <a:ext cx="1778051" cy="1631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ArrayList2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</a:t>
            </a:r>
            <a:endParaRPr b="0" i="1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×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is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30000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050042" y="6660416"/>
            <a:ext cx="4297971" cy="707886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time and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extra space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vs.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30000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time and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 extra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deleteAll in LinkedList1</a:t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1587" lvl="1" marL="509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deleteAll(List list, int data) {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if(list == NULL) { return NULL; }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 *this = (Node *) list;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for(Node *p = this; p-&gt;next != NULL; p = p-&gt;next) {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if(p-&gt;next-&gt;data == data) {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Node *q = p-&gt;next;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p-&gt;next = q-&gt;next;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free(q);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if(this-&gt;data == data) {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p = this;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 = p-&gt;next;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free(p);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this;</a:t>
            </a:r>
            <a:endParaRPr/>
          </a:p>
          <a:p>
            <a:pPr indent="-1587" lvl="1" marL="5095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4876800" y="5257800"/>
            <a:ext cx="3857146" cy="40011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time and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 extra space!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List Implementation 4: LinkedList2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255588" lvl="0" marL="382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#ifndef LINKEDLIST2_H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LINKEDLIST2_H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node {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data;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node *next;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Node;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linkedlist {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 *head;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 *tail;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listSize;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LinkedList;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7" name="Google Shape;147;p17"/>
          <p:cNvGraphicFramePr/>
          <p:nvPr/>
        </p:nvGraphicFramePr>
        <p:xfrm>
          <a:off x="5004451" y="5430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{67EA3B4B-991A-462E-806B-C21BBEED3FA0}</a:tableStyleId>
              </a:tblPr>
              <a:tblGrid>
                <a:gridCol w="1066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17"/>
          <p:cNvGraphicFramePr/>
          <p:nvPr/>
        </p:nvGraphicFramePr>
        <p:xfrm>
          <a:off x="6728366" y="5430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{67EA3B4B-991A-462E-806B-C21BBEED3FA0}</a:tableStyleId>
              </a:tblPr>
              <a:tblGrid>
                <a:gridCol w="1066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17"/>
          <p:cNvGraphicFramePr/>
          <p:nvPr/>
        </p:nvGraphicFramePr>
        <p:xfrm>
          <a:off x="8428637" y="5430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{67EA3B4B-991A-462E-806B-C21BBEED3FA0}</a:tableStyleId>
              </a:tblPr>
              <a:tblGrid>
                <a:gridCol w="1066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0" name="Google Shape;150;p17"/>
          <p:cNvGrpSpPr/>
          <p:nvPr/>
        </p:nvGrpSpPr>
        <p:grpSpPr>
          <a:xfrm>
            <a:off x="4572000" y="4545250"/>
            <a:ext cx="740908" cy="885210"/>
            <a:chOff x="4608082" y="3915330"/>
            <a:chExt cx="740908" cy="885210"/>
          </a:xfrm>
        </p:grpSpPr>
        <p:cxnSp>
          <p:nvCxnSpPr>
            <p:cNvPr id="151" name="Google Shape;151;p17"/>
            <p:cNvCxnSpPr>
              <a:stCxn id="152" idx="2"/>
            </p:cNvCxnSpPr>
            <p:nvPr/>
          </p:nvCxnSpPr>
          <p:spPr>
            <a:xfrm>
              <a:off x="4978536" y="4315440"/>
              <a:ext cx="98100" cy="48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2" name="Google Shape;152;p17"/>
            <p:cNvSpPr txBox="1"/>
            <p:nvPr/>
          </p:nvSpPr>
          <p:spPr>
            <a:xfrm>
              <a:off x="4608082" y="3915330"/>
              <a:ext cx="7409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head</a:t>
              </a:r>
              <a:endParaRPr/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8081827" y="4545250"/>
            <a:ext cx="569387" cy="885210"/>
            <a:chOff x="8117909" y="3915330"/>
            <a:chExt cx="569387" cy="885210"/>
          </a:xfrm>
        </p:grpSpPr>
        <p:cxnSp>
          <p:nvCxnSpPr>
            <p:cNvPr id="154" name="Google Shape;154;p17"/>
            <p:cNvCxnSpPr>
              <a:stCxn id="155" idx="2"/>
            </p:cNvCxnSpPr>
            <p:nvPr/>
          </p:nvCxnSpPr>
          <p:spPr>
            <a:xfrm>
              <a:off x="8402603" y="4315440"/>
              <a:ext cx="85800" cy="48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5" name="Google Shape;155;p17"/>
            <p:cNvSpPr txBox="1"/>
            <p:nvPr/>
          </p:nvSpPr>
          <p:spPr>
            <a:xfrm>
              <a:off x="8117909" y="3915330"/>
              <a:ext cx="5693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tail</a:t>
              </a:r>
              <a:endParaRPr/>
            </a:p>
          </p:txBody>
        </p:sp>
      </p:grpSp>
      <p:sp>
        <p:nvSpPr>
          <p:cNvPr id="156" name="Google Shape;156;p17"/>
          <p:cNvSpPr/>
          <p:nvPr/>
        </p:nvSpPr>
        <p:spPr>
          <a:xfrm>
            <a:off x="5585229" y="5621645"/>
            <a:ext cx="1139253" cy="429820"/>
          </a:xfrm>
          <a:custGeom>
            <a:rect b="b" l="l" r="r" t="t"/>
            <a:pathLst>
              <a:path extrusionOk="0" h="120000" w="120000">
                <a:moveTo>
                  <a:pt x="0" y="117181"/>
                </a:moveTo>
                <a:cubicBezTo>
                  <a:pt x="30789" y="119622"/>
                  <a:pt x="61578" y="122063"/>
                  <a:pt x="77368" y="117181"/>
                </a:cubicBezTo>
                <a:cubicBezTo>
                  <a:pt x="93157" y="112298"/>
                  <a:pt x="95263" y="100441"/>
                  <a:pt x="94736" y="87885"/>
                </a:cubicBezTo>
                <a:cubicBezTo>
                  <a:pt x="94210" y="75330"/>
                  <a:pt x="69999" y="56497"/>
                  <a:pt x="74210" y="41850"/>
                </a:cubicBezTo>
                <a:cubicBezTo>
                  <a:pt x="78421" y="27202"/>
                  <a:pt x="99210" y="13601"/>
                  <a:pt x="119999" y="0"/>
                </a:cubicBezTo>
              </a:path>
            </a:pathLst>
          </a:cu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7313028" y="5592799"/>
            <a:ext cx="1139253" cy="429820"/>
          </a:xfrm>
          <a:custGeom>
            <a:rect b="b" l="l" r="r" t="t"/>
            <a:pathLst>
              <a:path extrusionOk="0" h="120000" w="120000">
                <a:moveTo>
                  <a:pt x="0" y="117181"/>
                </a:moveTo>
                <a:cubicBezTo>
                  <a:pt x="30789" y="119622"/>
                  <a:pt x="61578" y="122063"/>
                  <a:pt x="77368" y="117181"/>
                </a:cubicBezTo>
                <a:cubicBezTo>
                  <a:pt x="93157" y="112298"/>
                  <a:pt x="95263" y="100441"/>
                  <a:pt x="94736" y="87885"/>
                </a:cubicBezTo>
                <a:cubicBezTo>
                  <a:pt x="94210" y="75330"/>
                  <a:pt x="69999" y="56497"/>
                  <a:pt x="74210" y="41850"/>
                </a:cubicBezTo>
                <a:cubicBezTo>
                  <a:pt x="78421" y="27202"/>
                  <a:pt x="99210" y="13601"/>
                  <a:pt x="119999" y="0"/>
                </a:cubicBezTo>
              </a:path>
            </a:pathLst>
          </a:cu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8" name="Google Shape;158;p17"/>
          <p:cNvGraphicFramePr/>
          <p:nvPr/>
        </p:nvGraphicFramePr>
        <p:xfrm>
          <a:off x="5681560" y="1236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{B5396029-0D1F-43B7-9CE2-F631F6150B3E}</a:tableStyleId>
              </a:tblPr>
              <a:tblGrid>
                <a:gridCol w="1676400"/>
                <a:gridCol w="1676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LinkedList2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prepend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O</a:t>
                      </a:r>
                      <a:r>
                        <a:rPr i="0" lang="en-US" sz="1800"/>
                        <a:t>(1)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O</a:t>
                      </a:r>
                      <a:r>
                        <a:rPr i="0" lang="en-US" sz="1800"/>
                        <a:t>(1)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insertAt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O</a:t>
                      </a:r>
                      <a:r>
                        <a:rPr i="0" lang="en-US" sz="1800"/>
                        <a:t>(</a:t>
                      </a:r>
                      <a:r>
                        <a:rPr i="1" lang="en-US" sz="1800"/>
                        <a:t>n</a:t>
                      </a:r>
                      <a:r>
                        <a:rPr i="0" lang="en-US" sz="1800"/>
                        <a:t>)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deleteAt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O</a:t>
                      </a:r>
                      <a:r>
                        <a:rPr i="0" lang="en-US" sz="1800"/>
                        <a:t>(</a:t>
                      </a:r>
                      <a:r>
                        <a:rPr i="1" lang="en-US" sz="1800"/>
                        <a:t>n</a:t>
                      </a:r>
                      <a:r>
                        <a:rPr i="0" lang="en-US" sz="1800"/>
                        <a:t>)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deleteAll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O</a:t>
                      </a:r>
                      <a:r>
                        <a:rPr i="0" lang="en-US" sz="1800"/>
                        <a:t>(</a:t>
                      </a:r>
                      <a:r>
                        <a:rPr i="1" lang="en-US" sz="1800"/>
                        <a:t>n</a:t>
                      </a:r>
                      <a:r>
                        <a:rPr i="0" lang="en-US" sz="1800"/>
                        <a:t>)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findPosition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i="1" lang="en-US" sz="1800"/>
                        <a:t>O</a:t>
                      </a:r>
                      <a:r>
                        <a:rPr i="0" lang="en-US" sz="1800"/>
                        <a:t>(</a:t>
                      </a:r>
                      <a:r>
                        <a:rPr i="1" lang="en-US" sz="1800"/>
                        <a:t>n</a:t>
                      </a:r>
                      <a:r>
                        <a:rPr i="0" lang="en-US" sz="1800"/>
                        <a:t>)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i="1" lang="en-US" sz="1800"/>
                        <a:t>O</a:t>
                      </a:r>
                      <a:r>
                        <a:rPr i="0" lang="en-US" sz="1800"/>
                        <a:t>(1)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append in </a:t>
            </a:r>
            <a:r>
              <a:rPr b="1" i="1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(1) time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1587" lvl="1" marL="509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append(List list, int data) {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 *newNode = makeNode(data, NULL);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if(newNode == NULL) { return NULL; }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LinkedList *this = toLinkedList(list);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if(this == NULL) {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free(newNode);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NULL;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if(this-&gt;listSize == 0) {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this-&gt;head = this-&gt;tail = newNode;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this-&gt;tail = this-&gt;tail-&gt;next = newNode;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this-&gt;listSize++;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this;</a:t>
            </a:r>
            <a:endParaRPr/>
          </a:p>
          <a:p>
            <a:pPr indent="-1587" lvl="1" marL="509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7358049" y="2590800"/>
            <a:ext cx="1938351" cy="40011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like toArrayList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