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6" r:id="rId2"/>
    <p:sldId id="357" r:id="rId3"/>
    <p:sldId id="358" r:id="rId4"/>
    <p:sldId id="359" r:id="rId5"/>
    <p:sldId id="360" r:id="rId6"/>
    <p:sldId id="353" r:id="rId7"/>
    <p:sldId id="361" r:id="rId8"/>
    <p:sldId id="355" r:id="rId9"/>
  </p:sldIdLst>
  <p:sldSz cx="10058400" cy="77724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06"/>
    <a:srgbClr val="DDDDDD"/>
    <a:srgbClr val="FFCCCC"/>
    <a:srgbClr val="FF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66"/>
      </p:cViewPr>
      <p:guideLst>
        <p:guide orient="horz" pos="2448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D6BC1-0480-40F6-94D1-F3066356530A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3E2A-D333-4C18-931F-F94CAA303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5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84213"/>
            <a:ext cx="4425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AFF7C0-6309-4C5A-B441-40DB1C913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5AA3-BA0F-4D10-92DC-155136BCFEB4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967E-B788-4982-9D2F-EE373421E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F69C9-6327-40EF-9869-0D7DADF8DFBF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337-418F-4CAE-82FB-351C076FED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7998-5A86-4AC0-99ED-3DEF0A07834B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B57B8-AFC4-40E1-9C67-B7D759D26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9537-A0AD-4568-A42C-90D67C393337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1D008-ED92-4934-8438-3B76418E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58DD-C31F-43B1-B1C2-308C60523EBC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A27AA-CB4B-4000-8C4B-E63128DDA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C08B-B338-45B4-BDAF-3BA05251B8D5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0494-FD1E-417E-918C-F1223980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8CD-5E35-4536-BA5C-BC480EC36C76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9BE22-0914-47B7-A591-CFC7B06C5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E843-FBF3-4CA8-AEF8-6E4BD15D6236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2385D-0B43-4ED3-A1E9-E7CBA74E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7567-E0A6-4319-8577-453583768949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2A579-D28D-4542-90EB-EB9AFDC51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B9D-5C63-4488-BA8D-A4BB931C3DE6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6B90-5026-4214-AD8C-165A677C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94A3-0CD5-43AA-9E5D-F015C8AE0D7D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30017-A02F-46DF-A991-B735EA42E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5F71D8FD-E5BF-4CD7-9E0C-BD4910018702}" type="datetime1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71628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F0405A85-4427-403E-BB5B-A99AF93D2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9834E5-3EE5-444C-AE27-9E866B67333F}" type="slidenum">
              <a:rPr lang="en-US" sz="1600"/>
              <a:pPr/>
              <a:t>1</a:t>
            </a:fld>
            <a:endParaRPr lang="en-US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anose="020B0600070205080204" pitchFamily="34" charset="-128"/>
              </a:rPr>
              <a:t>Deques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A double-ended queue (or </a:t>
            </a:r>
            <a:r>
              <a:rPr 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deque</a:t>
            </a:r>
            <a:r>
              <a:rPr lang="en-US" dirty="0">
                <a:ea typeface="ＭＳ Ｐゴシック" panose="020B0600070205080204" pitchFamily="34" charset="-128"/>
              </a:rPr>
              <a:t>) is a queue that supports </a:t>
            </a:r>
            <a:r>
              <a:rPr lang="en-US" dirty="0" err="1">
                <a:ea typeface="ＭＳ Ｐゴシック" panose="020B0600070205080204" pitchFamily="34" charset="-128"/>
              </a:rPr>
              <a:t>enqueue</a:t>
            </a:r>
            <a:r>
              <a:rPr lang="en-US" dirty="0">
                <a:ea typeface="ＭＳ Ｐゴシック" panose="020B0600070205080204" pitchFamily="34" charset="-128"/>
              </a:rPr>
              <a:t> and </a:t>
            </a:r>
            <a:r>
              <a:rPr lang="en-US" dirty="0" err="1">
                <a:ea typeface="ＭＳ Ｐゴシック" panose="020B0600070205080204" pitchFamily="34" charset="-128"/>
              </a:rPr>
              <a:t>dequeue</a:t>
            </a:r>
            <a:r>
              <a:rPr lang="en-US" dirty="0">
                <a:ea typeface="ＭＳ Ｐゴシック" panose="020B0600070205080204" pitchFamily="34" charset="-128"/>
              </a:rPr>
              <a:t> operations at both the front and rear of the queue:</a:t>
            </a:r>
          </a:p>
          <a:p>
            <a:pPr lvl="1"/>
            <a:r>
              <a:rPr lang="en-US" dirty="0" err="1">
                <a:ea typeface="ＭＳ Ｐゴシック" panose="020B0600070205080204" pitchFamily="34" charset="-128"/>
              </a:rPr>
              <a:t>enqueue_f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dirty="0" err="1">
                <a:ea typeface="ＭＳ Ｐゴシック" panose="020B0600070205080204" pitchFamily="34" charset="-128"/>
              </a:rPr>
              <a:t>enqueue_r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 err="1">
                <a:ea typeface="ＭＳ Ｐゴシック" panose="020B0600070205080204" pitchFamily="34" charset="-128"/>
              </a:rPr>
              <a:t>dequeue_f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dirty="0" err="1">
                <a:ea typeface="ＭＳ Ｐゴシック" panose="020B0600070205080204" pitchFamily="34" charset="-128"/>
              </a:rPr>
              <a:t>dequeue_r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Linked list implementation of a </a:t>
            </a:r>
            <a:r>
              <a:rPr lang="en-US" dirty="0" err="1">
                <a:ea typeface="ＭＳ Ｐゴシック" panose="020B0600070205080204" pitchFamily="34" charset="-128"/>
              </a:rPr>
              <a:t>deque</a:t>
            </a:r>
            <a:r>
              <a:rPr lang="en-US" dirty="0">
                <a:ea typeface="ＭＳ Ｐゴシック" panose="020B0600070205080204" pitchFamily="34" charset="-128"/>
              </a:rPr>
              <a:t>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0833"/>
              </p:ext>
            </p:extLst>
          </p:nvPr>
        </p:nvGraphicFramePr>
        <p:xfrm>
          <a:off x="2848085" y="5304870"/>
          <a:ext cx="106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41828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3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71676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16623"/>
              </p:ext>
            </p:extLst>
          </p:nvPr>
        </p:nvGraphicFramePr>
        <p:xfrm>
          <a:off x="4572000" y="5304870"/>
          <a:ext cx="106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41828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3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71676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32675"/>
              </p:ext>
            </p:extLst>
          </p:nvPr>
        </p:nvGraphicFramePr>
        <p:xfrm>
          <a:off x="6272271" y="5304870"/>
          <a:ext cx="106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41828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3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716760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415634" y="4419600"/>
            <a:ext cx="740908" cy="885270"/>
            <a:chOff x="4608082" y="3915330"/>
            <a:chExt cx="740908" cy="885270"/>
          </a:xfrm>
        </p:grpSpPr>
        <p:cxnSp>
          <p:nvCxnSpPr>
            <p:cNvPr id="25" name="Straight Arrow Connector 24"/>
            <p:cNvCxnSpPr>
              <a:stCxn id="26" idx="2"/>
            </p:cNvCxnSpPr>
            <p:nvPr/>
          </p:nvCxnSpPr>
          <p:spPr bwMode="auto">
            <a:xfrm>
              <a:off x="4978536" y="4315440"/>
              <a:ext cx="98079" cy="48516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608082" y="3915330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25461" y="4419600"/>
            <a:ext cx="569387" cy="885270"/>
            <a:chOff x="8117909" y="3915330"/>
            <a:chExt cx="569387" cy="885270"/>
          </a:xfrm>
        </p:grpSpPr>
        <p:cxnSp>
          <p:nvCxnSpPr>
            <p:cNvPr id="28" name="Straight Arrow Connector 27"/>
            <p:cNvCxnSpPr>
              <a:stCxn id="29" idx="2"/>
            </p:cNvCxnSpPr>
            <p:nvPr/>
          </p:nvCxnSpPr>
          <p:spPr bwMode="auto">
            <a:xfrm>
              <a:off x="8402603" y="4315440"/>
              <a:ext cx="85760" cy="48516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8117909" y="391533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sp>
        <p:nvSpPr>
          <p:cNvPr id="30" name="Freeform: Shape 29"/>
          <p:cNvSpPr/>
          <p:nvPr/>
        </p:nvSpPr>
        <p:spPr bwMode="auto">
          <a:xfrm>
            <a:off x="3428863" y="5495995"/>
            <a:ext cx="1139253" cy="429820"/>
          </a:xfrm>
          <a:custGeom>
            <a:avLst/>
            <a:gdLst>
              <a:gd name="connsiteX0" fmla="*/ 0 w 1139253"/>
              <a:gd name="connsiteY0" fmla="*/ 419724 h 429820"/>
              <a:gd name="connsiteX1" fmla="*/ 734519 w 1139253"/>
              <a:gd name="connsiteY1" fmla="*/ 419724 h 429820"/>
              <a:gd name="connsiteX2" fmla="*/ 899410 w 1139253"/>
              <a:gd name="connsiteY2" fmla="*/ 314793 h 429820"/>
              <a:gd name="connsiteX3" fmla="*/ 704538 w 1139253"/>
              <a:gd name="connsiteY3" fmla="*/ 149901 h 429820"/>
              <a:gd name="connsiteX4" fmla="*/ 1139253 w 1139253"/>
              <a:gd name="connsiteY4" fmla="*/ 0 h 42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253" h="429820">
                <a:moveTo>
                  <a:pt x="0" y="419724"/>
                </a:moveTo>
                <a:cubicBezTo>
                  <a:pt x="292308" y="428468"/>
                  <a:pt x="584617" y="437212"/>
                  <a:pt x="734519" y="419724"/>
                </a:cubicBezTo>
                <a:cubicBezTo>
                  <a:pt x="884421" y="402236"/>
                  <a:pt x="904407" y="359763"/>
                  <a:pt x="899410" y="314793"/>
                </a:cubicBezTo>
                <a:cubicBezTo>
                  <a:pt x="894413" y="269823"/>
                  <a:pt x="664564" y="202366"/>
                  <a:pt x="704538" y="149901"/>
                </a:cubicBezTo>
                <a:cubicBezTo>
                  <a:pt x="744512" y="97436"/>
                  <a:pt x="941882" y="48718"/>
                  <a:pt x="1139253" y="0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1" name="Freeform: Shape 30"/>
          <p:cNvSpPr/>
          <p:nvPr/>
        </p:nvSpPr>
        <p:spPr bwMode="auto">
          <a:xfrm>
            <a:off x="5156662" y="5467149"/>
            <a:ext cx="1139253" cy="429820"/>
          </a:xfrm>
          <a:custGeom>
            <a:avLst/>
            <a:gdLst>
              <a:gd name="connsiteX0" fmla="*/ 0 w 1139253"/>
              <a:gd name="connsiteY0" fmla="*/ 419724 h 429820"/>
              <a:gd name="connsiteX1" fmla="*/ 734519 w 1139253"/>
              <a:gd name="connsiteY1" fmla="*/ 419724 h 429820"/>
              <a:gd name="connsiteX2" fmla="*/ 899410 w 1139253"/>
              <a:gd name="connsiteY2" fmla="*/ 314793 h 429820"/>
              <a:gd name="connsiteX3" fmla="*/ 704538 w 1139253"/>
              <a:gd name="connsiteY3" fmla="*/ 149901 h 429820"/>
              <a:gd name="connsiteX4" fmla="*/ 1139253 w 1139253"/>
              <a:gd name="connsiteY4" fmla="*/ 0 h 42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253" h="429820">
                <a:moveTo>
                  <a:pt x="0" y="419724"/>
                </a:moveTo>
                <a:cubicBezTo>
                  <a:pt x="292308" y="428468"/>
                  <a:pt x="584617" y="437212"/>
                  <a:pt x="734519" y="419724"/>
                </a:cubicBezTo>
                <a:cubicBezTo>
                  <a:pt x="884421" y="402236"/>
                  <a:pt x="904407" y="359763"/>
                  <a:pt x="899410" y="314793"/>
                </a:cubicBezTo>
                <a:cubicBezTo>
                  <a:pt x="894413" y="269823"/>
                  <a:pt x="664564" y="202366"/>
                  <a:pt x="704538" y="149901"/>
                </a:cubicBezTo>
                <a:cubicBezTo>
                  <a:pt x="744512" y="97436"/>
                  <a:pt x="941882" y="48718"/>
                  <a:pt x="1139253" y="0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5229432"/>
            <a:ext cx="16658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enqueue_r</a:t>
            </a:r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new node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741" y="5352543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dequeue_f</a:t>
            </a:r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head-&gt;next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887" y="6165561"/>
            <a:ext cx="19127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enqueue_f</a:t>
            </a:r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new node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p-&gt;next = head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7628" y="2746117"/>
            <a:ext cx="4044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linkedlist2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*head;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*tail;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LinkedList2;</a:t>
            </a:r>
          </a:p>
        </p:txBody>
      </p:sp>
    </p:spTree>
    <p:extLst>
      <p:ext uri="{BB962C8B-B14F-4D97-AF65-F5344CB8AC3E}">
        <p14:creationId xmlns:p14="http://schemas.microsoft.com/office/powerpoint/2010/main" val="1237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autoUpdateAnimBg="0"/>
      <p:bldP spid="30" grpId="0" animBg="1"/>
      <p:bldP spid="31" grpId="0" animBg="1"/>
      <p:bldP spid="6" grpId="0"/>
      <p:bldP spid="32" grpId="0"/>
      <p:bldP spid="3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9834E5-3EE5-444C-AE27-9E866B67333F}" type="slidenum">
              <a:rPr lang="en-US" sz="1600"/>
              <a:pPr/>
              <a:t>2</a:t>
            </a:fld>
            <a:endParaRPr lang="en-US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Linked list implementation: </a:t>
            </a:r>
            <a:r>
              <a:rPr lang="en-US" dirty="0" err="1">
                <a:ea typeface="ＭＳ Ｐゴシック" panose="020B0600070205080204" pitchFamily="34" charset="-128"/>
              </a:rPr>
              <a:t>dequeue_r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dequeue_r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(LinkedList2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NULL ||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== NULL) { return;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 *p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-&gt;head; Node *q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if(p == q)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 =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while(p-&gt;next != q) { p = p-&gt;next;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p-&gt;next =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 = p;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--;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!= NULL) {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q-&gt;data;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free(q);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96200" y="3714690"/>
            <a:ext cx="68640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42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9834E5-3EE5-444C-AE27-9E866B67333F}" type="slidenum">
              <a:rPr lang="en-US" sz="1600"/>
              <a:pPr/>
              <a:t>3</a:t>
            </a:fld>
            <a:endParaRPr lang="en-US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Faster implementation: doubly linked lists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data;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*next;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We can now implement a </a:t>
            </a:r>
            <a:r>
              <a:rPr lang="en-US" dirty="0" err="1">
                <a:ea typeface="ＭＳ Ｐゴシック" panose="020B0600070205080204" pitchFamily="34" charset="-128"/>
              </a:rPr>
              <a:t>deque</a:t>
            </a:r>
            <a:r>
              <a:rPr lang="en-US" dirty="0">
                <a:ea typeface="ＭＳ Ｐゴシック" panose="020B0600070205080204" pitchFamily="34" charset="-128"/>
              </a:rPr>
              <a:t> as follows: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*head;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*tail;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size;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29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9834E5-3EE5-444C-AE27-9E866B67333F}" type="slidenum">
              <a:rPr lang="en-US" sz="1600"/>
              <a:pPr/>
              <a:t>4</a:t>
            </a:fld>
            <a:endParaRPr lang="en-US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Fill in the details!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makeDLL_node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*,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*);</a:t>
            </a:r>
          </a:p>
          <a:p>
            <a:pPr marL="509588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enqueue_f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*p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makeDLL_node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(data, NULL, NULL);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if(p == NULL) { return NULL;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NULL)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*)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sizeof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NULL) { free(p); return NULL;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 = p;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-&gt;size = 1;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== NULL) {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 = p;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else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p-&gt;next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-&gt;head-&gt;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prev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p;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 p;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-&gt;size++;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9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9834E5-3EE5-444C-AE27-9E866B67333F}" type="slidenum">
              <a:rPr lang="en-US" sz="1600"/>
              <a:pPr/>
              <a:t>5</a:t>
            </a:fld>
            <a:endParaRPr lang="en-US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One more!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dequeue_r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Deque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NULL ||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== NULL) { return;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*q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-&gt;tail = q-&gt;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== NULL)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-&gt;head =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dq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-&gt;size--;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!= NULL) { *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q-&gt;data;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free(q);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1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C9E611-04ED-408C-B334-8B94F7F746EE}" type="slidenum">
              <a:rPr lang="en-US" sz="1600"/>
              <a:pPr/>
              <a:t>6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An interesting application: Work stealing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9021763" cy="5943600"/>
          </a:xfrm>
        </p:spPr>
        <p:txBody>
          <a:bodyPr/>
          <a:lstStyle/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 = 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 // f() is an expensive computation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tabLst>
                <a:tab pos="1379538" algn="l"/>
              </a:tabLst>
            </a:pPr>
            <a:r>
              <a:rPr lang="en-US" b="1" i="1" dirty="0">
                <a:ea typeface="ＭＳ Ｐゴシック" panose="020B0600070205080204" pitchFamily="34" charset="-128"/>
              </a:rPr>
              <a:t>Key idea</a:t>
            </a:r>
            <a:r>
              <a:rPr lang="en-US" dirty="0">
                <a:ea typeface="ＭＳ Ｐゴシック" panose="020B0600070205080204" pitchFamily="34" charset="-128"/>
              </a:rPr>
              <a:t>: If possible, share expensive work across multiple processors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parallel_for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 = 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Fork-join model:</a:t>
            </a:r>
          </a:p>
          <a:p>
            <a:pPr>
              <a:tabLst>
                <a:tab pos="1379538" algn="l"/>
              </a:tabLst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Task scheduler needs to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assign iterations to processors</a:t>
            </a:r>
          </a:p>
        </p:txBody>
      </p:sp>
      <p:sp>
        <p:nvSpPr>
          <p:cNvPr id="5125" name="Slide Number Placeholder 5"/>
          <p:cNvSpPr txBox="1">
            <a:spLocks/>
          </p:cNvSpPr>
          <p:nvPr/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493F3FB-CA7C-444E-BA7F-D4A839C667E6}" type="slidenum">
              <a:rPr lang="en-US" sz="1600"/>
              <a:pPr algn="r"/>
              <a:t>6</a:t>
            </a:fld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71714"/>
            <a:ext cx="5793524" cy="2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C9E611-04ED-408C-B334-8B94F7F746EE}" type="slidenum">
              <a:rPr lang="en-US" sz="1600"/>
              <a:pPr/>
              <a:t>7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Sharing the workload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9021763" cy="5943600"/>
          </a:xfrm>
        </p:spPr>
        <p:txBody>
          <a:bodyPr/>
          <a:lstStyle/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 = f(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 // f() is an expensive computation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  <a:tabLst>
                <a:tab pos="1379538" algn="l"/>
              </a:tabLst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tabLst>
                <a:tab pos="1379538" algn="l"/>
              </a:tabLst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Naïve strategy: Split the iterations evenly among processors</a:t>
            </a:r>
          </a:p>
          <a:p>
            <a:pPr lvl="1"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e.g., if there are 4 processors </a:t>
            </a:r>
            <a:r>
              <a:rPr lang="en-US" i="1" dirty="0">
                <a:ea typeface="ＭＳ Ｐゴシック" panose="020B0600070205080204" pitchFamily="34" charset="-128"/>
              </a:rPr>
              <a:t>P</a:t>
            </a:r>
            <a:r>
              <a:rPr 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i="1" dirty="0">
                <a:ea typeface="ＭＳ Ｐゴシック" panose="020B0600070205080204" pitchFamily="34" charset="-128"/>
              </a:rPr>
              <a:t>P</a:t>
            </a:r>
            <a:r>
              <a:rPr 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i="1" dirty="0">
                <a:ea typeface="ＭＳ Ｐゴシック" panose="020B0600070205080204" pitchFamily="34" charset="-128"/>
              </a:rPr>
              <a:t>P</a:t>
            </a:r>
            <a:r>
              <a:rPr 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i="1" dirty="0">
                <a:ea typeface="ＭＳ Ｐゴシック" panose="020B0600070205080204" pitchFamily="34" charset="-128"/>
              </a:rPr>
              <a:t>P</a:t>
            </a:r>
            <a:r>
              <a:rPr 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dirty="0">
                <a:ea typeface="ＭＳ Ｐゴシック" panose="020B0600070205080204" pitchFamily="34" charset="-128"/>
              </a:rPr>
              <a:t> then</a:t>
            </a:r>
          </a:p>
          <a:p>
            <a:pPr lvl="1">
              <a:tabLst>
                <a:tab pos="1379538" algn="l"/>
              </a:tabLst>
            </a:pPr>
            <a:endParaRPr lang="en-US" dirty="0">
              <a:ea typeface="ＭＳ Ｐゴシック" panose="020B0600070205080204" pitchFamily="34" charset="-128"/>
            </a:endParaRPr>
          </a:p>
          <a:p>
            <a:pPr lvl="1">
              <a:tabLst>
                <a:tab pos="1379538" algn="l"/>
              </a:tabLst>
            </a:pPr>
            <a:endParaRPr lang="en-US" dirty="0">
              <a:ea typeface="ＭＳ Ｐゴシック" panose="020B0600070205080204" pitchFamily="34" charset="-128"/>
            </a:endParaRPr>
          </a:p>
          <a:p>
            <a:pPr lvl="1">
              <a:tabLst>
                <a:tab pos="1379538" algn="l"/>
              </a:tabLst>
            </a:pPr>
            <a:endParaRPr lang="en-US" dirty="0">
              <a:ea typeface="ＭＳ Ｐゴシック" panose="020B0600070205080204" pitchFamily="34" charset="-128"/>
            </a:endParaRPr>
          </a:p>
          <a:p>
            <a:pPr lvl="1"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does very poorly if some iterations take much longer than others</a:t>
            </a:r>
          </a:p>
          <a:p>
            <a:pPr>
              <a:tabLst>
                <a:tab pos="1379538" algn="l"/>
              </a:tabLst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Task scheduler cannot predict this!</a:t>
            </a:r>
          </a:p>
          <a:p>
            <a:pPr lvl="1">
              <a:tabLst>
                <a:tab pos="1379538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Even if it could, finding the optimal split is </a:t>
            </a:r>
            <a:r>
              <a:rPr 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NP-hard</a:t>
            </a:r>
          </a:p>
        </p:txBody>
      </p:sp>
      <p:sp>
        <p:nvSpPr>
          <p:cNvPr id="5125" name="Slide Number Placeholder 5"/>
          <p:cNvSpPr txBox="1">
            <a:spLocks/>
          </p:cNvSpPr>
          <p:nvPr/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493F3FB-CA7C-444E-BA7F-D4A839C667E6}" type="slidenum">
              <a:rPr lang="en-US" sz="1600"/>
              <a:pPr algn="r"/>
              <a:t>7</a:t>
            </a:fld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15451"/>
              </p:ext>
            </p:extLst>
          </p:nvPr>
        </p:nvGraphicFramePr>
        <p:xfrm>
          <a:off x="1676400" y="4452938"/>
          <a:ext cx="6705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N/4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N/2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3N/4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362200" y="4805363"/>
            <a:ext cx="5334000" cy="376237"/>
            <a:chOff x="2362200" y="2485324"/>
            <a:chExt cx="5334000" cy="377000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2362200" y="248532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3950344" y="248532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5702944" y="248730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7303144" y="2492992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2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02B9FD-64AE-485E-A0FA-D9DE1E02876F}" type="slidenum">
              <a:rPr lang="en-US" sz="1600"/>
              <a:pPr/>
              <a:t>8</a:t>
            </a:fld>
            <a:endParaRPr lang="en-US" sz="16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Work-Stealing Heuristic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panose="020B0600070205080204" pitchFamily="34" charset="-128"/>
            </a:endParaRPr>
          </a:p>
          <a:p>
            <a:endParaRPr lang="en-US">
              <a:ea typeface="ＭＳ Ｐゴシック" panose="020B0600070205080204" pitchFamily="34" charset="-128"/>
            </a:endParaRPr>
          </a:p>
          <a:p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Each available processor will maintain a deque of tasks (sub-ranges)</a:t>
            </a:r>
          </a:p>
          <a:p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P</a:t>
            </a:r>
            <a:r>
              <a:rPr lang="en-US" baseline="-25000">
                <a:ea typeface="ＭＳ Ｐゴシック" panose="020B0600070205080204" pitchFamily="34" charset="-128"/>
              </a:rPr>
              <a:t>1</a:t>
            </a:r>
            <a:r>
              <a:rPr lang="en-US">
                <a:ea typeface="ＭＳ Ｐゴシック" panose="020B0600070205080204" pitchFamily="34" charset="-128"/>
              </a:rPr>
              <a:t>’s deque:</a:t>
            </a:r>
          </a:p>
          <a:p>
            <a:endParaRPr lang="en-US">
              <a:ea typeface="ＭＳ Ｐゴシック" panose="020B0600070205080204" pitchFamily="34" charset="-128"/>
            </a:endParaRPr>
          </a:p>
          <a:p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P</a:t>
            </a:r>
            <a:r>
              <a:rPr lang="en-US" baseline="-25000">
                <a:ea typeface="ＭＳ Ｐゴシック" panose="020B0600070205080204" pitchFamily="34" charset="-128"/>
              </a:rPr>
              <a:t>1</a:t>
            </a:r>
            <a:r>
              <a:rPr lang="en-US">
                <a:ea typeface="ＭＳ Ｐゴシック" panose="020B0600070205080204" pitchFamily="34" charset="-128"/>
              </a:rPr>
              <a:t> processes its deque bottom-up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if P</a:t>
            </a:r>
            <a:r>
              <a:rPr lang="en-US" baseline="-25000">
                <a:ea typeface="ＭＳ Ｐゴシック" panose="020B0600070205080204" pitchFamily="34" charset="-128"/>
              </a:rPr>
              <a:t>1</a:t>
            </a:r>
            <a:r>
              <a:rPr lang="en-US">
                <a:ea typeface="ＭＳ Ｐゴシック" panose="020B0600070205080204" pitchFamily="34" charset="-128"/>
              </a:rPr>
              <a:t> done, it </a:t>
            </a:r>
            <a:r>
              <a:rPr 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steals</a:t>
            </a:r>
            <a:r>
              <a:rPr lang="en-US">
                <a:ea typeface="ＭＳ Ｐゴシック" panose="020B0600070205080204" pitchFamily="34" charset="-128"/>
              </a:rPr>
              <a:t> from </a:t>
            </a:r>
            <a:r>
              <a:rPr lang="en-US" i="1">
                <a:ea typeface="ＭＳ Ｐゴシック" panose="020B0600070205080204" pitchFamily="34" charset="-128"/>
              </a:rPr>
              <a:t>top</a:t>
            </a:r>
            <a:r>
              <a:rPr lang="en-US">
                <a:ea typeface="ＭＳ Ｐゴシック" panose="020B0600070205080204" pitchFamily="34" charset="-128"/>
              </a:rPr>
              <a:t> of P</a:t>
            </a:r>
            <a:r>
              <a:rPr lang="en-US" baseline="-25000">
                <a:ea typeface="ＭＳ Ｐゴシック" panose="020B0600070205080204" pitchFamily="34" charset="-128"/>
              </a:rPr>
              <a:t>random</a:t>
            </a:r>
            <a:r>
              <a:rPr lang="en-US">
                <a:ea typeface="ＭＳ Ｐゴシック" panose="020B0600070205080204" pitchFamily="34" charset="-128"/>
              </a:rPr>
              <a:t>’s deque</a:t>
            </a:r>
          </a:p>
          <a:p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An improvement: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404938"/>
          <a:ext cx="6705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N/4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N/2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3N/4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62200" y="1757363"/>
            <a:ext cx="5334000" cy="376237"/>
            <a:chOff x="2362200" y="2485324"/>
            <a:chExt cx="5334000" cy="377000"/>
          </a:xfrm>
        </p:grpSpPr>
        <p:sp>
          <p:nvSpPr>
            <p:cNvPr id="7265" name="TextBox 5"/>
            <p:cNvSpPr txBox="1">
              <a:spLocks noChangeArrowheads="1"/>
            </p:cNvSpPr>
            <p:nvPr/>
          </p:nvSpPr>
          <p:spPr bwMode="auto">
            <a:xfrm>
              <a:off x="2362200" y="248532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7266" name="TextBox 6"/>
            <p:cNvSpPr txBox="1">
              <a:spLocks noChangeArrowheads="1"/>
            </p:cNvSpPr>
            <p:nvPr/>
          </p:nvSpPr>
          <p:spPr bwMode="auto">
            <a:xfrm>
              <a:off x="3950344" y="248532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7267" name="TextBox 7"/>
            <p:cNvSpPr txBox="1">
              <a:spLocks noChangeArrowheads="1"/>
            </p:cNvSpPr>
            <p:nvPr/>
          </p:nvSpPr>
          <p:spPr bwMode="auto">
            <a:xfrm>
              <a:off x="5702944" y="248730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7268" name="TextBox 8"/>
            <p:cNvSpPr txBox="1">
              <a:spLocks noChangeArrowheads="1"/>
            </p:cNvSpPr>
            <p:nvPr/>
          </p:nvSpPr>
          <p:spPr bwMode="auto">
            <a:xfrm>
              <a:off x="7303144" y="2492992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/>
                <a:t>P</a:t>
              </a:r>
              <a:r>
                <a:rPr lang="en-US" sz="1800" baseline="-25000"/>
                <a:t>4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2946400"/>
          <a:ext cx="22860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38800" y="2971800"/>
          <a:ext cx="12192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638800" y="3352800"/>
          <a:ext cx="12192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772400" y="2997200"/>
          <a:ext cx="6096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3N/16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772400" y="3403600"/>
          <a:ext cx="6096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772400" y="3784600"/>
          <a:ext cx="6096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N/16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772400" y="4165600"/>
          <a:ext cx="6096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67600" y="4648200"/>
            <a:ext cx="1417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ym typeface="Symbol" panose="05050102010706020507" pitchFamily="18" charset="2"/>
              </a:rPr>
              <a:t> grainsize</a:t>
            </a: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90800" y="5613400"/>
          <a:ext cx="22860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638800" y="5638800"/>
          <a:ext cx="12192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38800" y="6019800"/>
          <a:ext cx="12192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772400" y="6061075"/>
          <a:ext cx="6096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N/16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772400" y="6442075"/>
          <a:ext cx="6096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772400" y="5638800"/>
          <a:ext cx="12192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  <p:bldP spid="1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31911</TotalTime>
  <Words>744</Words>
  <Application>Microsoft Office PowerPoint</Application>
  <PresentationFormat>Custom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Deques</vt:lpstr>
      <vt:lpstr>Linked list implementation: dequeue_r</vt:lpstr>
      <vt:lpstr>Faster implementation: doubly linked lists</vt:lpstr>
      <vt:lpstr>Fill in the details!</vt:lpstr>
      <vt:lpstr>One more!</vt:lpstr>
      <vt:lpstr>An interesting application: Work stealing</vt:lpstr>
      <vt:lpstr>Sharing the workload</vt:lpstr>
      <vt:lpstr>Work-Stealing Heuristic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CS232</dc:title>
  <dc:subject>CS232 @ UIUC</dc:subject>
  <dc:creator>Howard Huang</dc:creator>
  <dc:description>Copyright ©2001-2003 Howard Huang</dc:description>
  <cp:lastModifiedBy>VISITOR</cp:lastModifiedBy>
  <cp:revision>191</cp:revision>
  <dcterms:created xsi:type="dcterms:W3CDTF">2003-01-14T01:32:12Z</dcterms:created>
  <dcterms:modified xsi:type="dcterms:W3CDTF">2016-08-24T07:15:19Z</dcterms:modified>
</cp:coreProperties>
</file>