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323" r:id="rId3"/>
    <p:sldId id="324" r:id="rId4"/>
    <p:sldId id="330" r:id="rId5"/>
    <p:sldId id="327" r:id="rId6"/>
    <p:sldId id="326" r:id="rId7"/>
  </p:sldIdLst>
  <p:sldSz cx="10058400" cy="777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CC44CB7-98BE-4A4B-88B9-2B320216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1FD4EB-1A93-4581-BF89-6A170F21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1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6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8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7918A-F35C-4FAB-BBCA-0AC6A54E9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EA78-9E7C-45BD-883F-822B2EBA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6FA8-D222-483C-B1A2-85880BB6C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6E2E-54F1-4376-B2B5-34BF8E11E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EFB-2199-4F06-A064-D130C0E0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A17D-4406-484C-B9C3-52762EDB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7C8F-30D7-4839-BE60-544B26D05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E684-38A4-4117-BD0A-6C307102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5F39-3383-47FE-913A-4E4612F12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F4BC-9B0A-4D96-8C6A-BC63300D2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484B-BED9-4AC8-B483-2EC850A6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A11E3A0B-0F29-48AF-AD3C-94526868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long does it take to determine whether a particular value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appears in an ordered tree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containing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nodes?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Worst case time is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</a:rPr>
              <a:t>), where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</a:rPr>
              <a:t> is the height of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Minimum height (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balanced):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Maximum height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lopsided):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Key idea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Keep the tree balanced (prevent it from getting lopsided)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		A          B          C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Balanced Search Trees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4800" y="4081998"/>
            <a:ext cx="2316600" cy="2930188"/>
            <a:chOff x="1264800" y="4081998"/>
            <a:chExt cx="2316600" cy="2930188"/>
          </a:xfrm>
        </p:grpSpPr>
        <p:sp>
          <p:nvSpPr>
            <p:cNvPr id="2" name="Oval 1"/>
            <p:cNvSpPr/>
            <p:nvPr/>
          </p:nvSpPr>
          <p:spPr bwMode="auto">
            <a:xfrm>
              <a:off x="2432031" y="4081998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98631" y="4615398"/>
              <a:ext cx="457200" cy="457200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1264800" y="5605998"/>
              <a:ext cx="666156" cy="1406188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A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>
              <a:off x="2375475" y="5605998"/>
              <a:ext cx="666156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B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2908875" y="4615398"/>
              <a:ext cx="6725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</a:t>
              </a:r>
            </a:p>
          </p:txBody>
        </p:sp>
        <p:cxnSp>
          <p:nvCxnSpPr>
            <p:cNvPr id="5" name="Straight Connector 4"/>
            <p:cNvCxnSpPr>
              <a:stCxn id="2" idx="2"/>
              <a:endCxn id="6" idx="0"/>
            </p:cNvCxnSpPr>
            <p:nvPr/>
          </p:nvCxnSpPr>
          <p:spPr bwMode="auto">
            <a:xfrm flipH="1">
              <a:off x="2127231" y="4310598"/>
              <a:ext cx="304800" cy="3048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2" idx="6"/>
              <a:endCxn id="9" idx="0"/>
            </p:cNvCxnSpPr>
            <p:nvPr/>
          </p:nvCxnSpPr>
          <p:spPr bwMode="auto">
            <a:xfrm>
              <a:off x="2889231" y="4310598"/>
              <a:ext cx="355907" cy="3048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3"/>
              <a:endCxn id="3" idx="0"/>
            </p:cNvCxnSpPr>
            <p:nvPr/>
          </p:nvCxnSpPr>
          <p:spPr bwMode="auto">
            <a:xfrm flipH="1">
              <a:off x="1597878" y="5005643"/>
              <a:ext cx="367708" cy="6003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6" idx="5"/>
              <a:endCxn id="8" idx="0"/>
            </p:cNvCxnSpPr>
            <p:nvPr/>
          </p:nvCxnSpPr>
          <p:spPr bwMode="auto">
            <a:xfrm>
              <a:off x="2288876" y="5005643"/>
              <a:ext cx="419677" cy="6003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Oval 31"/>
          <p:cNvSpPr/>
          <p:nvPr/>
        </p:nvSpPr>
        <p:spPr bwMode="auto">
          <a:xfrm>
            <a:off x="4129548" y="6538452"/>
            <a:ext cx="457200" cy="4572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04504" y="6538452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32000" y="4105731"/>
            <a:ext cx="2621400" cy="2295069"/>
            <a:chOff x="5532000" y="4105731"/>
            <a:chExt cx="2621400" cy="2295069"/>
          </a:xfrm>
        </p:grpSpPr>
        <p:sp>
          <p:nvSpPr>
            <p:cNvPr id="34" name="Oval 33"/>
            <p:cNvSpPr/>
            <p:nvPr/>
          </p:nvSpPr>
          <p:spPr bwMode="auto">
            <a:xfrm>
              <a:off x="7048863" y="4648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235662" y="4105731"/>
              <a:ext cx="457200" cy="457200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5532000" y="4800600"/>
              <a:ext cx="666156" cy="1406188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A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6546294" y="5585310"/>
              <a:ext cx="666156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B</a:t>
              </a:r>
            </a:p>
          </p:txBody>
        </p:sp>
        <p:sp>
          <p:nvSpPr>
            <p:cNvPr id="38" name="Isosceles Triangle 37"/>
            <p:cNvSpPr/>
            <p:nvPr/>
          </p:nvSpPr>
          <p:spPr bwMode="auto">
            <a:xfrm>
              <a:off x="7480875" y="5605998"/>
              <a:ext cx="6725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</a:t>
              </a:r>
            </a:p>
          </p:txBody>
        </p:sp>
        <p:cxnSp>
          <p:nvCxnSpPr>
            <p:cNvPr id="39" name="Straight Connector 38"/>
            <p:cNvCxnSpPr>
              <a:stCxn id="34" idx="1"/>
              <a:endCxn id="35" idx="6"/>
            </p:cNvCxnSpPr>
            <p:nvPr/>
          </p:nvCxnSpPr>
          <p:spPr bwMode="auto">
            <a:xfrm flipH="1" flipV="1">
              <a:off x="6692862" y="4334331"/>
              <a:ext cx="422956" cy="380824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34" idx="5"/>
              <a:endCxn id="38" idx="0"/>
            </p:cNvCxnSpPr>
            <p:nvPr/>
          </p:nvCxnSpPr>
          <p:spPr bwMode="auto">
            <a:xfrm>
              <a:off x="7439108" y="5038445"/>
              <a:ext cx="378030" cy="567553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5" idx="2"/>
              <a:endCxn id="36" idx="0"/>
            </p:cNvCxnSpPr>
            <p:nvPr/>
          </p:nvCxnSpPr>
          <p:spPr bwMode="auto">
            <a:xfrm flipH="1">
              <a:off x="5865078" y="4334331"/>
              <a:ext cx="370584" cy="466269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4" idx="3"/>
              <a:endCxn id="37" idx="0"/>
            </p:cNvCxnSpPr>
            <p:nvPr/>
          </p:nvCxnSpPr>
          <p:spPr bwMode="auto">
            <a:xfrm flipH="1">
              <a:off x="6879372" y="5038445"/>
              <a:ext cx="236446" cy="54686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3682692" y="4343400"/>
            <a:ext cx="1821017" cy="79480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rPr>
              <a:t> Rotate right</a:t>
            </a:r>
          </a:p>
        </p:txBody>
      </p:sp>
      <p:sp>
        <p:nvSpPr>
          <p:cNvPr id="26" name="Right Arrow 25"/>
          <p:cNvSpPr/>
          <p:nvPr/>
        </p:nvSpPr>
        <p:spPr bwMode="auto">
          <a:xfrm flipH="1">
            <a:off x="3682692" y="4996398"/>
            <a:ext cx="1777751" cy="79480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rPr>
              <a:t>Rotate left</a:t>
            </a:r>
          </a:p>
        </p:txBody>
      </p:sp>
      <p:sp>
        <p:nvSpPr>
          <p:cNvPr id="4" name="Trapezoid 3"/>
          <p:cNvSpPr/>
          <p:nvPr/>
        </p:nvSpPr>
        <p:spPr bwMode="auto">
          <a:xfrm>
            <a:off x="7377657" y="6400800"/>
            <a:ext cx="866691" cy="362946"/>
          </a:xfrm>
          <a:prstGeom prst="trapezoi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28" name="Trapezoid 27"/>
          <p:cNvSpPr/>
          <p:nvPr/>
        </p:nvSpPr>
        <p:spPr bwMode="auto">
          <a:xfrm>
            <a:off x="2819400" y="5410200"/>
            <a:ext cx="866691" cy="362946"/>
          </a:xfrm>
          <a:prstGeom prst="trapezoid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332310">
            <a:off x="675351" y="4820544"/>
            <a:ext cx="119135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Left </a:t>
            </a:r>
            <a:r>
              <a:rPr lang="en-US" dirty="0" err="1"/>
              <a:t>Left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913418">
            <a:off x="7565041" y="4917277"/>
            <a:ext cx="14446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Right </a:t>
            </a:r>
            <a:r>
              <a:rPr lang="en-US" dirty="0" err="1"/>
              <a:t>Right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560820"/>
            <a:ext cx="1433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/>
              <a:t>h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log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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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2" grpId="0" animBg="1"/>
      <p:bldP spid="33" grpId="0" animBg="1"/>
      <p:bldP spid="55" grpId="0" animBg="1"/>
      <p:bldP spid="26" grpId="0" animBg="1"/>
      <p:bldP spid="4" grpId="0" animBg="1"/>
      <p:bldP spid="28" grpId="0" animBg="1"/>
      <p:bldP spid="1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Do a double-rotation!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Dealing with Left Right and Right Left</a:t>
            </a:r>
          </a:p>
        </p:txBody>
      </p:sp>
      <p:grpSp>
        <p:nvGrpSpPr>
          <p:cNvPr id="111618" name="Group 111617"/>
          <p:cNvGrpSpPr/>
          <p:nvPr/>
        </p:nvGrpSpPr>
        <p:grpSpPr>
          <a:xfrm>
            <a:off x="304800" y="2921741"/>
            <a:ext cx="2316600" cy="2318802"/>
            <a:chOff x="457200" y="2385293"/>
            <a:chExt cx="2316600" cy="2318802"/>
          </a:xfrm>
        </p:grpSpPr>
        <p:sp>
          <p:nvSpPr>
            <p:cNvPr id="2" name="Oval 1"/>
            <p:cNvSpPr/>
            <p:nvPr/>
          </p:nvSpPr>
          <p:spPr bwMode="auto">
            <a:xfrm>
              <a:off x="1624431" y="2385293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091031" y="2918693"/>
              <a:ext cx="457200" cy="457200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457200" y="3909293"/>
              <a:ext cx="666156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A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2101275" y="2918693"/>
              <a:ext cx="6725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</a:t>
              </a:r>
            </a:p>
          </p:txBody>
        </p:sp>
        <p:cxnSp>
          <p:nvCxnSpPr>
            <p:cNvPr id="5" name="Straight Connector 4"/>
            <p:cNvCxnSpPr>
              <a:stCxn id="2" idx="2"/>
              <a:endCxn id="6" idx="0"/>
            </p:cNvCxnSpPr>
            <p:nvPr/>
          </p:nvCxnSpPr>
          <p:spPr bwMode="auto">
            <a:xfrm flipH="1">
              <a:off x="1319631" y="2613893"/>
              <a:ext cx="304800" cy="3048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2" idx="6"/>
              <a:endCxn id="9" idx="0"/>
            </p:cNvCxnSpPr>
            <p:nvPr/>
          </p:nvCxnSpPr>
          <p:spPr bwMode="auto">
            <a:xfrm>
              <a:off x="2081631" y="2613893"/>
              <a:ext cx="355907" cy="3048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3"/>
              <a:endCxn id="3" idx="0"/>
            </p:cNvCxnSpPr>
            <p:nvPr/>
          </p:nvCxnSpPr>
          <p:spPr bwMode="auto">
            <a:xfrm flipH="1">
              <a:off x="790278" y="3308938"/>
              <a:ext cx="367708" cy="6003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6" idx="5"/>
              <a:endCxn id="32" idx="0"/>
            </p:cNvCxnSpPr>
            <p:nvPr/>
          </p:nvCxnSpPr>
          <p:spPr bwMode="auto">
            <a:xfrm>
              <a:off x="1481276" y="3308938"/>
              <a:ext cx="458158" cy="556957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620" name="Group 111619"/>
          <p:cNvGrpSpPr/>
          <p:nvPr/>
        </p:nvGrpSpPr>
        <p:grpSpPr>
          <a:xfrm>
            <a:off x="792600" y="4402343"/>
            <a:ext cx="2152936" cy="1887924"/>
            <a:chOff x="945000" y="3865895"/>
            <a:chExt cx="2152936" cy="1887924"/>
          </a:xfrm>
        </p:grpSpPr>
        <p:sp>
          <p:nvSpPr>
            <p:cNvPr id="32" name="Oval 31"/>
            <p:cNvSpPr/>
            <p:nvPr/>
          </p:nvSpPr>
          <p:spPr bwMode="auto">
            <a:xfrm>
              <a:off x="1710834" y="386589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945000" y="4959017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B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1</a:t>
              </a: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2263011" y="4959017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rebuchet MS" pitchFamily="-65" charset="0"/>
                </a:rPr>
                <a:t>B</a:t>
              </a:r>
              <a:r>
                <a:rPr lang="en-US" baseline="-25000" dirty="0">
                  <a:latin typeface="Trebuchet MS" pitchFamily="-65" charset="0"/>
                </a:rPr>
                <a:t>2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29" name="Straight Connector 28"/>
            <p:cNvCxnSpPr>
              <a:stCxn id="32" idx="3"/>
              <a:endCxn id="27" idx="0"/>
            </p:cNvCxnSpPr>
            <p:nvPr/>
          </p:nvCxnSpPr>
          <p:spPr bwMode="auto">
            <a:xfrm flipH="1">
              <a:off x="1362463" y="4256140"/>
              <a:ext cx="415326" cy="702877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32" idx="5"/>
              <a:endCxn id="28" idx="0"/>
            </p:cNvCxnSpPr>
            <p:nvPr/>
          </p:nvCxnSpPr>
          <p:spPr bwMode="auto">
            <a:xfrm>
              <a:off x="2101079" y="4256140"/>
              <a:ext cx="579395" cy="702877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1480452" y="3355848"/>
            <a:ext cx="2438400" cy="79480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rPr>
              <a:t> Rotate left</a:t>
            </a:r>
          </a:p>
        </p:txBody>
      </p:sp>
      <p:grpSp>
        <p:nvGrpSpPr>
          <p:cNvPr id="111621" name="Group 111620"/>
          <p:cNvGrpSpPr/>
          <p:nvPr/>
        </p:nvGrpSpPr>
        <p:grpSpPr>
          <a:xfrm>
            <a:off x="4606704" y="2928144"/>
            <a:ext cx="1521948" cy="1328202"/>
            <a:chOff x="4759104" y="2391696"/>
            <a:chExt cx="1521948" cy="1328202"/>
          </a:xfrm>
        </p:grpSpPr>
        <p:sp>
          <p:nvSpPr>
            <p:cNvPr id="43" name="Oval 42"/>
            <p:cNvSpPr/>
            <p:nvPr/>
          </p:nvSpPr>
          <p:spPr bwMode="auto">
            <a:xfrm>
              <a:off x="5131683" y="2391696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5608527" y="2925096"/>
              <a:ext cx="6725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</a:t>
              </a:r>
            </a:p>
          </p:txBody>
        </p:sp>
        <p:cxnSp>
          <p:nvCxnSpPr>
            <p:cNvPr id="48" name="Straight Connector 47"/>
            <p:cNvCxnSpPr>
              <a:stCxn id="43" idx="6"/>
              <a:endCxn id="46" idx="0"/>
            </p:cNvCxnSpPr>
            <p:nvPr/>
          </p:nvCxnSpPr>
          <p:spPr bwMode="auto">
            <a:xfrm>
              <a:off x="5588883" y="2620296"/>
              <a:ext cx="355907" cy="3048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3" idx="2"/>
              <a:endCxn id="51" idx="0"/>
            </p:cNvCxnSpPr>
            <p:nvPr/>
          </p:nvCxnSpPr>
          <p:spPr bwMode="auto">
            <a:xfrm flipH="1">
              <a:off x="4759104" y="2620296"/>
              <a:ext cx="372579" cy="427704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622" name="Group 111621"/>
          <p:cNvGrpSpPr/>
          <p:nvPr/>
        </p:nvGrpSpPr>
        <p:grpSpPr>
          <a:xfrm>
            <a:off x="3254748" y="3584448"/>
            <a:ext cx="2418756" cy="2743200"/>
            <a:chOff x="3407148" y="3048000"/>
            <a:chExt cx="2418756" cy="2743200"/>
          </a:xfrm>
        </p:grpSpPr>
        <p:sp>
          <p:nvSpPr>
            <p:cNvPr id="44" name="Oval 43"/>
            <p:cNvSpPr/>
            <p:nvPr/>
          </p:nvSpPr>
          <p:spPr bwMode="auto">
            <a:xfrm>
              <a:off x="3997104" y="3962400"/>
              <a:ext cx="457200" cy="457200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3407148" y="4996398"/>
              <a:ext cx="666156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A</a:t>
              </a:r>
            </a:p>
          </p:txBody>
        </p:sp>
        <p:cxnSp>
          <p:nvCxnSpPr>
            <p:cNvPr id="47" name="Straight Connector 46"/>
            <p:cNvCxnSpPr>
              <a:stCxn id="51" idx="3"/>
              <a:endCxn id="44" idx="0"/>
            </p:cNvCxnSpPr>
            <p:nvPr/>
          </p:nvCxnSpPr>
          <p:spPr bwMode="auto">
            <a:xfrm flipH="1">
              <a:off x="4225704" y="3438245"/>
              <a:ext cx="371755" cy="5241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4" idx="3"/>
              <a:endCxn id="45" idx="0"/>
            </p:cNvCxnSpPr>
            <p:nvPr/>
          </p:nvCxnSpPr>
          <p:spPr bwMode="auto">
            <a:xfrm flipH="1">
              <a:off x="3740226" y="4352645"/>
              <a:ext cx="323833" cy="643753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4530504" y="3048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4225704" y="4996398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B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1</a:t>
              </a: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4990979" y="4038600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rebuchet MS" pitchFamily="-65" charset="0"/>
                </a:rPr>
                <a:t>B</a:t>
              </a:r>
              <a:r>
                <a:rPr lang="en-US" baseline="-25000" dirty="0">
                  <a:latin typeface="Trebuchet MS" pitchFamily="-65" charset="0"/>
                </a:rPr>
                <a:t>2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54" name="Straight Connector 53"/>
            <p:cNvCxnSpPr>
              <a:stCxn id="44" idx="5"/>
              <a:endCxn id="52" idx="0"/>
            </p:cNvCxnSpPr>
            <p:nvPr/>
          </p:nvCxnSpPr>
          <p:spPr bwMode="auto">
            <a:xfrm>
              <a:off x="4387349" y="4352645"/>
              <a:ext cx="255818" cy="643753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>
              <a:stCxn id="51" idx="5"/>
              <a:endCxn id="53" idx="0"/>
            </p:cNvCxnSpPr>
            <p:nvPr/>
          </p:nvCxnSpPr>
          <p:spPr bwMode="auto">
            <a:xfrm>
              <a:off x="4920749" y="3438245"/>
              <a:ext cx="487693" cy="6003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Right Arrow 62"/>
          <p:cNvSpPr/>
          <p:nvPr/>
        </p:nvSpPr>
        <p:spPr bwMode="auto">
          <a:xfrm>
            <a:off x="5638800" y="2786598"/>
            <a:ext cx="1889825" cy="79480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rPr>
              <a:t> Rotate right</a:t>
            </a:r>
          </a:p>
        </p:txBody>
      </p:sp>
      <p:grpSp>
        <p:nvGrpSpPr>
          <p:cNvPr id="111623" name="Group 111622"/>
          <p:cNvGrpSpPr/>
          <p:nvPr/>
        </p:nvGrpSpPr>
        <p:grpSpPr>
          <a:xfrm>
            <a:off x="6400800" y="2974848"/>
            <a:ext cx="3352800" cy="2395002"/>
            <a:chOff x="6705600" y="2438400"/>
            <a:chExt cx="3352800" cy="2395002"/>
          </a:xfrm>
        </p:grpSpPr>
        <p:sp>
          <p:nvSpPr>
            <p:cNvPr id="64" name="Oval 63"/>
            <p:cNvSpPr/>
            <p:nvPr/>
          </p:nvSpPr>
          <p:spPr bwMode="auto">
            <a:xfrm>
              <a:off x="8991600" y="3124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239000" y="3124200"/>
              <a:ext cx="457200" cy="457200"/>
            </a:xfrm>
            <a:prstGeom prst="ellipse">
              <a:avLst/>
            </a:prstGeom>
            <a:solidFill>
              <a:srgbClr val="33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6705600" y="4038600"/>
              <a:ext cx="666156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A</a:t>
              </a:r>
            </a:p>
          </p:txBody>
        </p:sp>
        <p:sp>
          <p:nvSpPr>
            <p:cNvPr id="67" name="Isosceles Triangle 66"/>
            <p:cNvSpPr/>
            <p:nvPr/>
          </p:nvSpPr>
          <p:spPr bwMode="auto">
            <a:xfrm>
              <a:off x="9385875" y="4038600"/>
              <a:ext cx="6725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C</a:t>
              </a:r>
            </a:p>
          </p:txBody>
        </p:sp>
        <p:cxnSp>
          <p:nvCxnSpPr>
            <p:cNvPr id="68" name="Straight Connector 67"/>
            <p:cNvCxnSpPr>
              <a:stCxn id="72" idx="2"/>
              <a:endCxn id="65" idx="0"/>
            </p:cNvCxnSpPr>
            <p:nvPr/>
          </p:nvCxnSpPr>
          <p:spPr bwMode="auto">
            <a:xfrm flipH="1">
              <a:off x="7467600" y="2667000"/>
              <a:ext cx="535452" cy="4572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4" idx="5"/>
              <a:endCxn id="67" idx="0"/>
            </p:cNvCxnSpPr>
            <p:nvPr/>
          </p:nvCxnSpPr>
          <p:spPr bwMode="auto">
            <a:xfrm>
              <a:off x="9381845" y="3514445"/>
              <a:ext cx="340293" cy="5241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65" idx="3"/>
              <a:endCxn id="66" idx="0"/>
            </p:cNvCxnSpPr>
            <p:nvPr/>
          </p:nvCxnSpPr>
          <p:spPr bwMode="auto">
            <a:xfrm flipH="1">
              <a:off x="7038678" y="3514445"/>
              <a:ext cx="267277" cy="5241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4" idx="0"/>
              <a:endCxn id="72" idx="6"/>
            </p:cNvCxnSpPr>
            <p:nvPr/>
          </p:nvCxnSpPr>
          <p:spPr bwMode="auto">
            <a:xfrm flipH="1" flipV="1">
              <a:off x="8460252" y="2667000"/>
              <a:ext cx="759948" cy="457200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8003052" y="24384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>
              <a:off x="7467600" y="4038600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B</a:t>
              </a:r>
              <a:r>
                <a: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1</a:t>
              </a:r>
            </a:p>
          </p:txBody>
        </p:sp>
        <p:sp>
          <p:nvSpPr>
            <p:cNvPr id="74" name="Isosceles Triangle 73"/>
            <p:cNvSpPr/>
            <p:nvPr/>
          </p:nvSpPr>
          <p:spPr bwMode="auto">
            <a:xfrm>
              <a:off x="8382000" y="4038600"/>
              <a:ext cx="834925" cy="794802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rebuchet MS" pitchFamily="-65" charset="0"/>
                </a:rPr>
                <a:t>B</a:t>
              </a:r>
              <a:r>
                <a:rPr lang="en-US" baseline="-25000" dirty="0">
                  <a:latin typeface="Trebuchet MS" pitchFamily="-65" charset="0"/>
                </a:rPr>
                <a:t>2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75" name="Straight Connector 74"/>
            <p:cNvCxnSpPr>
              <a:stCxn id="65" idx="5"/>
              <a:endCxn id="73" idx="0"/>
            </p:cNvCxnSpPr>
            <p:nvPr/>
          </p:nvCxnSpPr>
          <p:spPr bwMode="auto">
            <a:xfrm>
              <a:off x="7629245" y="3514445"/>
              <a:ext cx="255818" cy="5241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64" idx="3"/>
              <a:endCxn id="74" idx="0"/>
            </p:cNvCxnSpPr>
            <p:nvPr/>
          </p:nvCxnSpPr>
          <p:spPr bwMode="auto">
            <a:xfrm flipH="1">
              <a:off x="8799463" y="3514445"/>
              <a:ext cx="259092" cy="524155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624" name="Curved Down Arrow 111623"/>
          <p:cNvSpPr/>
          <p:nvPr/>
        </p:nvSpPr>
        <p:spPr bwMode="auto">
          <a:xfrm>
            <a:off x="1600200" y="1600200"/>
            <a:ext cx="6668028" cy="129844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3504" y="5715000"/>
            <a:ext cx="3542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AVL Trees: Ensure that height</a:t>
            </a:r>
          </a:p>
          <a:p>
            <a:r>
              <a:rPr lang="en-US" dirty="0"/>
              <a:t>difference between left and</a:t>
            </a:r>
          </a:p>
          <a:p>
            <a:r>
              <a:rPr lang="en-US" dirty="0"/>
              <a:t>right sub-trees is at most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5" y="5771318"/>
            <a:ext cx="6734280" cy="112633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8" name="Rectangle: Rounded Corners 7"/>
          <p:cNvSpPr/>
          <p:nvPr/>
        </p:nvSpPr>
        <p:spPr bwMode="auto">
          <a:xfrm>
            <a:off x="2324932" y="6252812"/>
            <a:ext cx="1287698" cy="23412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55" grpId="0" animBg="1"/>
      <p:bldP spid="63" grpId="0" animBg="1"/>
      <p:bldP spid="111624" grpId="0" animBg="1"/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typedef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{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data; /* or some other type */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*left;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*right;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height;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65088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AVL Tree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785" y="4920024"/>
            <a:ext cx="69397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*node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node-&gt;height = 1 + MAX(h(L), h(R));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node;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785" y="3561725"/>
            <a:ext cx="664797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node == NULL ? -1 : node-&gt;height;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1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 &lt; node-&gt;data) {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if(h(node-&gt;left) &gt; h(node-&gt;right))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node-&gt;height = h(node-&gt;left) + 1;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 &gt; node-&gt;data) {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if(h(node-&gt;right) &gt; h(node-&gt;left))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node-&gt;height = h(node-&gt;right) + 1;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balance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(node);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 in an AVL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509010"/>
            <a:ext cx="6855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2388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*insert(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pPr marL="52388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if(find(node, D)) { return NULL; }</a:t>
            </a:r>
          </a:p>
          <a:p>
            <a:pPr marL="52388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(D, NULL, NULL);</a:t>
            </a:r>
          </a:p>
          <a:p>
            <a:pPr marL="52388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 return NULL; }</a:t>
            </a:r>
          </a:p>
          <a:p>
            <a:pPr marL="52388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rec_ins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2388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*balance(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if(h(node-&gt;left) &gt; h(node-&gt;right)+1)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if(h(node-&gt;left-&gt;left) &gt; h(node-&gt;left-&gt;right)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handleLL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(node);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 else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handleLR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(node);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if(h(node-&gt;right) &gt; h(node-&gt;left)+1)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if(h(node-&gt;right-&gt;right) &gt; h(node-&gt;right-&gt;left))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handleRR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(node);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 else {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handleRL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(node);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}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 return node; }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Balancing nodes in an AVL tree</a:t>
            </a:r>
          </a:p>
        </p:txBody>
      </p:sp>
    </p:spTree>
    <p:extLst>
      <p:ext uri="{BB962C8B-B14F-4D97-AF65-F5344CB8AC3E}">
        <p14:creationId xmlns:p14="http://schemas.microsoft.com/office/powerpoint/2010/main" val="39575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handleLL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*A, *B, *C, *result;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result = node-&gt;left;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A = result-&gt;left;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B = result-&gt;right;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C = node-&gt;right;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result-&gt;right = node;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node-&gt;left = B;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node-&gt;height = 1 + MAX(h(B), h(C));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result-&gt;height = 1 + MAX(h(A), node-&gt;height);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result;</a:t>
            </a:r>
          </a:p>
          <a:p>
            <a:pPr marL="65088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handleLL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234939"/>
            <a:ext cx="4650834" cy="203358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5181600" y="6095999"/>
            <a:ext cx="990600" cy="24688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701" y="5193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83901" y="5181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3785" y="2102157"/>
            <a:ext cx="4113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dirty="0"/>
              <a:t>(1) time</a:t>
            </a:r>
          </a:p>
          <a:p>
            <a:r>
              <a:rPr lang="en-US" dirty="0"/>
              <a:t>Hence, balance() is also </a:t>
            </a:r>
            <a:r>
              <a:rPr lang="en-US" i="1" dirty="0"/>
              <a:t>O</a:t>
            </a:r>
            <a:r>
              <a:rPr lang="en-US" dirty="0"/>
              <a:t>(1) time</a:t>
            </a:r>
          </a:p>
          <a:p>
            <a:r>
              <a:rPr lang="en-US" dirty="0"/>
              <a:t>Thus, insert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</a:t>
            </a:r>
          </a:p>
          <a:p>
            <a:r>
              <a:rPr lang="en-US" dirty="0"/>
              <a:t>We will prove that </a:t>
            </a:r>
            <a:r>
              <a:rPr lang="en-US" i="1" dirty="0"/>
              <a:t>h</a:t>
            </a:r>
            <a:r>
              <a:rPr lang="en-US" dirty="0"/>
              <a:t> is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4" grpId="0"/>
      <p:bldP spid="6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14024</TotalTime>
  <Words>662</Words>
  <Application>Microsoft Office PowerPoint</Application>
  <PresentationFormat>Custom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Balanced Search Trees</vt:lpstr>
      <vt:lpstr>Dealing with Left Right and Right Left</vt:lpstr>
      <vt:lpstr>AVL Tree Implementation</vt:lpstr>
      <vt:lpstr>Insert in an AVL tree</vt:lpstr>
      <vt:lpstr>Balancing nodes in an AVL tree</vt:lpstr>
      <vt:lpstr>handleLL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386</cp:revision>
  <cp:lastPrinted>2004-02-18T15:26:01Z</cp:lastPrinted>
  <dcterms:created xsi:type="dcterms:W3CDTF">2003-01-14T01:32:12Z</dcterms:created>
  <dcterms:modified xsi:type="dcterms:W3CDTF">2016-09-20T05:25:32Z</dcterms:modified>
</cp:coreProperties>
</file>