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3" r:id="rId2"/>
    <p:sldId id="336" r:id="rId3"/>
    <p:sldId id="335" r:id="rId4"/>
    <p:sldId id="334" r:id="rId5"/>
    <p:sldId id="332" r:id="rId6"/>
  </p:sldIdLst>
  <p:sldSz cx="10058400" cy="77724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095" autoAdjust="0"/>
  </p:normalViewPr>
  <p:slideViewPr>
    <p:cSldViewPr>
      <p:cViewPr varScale="1">
        <p:scale>
          <a:sx n="64" d="100"/>
          <a:sy n="64" d="100"/>
        </p:scale>
        <p:origin x="1572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7CC44CB7-98BE-4A4B-88B9-2B3202162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8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1FD4EB-1A93-4581-BF89-6A170F219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65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56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87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027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7918A-F35C-4FAB-BBCA-0AC6A54E9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5EA78-9E7C-45BD-883F-822B2EBAA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36FA8-D222-483C-B1A2-85880BB6C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F6E2E-54F1-4376-B2B5-34BF8E11E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B4EFB-2199-4F06-A064-D130C0E00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AA17D-4406-484C-B9C3-52762EDB2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27C8F-30D7-4839-BE60-544B26D05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1E684-38A4-4117-BD0A-6C3071027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05F39-3383-47FE-913A-4E4612F12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3F4BC-9B0A-4D96-8C6A-BC63300D2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8484B-BED9-4AC8-B483-2EC850A65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pPr>
              <a:defRPr/>
            </a:pPr>
            <a:fld id="{A11E3A0B-0F29-48AF-AD3C-945268686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 </a:t>
            </a:r>
            <a:r>
              <a:rPr lang="en-US" altLang="en-US" dirty="0">
                <a:solidFill>
                  <a:srgbClr val="3333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priority queue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an ADT for storing (priority, data) pairs, where priorities are totally ordered (e.g., integers, strings, etc.)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Two variants (silly English):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low-magnitude priority means “high priority”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high-magnitude priority means “high priority”</a:t>
            </a: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#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ifndef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PQUEUE_H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#define PQUEUE_H</a:t>
            </a: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typedef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void*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PQEntry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;</a:t>
            </a: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typedef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void*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PQueue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;</a:t>
            </a: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size(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PQueue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PQEntry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insert(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PQueue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pq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priority,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data);</a:t>
            </a: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deleteNext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PQueue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pq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*priority,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*data);</a:t>
            </a: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PQEntry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update(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PQueue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pq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PQEntry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e,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newPriority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#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endif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29034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Interview question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: All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(priority, data) items known in advance, only need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deleteNext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. What is the best implementation?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AVL trees: pointer-based, large constant hidden in the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O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(.)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We will develop a fast, array-based implementation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size in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O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(1)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insert and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deleteNext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O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(log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time   [smaller constant]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Priority Queue Implementations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90831"/>
              </p:ext>
            </p:extLst>
          </p:nvPr>
        </p:nvGraphicFramePr>
        <p:xfrm>
          <a:off x="914400" y="1219200"/>
          <a:ext cx="8382000" cy="2433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7511880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793896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53700909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9721399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98221003"/>
                    </a:ext>
                  </a:extLst>
                </a:gridCol>
              </a:tblGrid>
              <a:tr h="9281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Ordered Linked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Ordered Binary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Balanced Ordered Binary 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089438"/>
                  </a:ext>
                </a:extLst>
              </a:tr>
              <a:tr h="3764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O</a:t>
                      </a:r>
                      <a:r>
                        <a:rPr lang="en-US" i="0" dirty="0"/>
                        <a:t>(1)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O</a:t>
                      </a:r>
                      <a:r>
                        <a:rPr lang="en-US" i="0" dirty="0"/>
                        <a:t>(1)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O</a:t>
                      </a:r>
                      <a:r>
                        <a:rPr lang="en-US" i="0" dirty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O</a:t>
                      </a:r>
                      <a:r>
                        <a:rPr lang="en-US" i="0" dirty="0"/>
                        <a:t>(1)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754310"/>
                  </a:ext>
                </a:extLst>
              </a:tr>
              <a:tr h="3764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O</a:t>
                      </a:r>
                      <a:r>
                        <a:rPr lang="en-US" i="0" dirty="0"/>
                        <a:t>(1)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O</a:t>
                      </a:r>
                      <a:r>
                        <a:rPr lang="en-US" i="0" dirty="0"/>
                        <a:t>(</a:t>
                      </a:r>
                      <a:r>
                        <a:rPr lang="en-US" i="1" dirty="0"/>
                        <a:t>n</a:t>
                      </a:r>
                      <a:r>
                        <a:rPr lang="en-US" i="0" dirty="0"/>
                        <a:t>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73121"/>
                  </a:ext>
                </a:extLst>
              </a:tr>
              <a:tr h="376417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deleteNext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O</a:t>
                      </a:r>
                      <a:r>
                        <a:rPr lang="en-US" i="0" dirty="0"/>
                        <a:t>(</a:t>
                      </a:r>
                      <a:r>
                        <a:rPr lang="en-US" i="1" dirty="0"/>
                        <a:t>n</a:t>
                      </a:r>
                      <a:r>
                        <a:rPr lang="en-US" i="0" dirty="0"/>
                        <a:t>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O</a:t>
                      </a:r>
                      <a:r>
                        <a:rPr lang="en-US" i="0" dirty="0"/>
                        <a:t>(1)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48891"/>
                  </a:ext>
                </a:extLst>
              </a:tr>
              <a:tr h="3764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119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77000" y="251871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en-US" sz="1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290955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en-US" sz="1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924800" y="25187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</a:t>
            </a:r>
            <a:r>
              <a:rPr lang="en-US" sz="1800" dirty="0"/>
              <a:t>(log 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en-US" sz="1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924800" y="290955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</a:t>
            </a:r>
            <a:r>
              <a:rPr lang="en-US" sz="1800" dirty="0"/>
              <a:t>(log 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en-US" sz="1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102985" y="327638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</a:t>
            </a:r>
            <a:r>
              <a:rPr lang="en-US" sz="1800" dirty="0"/>
              <a:t>(1)</a:t>
            </a:r>
            <a:endParaRPr lang="en-US" sz="1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9727" y="327638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en-US" sz="1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327535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</a:t>
            </a:r>
            <a:r>
              <a:rPr lang="en-US" sz="1800" dirty="0"/>
              <a:t>(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en-US" sz="1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24800" y="327535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</a:t>
            </a:r>
            <a:r>
              <a:rPr lang="en-US" sz="1800" dirty="0"/>
              <a:t>(log </a:t>
            </a:r>
            <a:r>
              <a:rPr lang="en-US" sz="1800" i="1" dirty="0"/>
              <a:t>n</a:t>
            </a:r>
            <a:r>
              <a:rPr lang="en-US" sz="1800" dirty="0"/>
              <a:t>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1147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1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A binary tree is </a:t>
                </a:r>
                <a:r>
                  <a:rPr lang="en-US" altLang="en-US" dirty="0">
                    <a:solidFill>
                      <a:srgbClr val="3333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complete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if all levels (except possibly the last) are completely filled, and all nodes are as far left as possible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Examples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: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altLang="en-US" b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Fact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: A complete binary tree with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nodes has height exactly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Symbol" panose="05050102010706020507" pitchFamily="18" charset="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Array representation: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root at index 0</a:t>
                </a: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for any node at index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𝑖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:</a:t>
                </a:r>
              </a:p>
              <a:p>
                <a:pPr lvl="2"/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left child at index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+1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2"/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right child at index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+2</m:t>
                    </m:r>
                  </m:oMath>
                </a14:m>
                <a:endParaRPr lang="en-US" altLang="en-US" dirty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2"/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parent at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−1)/2</m:t>
                        </m:r>
                      </m:e>
                    </m:d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(unless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11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Complete Binary Trees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19400" y="2590800"/>
            <a:ext cx="4253320" cy="776287"/>
            <a:chOff x="2819400" y="2590800"/>
            <a:chExt cx="4253320" cy="776287"/>
          </a:xfrm>
        </p:grpSpPr>
        <p:sp>
          <p:nvSpPr>
            <p:cNvPr id="2" name="Oval 1"/>
            <p:cNvSpPr/>
            <p:nvPr/>
          </p:nvSpPr>
          <p:spPr bwMode="auto">
            <a:xfrm>
              <a:off x="2819400" y="2590800"/>
              <a:ext cx="301752" cy="3048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810000" y="2590800"/>
              <a:ext cx="301752" cy="3048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508248" y="3062287"/>
              <a:ext cx="301752" cy="3048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4" name="Straight Connector 3"/>
            <p:cNvCxnSpPr>
              <a:stCxn id="6" idx="3"/>
              <a:endCxn id="7" idx="0"/>
            </p:cNvCxnSpPr>
            <p:nvPr/>
          </p:nvCxnSpPr>
          <p:spPr bwMode="auto">
            <a:xfrm flipH="1">
              <a:off x="3659124" y="2850963"/>
              <a:ext cx="195067" cy="21132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4804268" y="2590800"/>
              <a:ext cx="301752" cy="3048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502516" y="3062287"/>
              <a:ext cx="301752" cy="3048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15" name="Straight Connector 14"/>
            <p:cNvCxnSpPr>
              <a:stCxn id="13" idx="3"/>
              <a:endCxn id="14" idx="0"/>
            </p:cNvCxnSpPr>
            <p:nvPr/>
          </p:nvCxnSpPr>
          <p:spPr bwMode="auto">
            <a:xfrm flipH="1">
              <a:off x="4653392" y="2850963"/>
              <a:ext cx="195067" cy="21132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Oval 15"/>
            <p:cNvSpPr/>
            <p:nvPr/>
          </p:nvSpPr>
          <p:spPr bwMode="auto">
            <a:xfrm>
              <a:off x="5105400" y="3062287"/>
              <a:ext cx="301752" cy="3048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17" name="Straight Connector 16"/>
            <p:cNvCxnSpPr>
              <a:stCxn id="13" idx="5"/>
              <a:endCxn id="16" idx="0"/>
            </p:cNvCxnSpPr>
            <p:nvPr/>
          </p:nvCxnSpPr>
          <p:spPr bwMode="auto">
            <a:xfrm>
              <a:off x="5061829" y="2850963"/>
              <a:ext cx="194447" cy="21132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8"/>
            <p:cNvSpPr/>
            <p:nvPr/>
          </p:nvSpPr>
          <p:spPr bwMode="auto">
            <a:xfrm>
              <a:off x="6469836" y="2590800"/>
              <a:ext cx="301752" cy="3048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770968" y="3062287"/>
              <a:ext cx="301752" cy="3048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23" name="Straight Connector 22"/>
            <p:cNvCxnSpPr>
              <a:stCxn id="19" idx="5"/>
              <a:endCxn id="22" idx="0"/>
            </p:cNvCxnSpPr>
            <p:nvPr/>
          </p:nvCxnSpPr>
          <p:spPr bwMode="auto">
            <a:xfrm>
              <a:off x="6727397" y="2850963"/>
              <a:ext cx="194447" cy="21132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Multiplication Sign 10"/>
          <p:cNvSpPr/>
          <p:nvPr/>
        </p:nvSpPr>
        <p:spPr bwMode="auto">
          <a:xfrm>
            <a:off x="7010122" y="2376487"/>
            <a:ext cx="740203" cy="1371600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3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Definition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 </a:t>
            </a:r>
            <a:r>
              <a:rPr lang="en-US" altLang="en-US" dirty="0" err="1">
                <a:solidFill>
                  <a:srgbClr val="3333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minheap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a complete binary tree in which every node’s priority is </a:t>
            </a:r>
            <a:r>
              <a:rPr lang="en-US" altLang="en-US" u="sng" dirty="0">
                <a:ea typeface="ＭＳ Ｐゴシック" panose="020B0600070205080204" pitchFamily="34" charset="-128"/>
                <a:sym typeface="Symbol" panose="05050102010706020507" pitchFamily="18" charset="2"/>
              </a:rPr>
              <a:t>less than or equal to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the priority of its children (min. at root)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 </a:t>
            </a:r>
            <a:r>
              <a:rPr lang="en-US" altLang="en-US" dirty="0" err="1">
                <a:solidFill>
                  <a:srgbClr val="3333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maxheap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a complete binary tree in which every node’s priority is </a:t>
            </a:r>
            <a:r>
              <a:rPr lang="en-US" altLang="en-US" u="sng" dirty="0">
                <a:ea typeface="ＭＳ Ｐゴシック" panose="020B0600070205080204" pitchFamily="34" charset="-128"/>
                <a:sym typeface="Symbol" panose="05050102010706020507" pitchFamily="18" charset="2"/>
              </a:rPr>
              <a:t>greater than or equal to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the priority of its children (max. at root)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We implement a heap as an array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Question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: Which of these arrays represent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minheaps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Heaps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66702"/>
              </p:ext>
            </p:extLst>
          </p:nvPr>
        </p:nvGraphicFramePr>
        <p:xfrm>
          <a:off x="2232818" y="5024120"/>
          <a:ext cx="19765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19">
                  <a:extLst>
                    <a:ext uri="{9D8B030D-6E8A-4147-A177-3AD203B41FA5}">
                      <a16:colId xmlns:a16="http://schemas.microsoft.com/office/drawing/2014/main" val="281161741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160005170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3442690509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458779995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618075652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1556364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3538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49118"/>
              </p:ext>
            </p:extLst>
          </p:nvPr>
        </p:nvGraphicFramePr>
        <p:xfrm>
          <a:off x="2232818" y="5943600"/>
          <a:ext cx="19765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19">
                  <a:extLst>
                    <a:ext uri="{9D8B030D-6E8A-4147-A177-3AD203B41FA5}">
                      <a16:colId xmlns:a16="http://schemas.microsoft.com/office/drawing/2014/main" val="281161741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160005170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3442690509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458779995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618075652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1556364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3538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62527"/>
              </p:ext>
            </p:extLst>
          </p:nvPr>
        </p:nvGraphicFramePr>
        <p:xfrm>
          <a:off x="5105400" y="5024120"/>
          <a:ext cx="19765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19">
                  <a:extLst>
                    <a:ext uri="{9D8B030D-6E8A-4147-A177-3AD203B41FA5}">
                      <a16:colId xmlns:a16="http://schemas.microsoft.com/office/drawing/2014/main" val="281161741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160005170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3442690509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458779995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618075652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1556364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3538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33402"/>
              </p:ext>
            </p:extLst>
          </p:nvPr>
        </p:nvGraphicFramePr>
        <p:xfrm>
          <a:off x="5105400" y="5943600"/>
          <a:ext cx="19765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19">
                  <a:extLst>
                    <a:ext uri="{9D8B030D-6E8A-4147-A177-3AD203B41FA5}">
                      <a16:colId xmlns:a16="http://schemas.microsoft.com/office/drawing/2014/main" val="281161741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160005170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3442690509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458779995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618075652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1556364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3538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97470" y="5010296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97470" y="5928965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0052" y="501368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70052" y="593234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068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7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dirty="0"/>
              <a:t>Suppose the heap is implemented as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with array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r>
              <a:rPr lang="en-US" dirty="0"/>
              <a:t> where each array is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with priority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and data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siftUp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(Heap *H,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 //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minheap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(i-1)/2;  // parent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if(H-&gt;a[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].p &gt;= H-&gt;a[j].p) { return;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SWAP(H-&gt;a,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What does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siftUp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(H, 3)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do if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H-&gt;a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=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Insert = append to array + sift up the last element: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(log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 time</a:t>
            </a:r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Sift Up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28788"/>
              </p:ext>
            </p:extLst>
          </p:nvPr>
        </p:nvGraphicFramePr>
        <p:xfrm>
          <a:off x="5791200" y="5847580"/>
          <a:ext cx="19765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19">
                  <a:extLst>
                    <a:ext uri="{9D8B030D-6E8A-4147-A177-3AD203B41FA5}">
                      <a16:colId xmlns:a16="http://schemas.microsoft.com/office/drawing/2014/main" val="281161741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160005170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3442690509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458779995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618075652"/>
                    </a:ext>
                  </a:extLst>
                </a:gridCol>
                <a:gridCol w="329419">
                  <a:extLst>
                    <a:ext uri="{9D8B030D-6E8A-4147-A177-3AD203B41FA5}">
                      <a16:colId xmlns:a16="http://schemas.microsoft.com/office/drawing/2014/main" val="1556364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3538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37031" y="4114800"/>
            <a:ext cx="4681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not: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SWAP(H-&gt;a[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], H-&gt;a[j])</a:t>
            </a:r>
            <a:endParaRPr lang="en-US" dirty="0"/>
          </a:p>
          <a:p>
            <a:r>
              <a:rPr lang="en-US" dirty="0"/>
              <a:t>Temporary?</a:t>
            </a:r>
          </a:p>
        </p:txBody>
      </p:sp>
    </p:spTree>
    <p:extLst>
      <p:ext uri="{BB962C8B-B14F-4D97-AF65-F5344CB8AC3E}">
        <p14:creationId xmlns:p14="http://schemas.microsoft.com/office/powerpoint/2010/main" val="6133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15625</TotalTime>
  <Words>568</Words>
  <Application>Microsoft Office PowerPoint</Application>
  <PresentationFormat>Custom</PresentationFormat>
  <Paragraphs>141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ＭＳ Ｐゴシック</vt:lpstr>
      <vt:lpstr>Cambria Math</vt:lpstr>
      <vt:lpstr>Courier New</vt:lpstr>
      <vt:lpstr>Symbol</vt:lpstr>
      <vt:lpstr>Times New Roman</vt:lpstr>
      <vt:lpstr>Trebuchet MS</vt:lpstr>
      <vt:lpstr>Webdings</vt:lpstr>
      <vt:lpstr>Wingdings</vt:lpstr>
      <vt:lpstr>Default Design</vt:lpstr>
      <vt:lpstr>Priority Queues</vt:lpstr>
      <vt:lpstr>Priority Queue Implementations</vt:lpstr>
      <vt:lpstr>Complete Binary Trees</vt:lpstr>
      <vt:lpstr>Heaps</vt:lpstr>
      <vt:lpstr>Sift Up</vt:lpstr>
    </vt:vector>
  </TitlesOfParts>
  <Company>PESIT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VISITOR</cp:lastModifiedBy>
  <cp:revision>445</cp:revision>
  <cp:lastPrinted>2004-02-18T15:26:01Z</cp:lastPrinted>
  <dcterms:created xsi:type="dcterms:W3CDTF">2003-01-14T01:32:12Z</dcterms:created>
  <dcterms:modified xsi:type="dcterms:W3CDTF">2016-09-27T10:09:55Z</dcterms:modified>
</cp:coreProperties>
</file>