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37" r:id="rId2"/>
    <p:sldId id="338" r:id="rId3"/>
    <p:sldId id="323" r:id="rId4"/>
    <p:sldId id="324" r:id="rId5"/>
    <p:sldId id="316" r:id="rId6"/>
    <p:sldId id="317" r:id="rId7"/>
    <p:sldId id="319" r:id="rId8"/>
    <p:sldId id="321" r:id="rId9"/>
    <p:sldId id="322" r:id="rId10"/>
    <p:sldId id="326" r:id="rId11"/>
    <p:sldId id="327" r:id="rId12"/>
    <p:sldId id="328" r:id="rId13"/>
    <p:sldId id="331" r:id="rId14"/>
    <p:sldId id="332" r:id="rId15"/>
  </p:sldIdLst>
  <p:sldSz cx="10058400" cy="7772400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67" autoAdjust="0"/>
    <p:restoredTop sz="94095" autoAdjust="0"/>
  </p:normalViewPr>
  <p:slideViewPr>
    <p:cSldViewPr>
      <p:cViewPr varScale="1">
        <p:scale>
          <a:sx n="64" d="100"/>
          <a:sy n="64" d="100"/>
        </p:scale>
        <p:origin x="912" y="66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8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952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9405938" y="0"/>
            <a:ext cx="19526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7021513"/>
            <a:ext cx="1952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9196388" y="7021513"/>
            <a:ext cx="40481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300"/>
            </a:lvl1pPr>
          </a:lstStyle>
          <a:p>
            <a:fld id="{E5160CBA-6543-4F76-8B77-0CCBDBC85A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2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25775" y="549275"/>
            <a:ext cx="354965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8A01B550-6302-4570-8F6F-1E67F67032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01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410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207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7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9A4E0-BBE9-43B8-854E-B1E6ABDB34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0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BB815D-67CB-4762-A934-5193B5BA80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3138" y="457200"/>
            <a:ext cx="2262187" cy="6629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637338" cy="6629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1EFAFD-D0AC-4041-B7A7-40365871E9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6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930994-DAC6-47A1-A584-98274545CC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2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4EDD6-918F-4A62-8F45-90E4C481FE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7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433888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1143000"/>
            <a:ext cx="4435475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12D3D-C1B1-4E65-A981-E7C9D99CA6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4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59253-A47F-4000-A757-0911B18F2C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1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4525B-08C1-4F11-ADF1-3625248007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7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E6467-76E4-42EC-8C98-F7D469566D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3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29CB5-607B-4409-8D39-905A25515F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82C09-B419-4B4A-9799-67294ABAFD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8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7162800"/>
            <a:ext cx="4038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600"/>
            </a:lvl1pPr>
          </a:lstStyle>
          <a:p>
            <a:fld id="{7DC27C57-0DA8-4925-89B9-07E7FFAB295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33400" y="990600"/>
            <a:ext cx="9037638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63500" dir="2212194" algn="ctr" rotWithShape="0">
              <a:schemeClr val="folHlink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6pPr>
      <a:lvl7pPr marL="9144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7pPr>
      <a:lvl8pPr marL="13716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8pPr>
      <a:lvl9pPr marL="18288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827088" indent="-317500" algn="l" defTabSz="1019175" rtl="0" eaLnBrk="0" fontAlgn="base" hangingPunct="0">
        <a:spcBef>
          <a:spcPct val="20000"/>
        </a:spcBef>
        <a:spcAft>
          <a:spcPct val="0"/>
        </a:spcAft>
        <a:buChar char="—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2923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7495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32067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6639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41211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aymath.org/millennium-problems/rules-millennium-prize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Graphs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 </a:t>
            </a:r>
            <a:r>
              <a:rPr lang="en-US" altLang="en-US" dirty="0">
                <a:solidFill>
                  <a:srgbClr val="3333FF"/>
                </a:solidFill>
                <a:ea typeface="ＭＳ Ｐゴシック" panose="020B0600070205080204" pitchFamily="34" charset="-128"/>
              </a:rPr>
              <a:t>graph</a:t>
            </a:r>
            <a:r>
              <a:rPr lang="en-US" altLang="en-US" dirty="0">
                <a:ea typeface="ＭＳ Ｐゴシック" panose="020B0600070205080204" pitchFamily="34" charset="-128"/>
              </a:rPr>
              <a:t> is a data structure representing objects and their interactions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e.g., objects: Facebook users; interaction: Facebook friendship</a:t>
            </a: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Formally, objects: </a:t>
            </a:r>
            <a:r>
              <a:rPr lang="en-US" altLang="en-US" dirty="0">
                <a:solidFill>
                  <a:srgbClr val="3333FF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vertices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; interactions: </a:t>
            </a:r>
            <a:r>
              <a:rPr lang="en-US" altLang="en-US" dirty="0">
                <a:solidFill>
                  <a:srgbClr val="3333FF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edges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If there is an edge between vertices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u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and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(notation: </a:t>
            </a:r>
            <a:r>
              <a:rPr lang="en-US" altLang="en-US" i="1" dirty="0" err="1">
                <a:ea typeface="ＭＳ Ｐゴシック" panose="020B0600070205080204" pitchFamily="34" charset="-128"/>
                <a:cs typeface="Courier New" panose="02070309020205020404" pitchFamily="49" charset="0"/>
              </a:rPr>
              <a:t>uv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), then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u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and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are </a:t>
            </a:r>
            <a:r>
              <a:rPr lang="en-US" altLang="en-US" dirty="0" err="1">
                <a:solidFill>
                  <a:srgbClr val="3333FF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neighbours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in the graph</a:t>
            </a: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Graphs can be: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undirected or directed		[direction of interaction]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unweighted or weighted		[strength of interaction]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without/with self-loops and parallel edges</a:t>
            </a:r>
          </a:p>
        </p:txBody>
      </p:sp>
    </p:spTree>
    <p:extLst>
      <p:ext uri="{BB962C8B-B14F-4D97-AF65-F5344CB8AC3E}">
        <p14:creationId xmlns:p14="http://schemas.microsoft.com/office/powerpoint/2010/main" val="42416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C13E22D-824E-4915-BD22-DBEEB63D1648}" type="slidenum">
              <a:rPr lang="en-US" sz="1600"/>
              <a:pPr/>
              <a:t>10</a:t>
            </a:fld>
            <a:endParaRPr lang="en-US" sz="16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Weighted graphs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Consider a weighted, directed graph where each edge (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u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v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) has a real-valued weight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w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u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v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Can also define a weighted undirected graph, where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w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u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v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) =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w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v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u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Single-Source Shortest Path (SSSP): Given a particular vertex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s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, determine the shortest distance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d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[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v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] from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s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to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v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for every vertex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v</a:t>
            </a:r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Here, distance = sum of edge weights along a </a:t>
            </a:r>
            <a:r>
              <a:rPr lang="en-US" dirty="0">
                <a:solidFill>
                  <a:srgbClr val="3333FF"/>
                </a:solidFill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walk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from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s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to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v</a:t>
            </a:r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All-Pairs Shortest Path (APSP): Determine the shortest distance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d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[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u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v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] between any two vertices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u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and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v</a:t>
            </a:r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Note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: Negative edge weights can be a problem!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059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211"/>
    </mc:Choice>
    <mc:Fallback xmlns="">
      <p:transition spd="slow" advTm="251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C13E22D-824E-4915-BD22-DBEEB63D1648}" type="slidenum">
              <a:rPr lang="en-US" sz="1600"/>
              <a:pPr/>
              <a:t>11</a:t>
            </a:fld>
            <a:endParaRPr lang="en-US" sz="16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Generic SSSP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9021763" cy="5943600"/>
          </a:xfrm>
        </p:spPr>
        <p:txBody>
          <a:bodyPr/>
          <a:lstStyle/>
          <a:p>
            <a:pPr marL="509588" lvl="1" indent="0">
              <a:buNone/>
            </a:pPr>
            <a:endParaRPr lang="en-US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SSSP(G, s)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 for each v in G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   d[v] = ;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   parent[v] = -1;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 d[s] = 0;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 bag = {s};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 while bag != {}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   u =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bag.remove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();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   for each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neighbour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v of u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     if(d[v] &gt; d[u] + w(u, v))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       d[v] = d[u] + w(u, v);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       parent[v] = u;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bag.add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(v);</a:t>
            </a:r>
          </a:p>
          <a:p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dirty="0"/>
              <a:t>If weights are positive, each vertex is added/removed once from bag</a:t>
            </a:r>
          </a:p>
          <a:p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cxnSp>
        <p:nvCxnSpPr>
          <p:cNvPr id="14" name="Straight Arrow Connector 13"/>
          <p:cNvCxnSpPr>
            <a:stCxn id="2" idx="6"/>
            <a:endCxn id="11" idx="2"/>
          </p:cNvCxnSpPr>
          <p:nvPr/>
        </p:nvCxnSpPr>
        <p:spPr bwMode="auto">
          <a:xfrm>
            <a:off x="6563843" y="2919085"/>
            <a:ext cx="1316943" cy="0"/>
          </a:xfrm>
          <a:prstGeom prst="straightConnector1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grpSp>
        <p:nvGrpSpPr>
          <p:cNvPr id="19" name="Group 18"/>
          <p:cNvGrpSpPr/>
          <p:nvPr/>
        </p:nvGrpSpPr>
        <p:grpSpPr>
          <a:xfrm>
            <a:off x="5996915" y="1219200"/>
            <a:ext cx="2450799" cy="1981200"/>
            <a:chOff x="5996915" y="1371600"/>
            <a:chExt cx="2450799" cy="1981200"/>
          </a:xfrm>
        </p:grpSpPr>
        <p:sp>
          <p:nvSpPr>
            <p:cNvPr id="2" name="Oval 1"/>
            <p:cNvSpPr/>
            <p:nvPr/>
          </p:nvSpPr>
          <p:spPr bwMode="auto">
            <a:xfrm>
              <a:off x="5996915" y="2790170"/>
              <a:ext cx="566928" cy="56263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</a:rPr>
                <a:t>u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880786" y="2790170"/>
              <a:ext cx="566928" cy="56263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</a:rPr>
                <a:t>v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6981039" y="1371600"/>
              <a:ext cx="566928" cy="562630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</a:rPr>
                <a:t>s</a:t>
              </a:r>
            </a:p>
          </p:txBody>
        </p:sp>
        <p:cxnSp>
          <p:nvCxnSpPr>
            <p:cNvPr id="8" name="Straight Arrow Connector 7"/>
            <p:cNvCxnSpPr>
              <a:stCxn id="12" idx="3"/>
              <a:endCxn id="2" idx="7"/>
            </p:cNvCxnSpPr>
            <p:nvPr/>
          </p:nvCxnSpPr>
          <p:spPr bwMode="auto">
            <a:xfrm flipH="1">
              <a:off x="6480818" y="1851835"/>
              <a:ext cx="583246" cy="1020730"/>
            </a:xfrm>
            <a:prstGeom prst="straightConnector1">
              <a:avLst/>
            </a:prstGeom>
            <a:noFill/>
            <a:ln w="349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8" name="Straight Arrow Connector 17"/>
            <p:cNvCxnSpPr>
              <a:stCxn id="12" idx="5"/>
              <a:endCxn id="11" idx="1"/>
            </p:cNvCxnSpPr>
            <p:nvPr/>
          </p:nvCxnSpPr>
          <p:spPr bwMode="auto">
            <a:xfrm>
              <a:off x="7464942" y="1851835"/>
              <a:ext cx="498869" cy="1020730"/>
            </a:xfrm>
            <a:prstGeom prst="straightConnector1">
              <a:avLst/>
            </a:prstGeom>
            <a:noFill/>
            <a:ln w="349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123235" y="3429000"/>
            <a:ext cx="31822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SSSPs exist, this</a:t>
            </a:r>
          </a:p>
          <a:p>
            <a:r>
              <a:rPr lang="en-US" dirty="0"/>
              <a:t>algorithm will find them</a:t>
            </a:r>
          </a:p>
          <a:p>
            <a:endParaRPr lang="en-US" dirty="0"/>
          </a:p>
          <a:p>
            <a:r>
              <a:rPr lang="en-US" dirty="0"/>
              <a:t>Running time depends on</a:t>
            </a:r>
          </a:p>
          <a:p>
            <a:r>
              <a:rPr lang="en-US" dirty="0"/>
              <a:t>“bag” data structure</a:t>
            </a:r>
          </a:p>
          <a:p>
            <a:endParaRPr lang="en-US" dirty="0"/>
          </a:p>
          <a:p>
            <a:r>
              <a:rPr lang="en-US" dirty="0"/>
              <a:t>If “bag” is priority queue</a:t>
            </a:r>
          </a:p>
          <a:p>
            <a:r>
              <a:rPr lang="en-US" dirty="0"/>
              <a:t>with priority(</a:t>
            </a:r>
            <a:r>
              <a:rPr lang="en-US" i="1" dirty="0"/>
              <a:t>v</a:t>
            </a:r>
            <a:r>
              <a:rPr lang="en-US" dirty="0"/>
              <a:t>) =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), we</a:t>
            </a:r>
          </a:p>
          <a:p>
            <a:r>
              <a:rPr lang="en-US" dirty="0"/>
              <a:t>have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96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211"/>
    </mc:Choice>
    <mc:Fallback xmlns="">
      <p:transition spd="slow" advTm="251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C13E22D-824E-4915-BD22-DBEEB63D1648}" type="slidenum">
              <a:rPr lang="en-US" sz="1600"/>
              <a:pPr/>
              <a:t>12</a:t>
            </a:fld>
            <a:endParaRPr lang="en-US" sz="16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Priority Queue recap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Implementation using a </a:t>
            </a:r>
            <a:r>
              <a:rPr lang="en-US" dirty="0" err="1">
                <a:solidFill>
                  <a:srgbClr val="3333FF"/>
                </a:solidFill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minheap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:</a:t>
            </a:r>
          </a:p>
          <a:p>
            <a:pPr lvl="1"/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O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(log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) for insert, delete minimum, update</a:t>
            </a:r>
          </a:p>
          <a:p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Implementation using a </a:t>
            </a:r>
            <a:r>
              <a:rPr lang="en-US" dirty="0">
                <a:solidFill>
                  <a:srgbClr val="3333FF"/>
                </a:solidFill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Fibonacci heap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:</a:t>
            </a:r>
          </a:p>
          <a:p>
            <a:pPr lvl="1"/>
            <a:r>
              <a:rPr lang="en-US" i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O</a:t>
            </a:r>
            <a:r>
              <a:rPr 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(log </a:t>
            </a:r>
            <a:r>
              <a:rPr lang="en-US" i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  <a:r>
              <a:rPr lang="en-US" dirty="0">
                <a:solidFill>
                  <a:srgbClr val="3333FF"/>
                </a:solidFill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amortized time</a:t>
            </a:r>
            <a:r>
              <a:rPr 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for delete minimum</a:t>
            </a:r>
          </a:p>
          <a:p>
            <a:pPr lvl="1"/>
            <a:r>
              <a:rPr lang="en-US" i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O</a:t>
            </a:r>
            <a:r>
              <a:rPr 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(1) amortized time for insert and update</a:t>
            </a:r>
          </a:p>
          <a:p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dirty="0" err="1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Dijkstra’s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algorithm on a graph with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vertices</a:t>
            </a:r>
          </a:p>
          <a:p>
            <a:pPr marL="509588" lvl="1" indent="0">
              <a:buNone/>
            </a:pP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and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m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edges performs:</a:t>
            </a:r>
          </a:p>
          <a:p>
            <a:pPr lvl="1"/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inserts</a:t>
            </a:r>
          </a:p>
          <a:p>
            <a:pPr lvl="1"/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delete </a:t>
            </a:r>
            <a:r>
              <a:rPr lang="en-US" dirty="0" err="1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mins</a:t>
            </a:r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m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updates</a:t>
            </a:r>
            <a:endParaRPr lang="en-US" i="1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6000"/>
            <a:ext cx="3219450" cy="4292600"/>
          </a:xfrm>
          <a:prstGeom prst="rect">
            <a:avLst/>
          </a:prstGeom>
          <a:solidFill>
            <a:srgbClr val="FFFF00"/>
          </a:solidFill>
        </p:spPr>
      </p:pic>
      <p:grpSp>
        <p:nvGrpSpPr>
          <p:cNvPr id="5" name="Group 4"/>
          <p:cNvGrpSpPr/>
          <p:nvPr/>
        </p:nvGrpSpPr>
        <p:grpSpPr>
          <a:xfrm>
            <a:off x="7604363" y="3810000"/>
            <a:ext cx="1821974" cy="1212469"/>
            <a:chOff x="7604363" y="3810000"/>
            <a:chExt cx="1821974" cy="1212469"/>
          </a:xfrm>
        </p:grpSpPr>
        <p:sp>
          <p:nvSpPr>
            <p:cNvPr id="3" name="Right Arrow 2"/>
            <p:cNvSpPr/>
            <p:nvPr/>
          </p:nvSpPr>
          <p:spPr bwMode="auto">
            <a:xfrm rot="3532620">
              <a:off x="8369067" y="4450969"/>
              <a:ext cx="914400" cy="228600"/>
            </a:xfrm>
            <a:prstGeom prst="rightArrow">
              <a:avLst/>
            </a:prstGeom>
            <a:solidFill>
              <a:srgbClr val="FFFF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604363" y="3810000"/>
              <a:ext cx="1821974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Robert </a:t>
              </a:r>
              <a:r>
                <a:rPr lang="en-US" b="1" dirty="0" err="1">
                  <a:solidFill>
                    <a:srgbClr val="FFFF00"/>
                  </a:solidFill>
                </a:rPr>
                <a:t>Tarjan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1026" name="Picture 2" descr="http://www.cs.princeton.edu/%7Eret/ret-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25" y="4520035"/>
            <a:ext cx="142875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779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211"/>
    </mc:Choice>
    <mc:Fallback xmlns="">
      <p:transition spd="slow" advTm="251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C13E22D-824E-4915-BD22-DBEEB63D1648}" type="slidenum">
              <a:rPr lang="en-US" sz="1600"/>
              <a:pPr/>
              <a:t>13</a:t>
            </a:fld>
            <a:endParaRPr lang="en-US" sz="16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Minimum Spanning Tree (MST)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A </a:t>
            </a:r>
            <a:r>
              <a:rPr lang="en-US" dirty="0">
                <a:solidFill>
                  <a:srgbClr val="3333FF"/>
                </a:solidFill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tree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is a connected, acyclic graph</a:t>
            </a:r>
          </a:p>
          <a:p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A </a:t>
            </a:r>
            <a:r>
              <a:rPr lang="en-US" dirty="0">
                <a:solidFill>
                  <a:srgbClr val="3333FF"/>
                </a:solidFill>
                <a:ea typeface="ＭＳ Ｐゴシック" panose="020B0600070205080204" pitchFamily="34" charset="-128"/>
                <a:cs typeface="Courier New" panose="02070309020205020404" pitchFamily="49" charset="0"/>
              </a:rPr>
              <a:t>subgraph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of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G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= (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V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E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) is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H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= (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V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’,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E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’) where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V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’ 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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and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’ 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E</a:t>
            </a:r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a </a:t>
            </a:r>
            <a:r>
              <a:rPr lang="en-US" dirty="0">
                <a:solidFill>
                  <a:srgbClr val="3333FF"/>
                </a:solidFill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spanning tree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of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G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is a subgraph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T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= (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V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E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’) such that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T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is a tree</a:t>
            </a:r>
          </a:p>
          <a:p>
            <a:pPr lvl="2"/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only exists if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G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is connected</a:t>
            </a:r>
          </a:p>
          <a:p>
            <a:pPr lvl="2"/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Useful fact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: |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E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’| = |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V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| 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 1</a:t>
            </a:r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Consider a weighted, undirected, connected graph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G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= (</a:t>
            </a:r>
            <a:r>
              <a:rPr 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V</a:t>
            </a:r>
            <a:r>
              <a:rPr 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, </a:t>
            </a:r>
            <a:r>
              <a:rPr 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E</a:t>
            </a:r>
            <a:r>
              <a:rPr 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) 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where each edge </a:t>
            </a:r>
            <a:r>
              <a:rPr lang="en-US" i="1" dirty="0" err="1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uv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has a real-valued weight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w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i="1" dirty="0" err="1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uv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Assume that all edge-weights are distinct</a:t>
            </a:r>
          </a:p>
          <a:p>
            <a:pPr lvl="1"/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We want to find a spanning tree of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G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whose sum of edge weights is minimized</a:t>
            </a:r>
          </a:p>
          <a:p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b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Generic MST algorithm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: Maintain a forest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F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whose edges form an MST for each connected component </a:t>
            </a:r>
            <a:r>
              <a:rPr 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(initially, no edges</a:t>
            </a:r>
            <a:r>
              <a:rPr 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), and repeatedly add edges</a:t>
            </a:r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500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211"/>
    </mc:Choice>
    <mc:Fallback xmlns="">
      <p:transition spd="slow" advTm="251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C13E22D-824E-4915-BD22-DBEEB63D1648}" type="slidenum">
              <a:rPr lang="en-US" sz="1600"/>
              <a:pPr/>
              <a:t>14</a:t>
            </a:fld>
            <a:endParaRPr lang="en-US" sz="16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Growing the forest </a:t>
            </a:r>
            <a:r>
              <a:rPr lang="en-US" i="1" dirty="0">
                <a:ea typeface="ＭＳ Ｐゴシック" panose="020B0600070205080204" pitchFamily="34" charset="-128"/>
              </a:rPr>
              <a:t>F</a:t>
            </a:r>
            <a:r>
              <a:rPr lang="en-US" dirty="0">
                <a:ea typeface="ＭＳ Ｐゴシック" panose="020B0600070205080204" pitchFamily="34" charset="-128"/>
              </a:rPr>
              <a:t> by adding edges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Let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be the lightest edge with exactly one endpoint in a component of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F</a:t>
            </a:r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the other endpoint is in a different component of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F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, or not in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F</a:t>
            </a:r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Suppose there is an MST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T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which does </a:t>
            </a:r>
            <a:r>
              <a:rPr lang="en-US" b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not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include edge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US" i="1" dirty="0" err="1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uv</a:t>
            </a:r>
            <a:endParaRPr lang="en-US" i="1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Then there is a path in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T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from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to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v</a:t>
            </a:r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This path has an edge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’ with exactly one endpoint in this component</a:t>
            </a:r>
          </a:p>
          <a:p>
            <a:pPr lvl="1"/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So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w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  <a:r>
              <a:rPr 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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w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’)</a:t>
            </a:r>
          </a:p>
          <a:p>
            <a:pPr lvl="1"/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Consider the spanning tree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T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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’ +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		[why is it a tree?]</a:t>
            </a:r>
          </a:p>
          <a:p>
            <a:pPr lvl="1"/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Now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w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i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T</a:t>
            </a:r>
            <a:r>
              <a:rPr 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 </a:t>
            </a:r>
            <a:r>
              <a:rPr lang="en-US" i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’ + </a:t>
            </a:r>
            <a:r>
              <a:rPr lang="en-US" i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) =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w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T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) </a:t>
            </a:r>
            <a:r>
              <a:rPr 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 </a:t>
            </a:r>
            <a:r>
              <a:rPr lang="en-US" i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w</a:t>
            </a:r>
            <a:r>
              <a:rPr 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i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’) + </a:t>
            </a:r>
            <a:r>
              <a:rPr lang="en-US" i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w</a:t>
            </a:r>
            <a:r>
              <a:rPr 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i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marL="509588" lvl="1" indent="0">
              <a:buNone/>
            </a:pP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			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w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T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), a contradiction	[why?]</a:t>
            </a:r>
          </a:p>
          <a:p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382588" lvl="1" indent="-382588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Initialize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F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({</a:t>
            </a:r>
            <a:r>
              <a:rPr 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u</a:t>
            </a:r>
            <a:r>
              <a:rPr 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}, </a:t>
            </a:r>
            <a:r>
              <a:rPr 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)   [Prim]</a:t>
            </a:r>
            <a:r>
              <a:rPr 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,    or </a:t>
            </a:r>
            <a:r>
              <a:rPr 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F</a:t>
            </a:r>
            <a:r>
              <a:rPr 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= (</a:t>
            </a:r>
            <a:r>
              <a:rPr 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V</a:t>
            </a:r>
            <a:r>
              <a:rPr 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, </a:t>
            </a:r>
            <a:r>
              <a:rPr 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)   [</a:t>
            </a:r>
            <a:r>
              <a:rPr lang="en-US" dirty="0" err="1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Kruskal</a:t>
            </a:r>
            <a:r>
              <a:rPr 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US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352800" y="2438400"/>
            <a:ext cx="2438400" cy="914400"/>
            <a:chOff x="3352800" y="2133600"/>
            <a:chExt cx="2438400" cy="914400"/>
          </a:xfrm>
        </p:grpSpPr>
        <p:sp>
          <p:nvSpPr>
            <p:cNvPr id="2" name="Rectangle 1"/>
            <p:cNvSpPr/>
            <p:nvPr/>
          </p:nvSpPr>
          <p:spPr bwMode="auto">
            <a:xfrm>
              <a:off x="3352800" y="2133600"/>
              <a:ext cx="2438400" cy="914400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398004" y="2180094"/>
              <a:ext cx="1371600" cy="82296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 flipV="1">
              <a:off x="4572000" y="2209800"/>
              <a:ext cx="7620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5011476" y="2133600"/>
              <a:ext cx="322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e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753170" y="2803902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</a:t>
            </a:r>
            <a:r>
              <a:rPr lang="en-US" dirty="0"/>
              <a:t>’</a:t>
            </a:r>
            <a:endParaRPr lang="en-US" i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3575149" y="2519766"/>
            <a:ext cx="2172829" cy="790826"/>
            <a:chOff x="3575149" y="2214966"/>
            <a:chExt cx="2172829" cy="790826"/>
          </a:xfrm>
        </p:grpSpPr>
        <p:sp>
          <p:nvSpPr>
            <p:cNvPr id="9" name="Freeform 8"/>
            <p:cNvSpPr/>
            <p:nvPr/>
          </p:nvSpPr>
          <p:spPr bwMode="auto">
            <a:xfrm>
              <a:off x="5129939" y="2214966"/>
              <a:ext cx="618039" cy="790826"/>
            </a:xfrm>
            <a:custGeom>
              <a:avLst/>
              <a:gdLst>
                <a:gd name="connsiteX0" fmla="*/ 216976 w 618039"/>
                <a:gd name="connsiteY0" fmla="*/ 0 h 790826"/>
                <a:gd name="connsiteX1" fmla="*/ 325464 w 618039"/>
                <a:gd name="connsiteY1" fmla="*/ 92990 h 790826"/>
                <a:gd name="connsiteX2" fmla="*/ 495946 w 618039"/>
                <a:gd name="connsiteY2" fmla="*/ 201478 h 790826"/>
                <a:gd name="connsiteX3" fmla="*/ 604434 w 618039"/>
                <a:gd name="connsiteY3" fmla="*/ 433953 h 790826"/>
                <a:gd name="connsiteX4" fmla="*/ 588936 w 618039"/>
                <a:gd name="connsiteY4" fmla="*/ 635431 h 790826"/>
                <a:gd name="connsiteX5" fmla="*/ 356461 w 618039"/>
                <a:gd name="connsiteY5" fmla="*/ 790414 h 790826"/>
                <a:gd name="connsiteX6" fmla="*/ 216976 w 618039"/>
                <a:gd name="connsiteY6" fmla="*/ 588936 h 790826"/>
                <a:gd name="connsiteX7" fmla="*/ 0 w 618039"/>
                <a:gd name="connsiteY7" fmla="*/ 604434 h 790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8039" h="790826">
                  <a:moveTo>
                    <a:pt x="216976" y="0"/>
                  </a:moveTo>
                  <a:cubicBezTo>
                    <a:pt x="247972" y="29705"/>
                    <a:pt x="278969" y="59410"/>
                    <a:pt x="325464" y="92990"/>
                  </a:cubicBezTo>
                  <a:cubicBezTo>
                    <a:pt x="371959" y="126570"/>
                    <a:pt x="449451" y="144651"/>
                    <a:pt x="495946" y="201478"/>
                  </a:cubicBezTo>
                  <a:cubicBezTo>
                    <a:pt x="542441" y="258305"/>
                    <a:pt x="588936" y="361628"/>
                    <a:pt x="604434" y="433953"/>
                  </a:cubicBezTo>
                  <a:cubicBezTo>
                    <a:pt x="619932" y="506278"/>
                    <a:pt x="630265" y="576021"/>
                    <a:pt x="588936" y="635431"/>
                  </a:cubicBezTo>
                  <a:cubicBezTo>
                    <a:pt x="547607" y="694841"/>
                    <a:pt x="418454" y="798163"/>
                    <a:pt x="356461" y="790414"/>
                  </a:cubicBezTo>
                  <a:cubicBezTo>
                    <a:pt x="294468" y="782665"/>
                    <a:pt x="276386" y="619933"/>
                    <a:pt x="216976" y="588936"/>
                  </a:cubicBezTo>
                  <a:cubicBezTo>
                    <a:pt x="157566" y="557939"/>
                    <a:pt x="78783" y="581186"/>
                    <a:pt x="0" y="604434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3575149" y="2322111"/>
              <a:ext cx="1012349" cy="532818"/>
            </a:xfrm>
            <a:custGeom>
              <a:avLst/>
              <a:gdLst>
                <a:gd name="connsiteX0" fmla="*/ 903861 w 1012349"/>
                <a:gd name="connsiteY0" fmla="*/ 481791 h 532818"/>
                <a:gd name="connsiteX1" fmla="*/ 779875 w 1012349"/>
                <a:gd name="connsiteY1" fmla="*/ 497289 h 532818"/>
                <a:gd name="connsiteX2" fmla="*/ 547400 w 1012349"/>
                <a:gd name="connsiteY2" fmla="*/ 528286 h 532818"/>
                <a:gd name="connsiteX3" fmla="*/ 206437 w 1012349"/>
                <a:gd name="connsiteY3" fmla="*/ 388801 h 532818"/>
                <a:gd name="connsiteX4" fmla="*/ 4959 w 1012349"/>
                <a:gd name="connsiteY4" fmla="*/ 140828 h 532818"/>
                <a:gd name="connsiteX5" fmla="*/ 407915 w 1012349"/>
                <a:gd name="connsiteY5" fmla="*/ 47838 h 532818"/>
                <a:gd name="connsiteX6" fmla="*/ 562898 w 1012349"/>
                <a:gd name="connsiteY6" fmla="*/ 94333 h 532818"/>
                <a:gd name="connsiteX7" fmla="*/ 810871 w 1012349"/>
                <a:gd name="connsiteY7" fmla="*/ 1343 h 532818"/>
                <a:gd name="connsiteX8" fmla="*/ 1012349 w 1012349"/>
                <a:gd name="connsiteY8" fmla="*/ 47838 h 53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2349" h="532818">
                  <a:moveTo>
                    <a:pt x="903861" y="481791"/>
                  </a:moveTo>
                  <a:lnTo>
                    <a:pt x="779875" y="497289"/>
                  </a:lnTo>
                  <a:cubicBezTo>
                    <a:pt x="720465" y="505038"/>
                    <a:pt x="642973" y="546367"/>
                    <a:pt x="547400" y="528286"/>
                  </a:cubicBezTo>
                  <a:cubicBezTo>
                    <a:pt x="451827" y="510205"/>
                    <a:pt x="296844" y="453377"/>
                    <a:pt x="206437" y="388801"/>
                  </a:cubicBezTo>
                  <a:cubicBezTo>
                    <a:pt x="116030" y="324225"/>
                    <a:pt x="-28621" y="197655"/>
                    <a:pt x="4959" y="140828"/>
                  </a:cubicBezTo>
                  <a:cubicBezTo>
                    <a:pt x="38539" y="84001"/>
                    <a:pt x="314925" y="55587"/>
                    <a:pt x="407915" y="47838"/>
                  </a:cubicBezTo>
                  <a:cubicBezTo>
                    <a:pt x="500905" y="40089"/>
                    <a:pt x="495739" y="102082"/>
                    <a:pt x="562898" y="94333"/>
                  </a:cubicBezTo>
                  <a:cubicBezTo>
                    <a:pt x="630057" y="86584"/>
                    <a:pt x="735963" y="9092"/>
                    <a:pt x="810871" y="1343"/>
                  </a:cubicBezTo>
                  <a:cubicBezTo>
                    <a:pt x="885779" y="-6406"/>
                    <a:pt x="949064" y="20716"/>
                    <a:pt x="1012349" y="47838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4495800" y="2819400"/>
              <a:ext cx="609600" cy="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</p:grpSp>
      <p:sp>
        <p:nvSpPr>
          <p:cNvPr id="3" name="TextBox 2"/>
          <p:cNvSpPr txBox="1"/>
          <p:nvPr/>
        </p:nvSpPr>
        <p:spPr>
          <a:xfrm>
            <a:off x="6248400" y="2492514"/>
            <a:ext cx="3102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 Lemma</a:t>
            </a:r>
            <a:r>
              <a:rPr lang="en-US" dirty="0"/>
              <a:t>: The edge</a:t>
            </a:r>
          </a:p>
          <a:p>
            <a:r>
              <a:rPr lang="en-US" i="1" dirty="0"/>
              <a:t>e</a:t>
            </a:r>
            <a:r>
              <a:rPr lang="en-US" dirty="0"/>
              <a:t> </a:t>
            </a:r>
            <a:r>
              <a:rPr lang="en-US" u="sng" dirty="0"/>
              <a:t>must</a:t>
            </a:r>
            <a:r>
              <a:rPr lang="en-US" dirty="0"/>
              <a:t> belong to the MST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740223" y="6960608"/>
            <a:ext cx="18349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Priority Queue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38958" y="6960608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Union Find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353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211"/>
    </mc:Choice>
    <mc:Fallback xmlns="">
      <p:transition spd="slow" advTm="251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uiExpand="1" build="p"/>
      <p:bldP spid="15" grpId="0"/>
      <p:bldP spid="3" grpId="0"/>
      <p:bldP spid="5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Graph Representation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Consider a graph with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vertices numbered 0, 1, …,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 1</a:t>
            </a:r>
          </a:p>
          <a:p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We can represent the edges as an array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nbr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[]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where for each vertex 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:</a:t>
            </a:r>
          </a:p>
          <a:p>
            <a:pPr lvl="1"/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nbr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[u]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is an array of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bits,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nbr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[u][v]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= 1 </a:t>
            </a:r>
            <a:r>
              <a:rPr lang="en-US" altLang="en-US" dirty="0" err="1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iff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uv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is an edge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Adjacency matrix representation</a:t>
            </a:r>
          </a:p>
          <a:p>
            <a:pPr lvl="1"/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nbr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[u]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is a linked list containing all </a:t>
            </a:r>
            <a:r>
              <a:rPr lang="en-US" altLang="en-US" dirty="0" err="1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neighbours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of </a:t>
            </a:r>
            <a:r>
              <a:rPr lang="en-US" altLang="en-US" i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u</a:t>
            </a:r>
            <a:endParaRPr lang="en-US" altLang="en-US" dirty="0"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Adjacency list representation</a:t>
            </a:r>
          </a:p>
          <a:p>
            <a:endParaRPr lang="en-US" altLang="en-US" b="1" dirty="0"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altLang="en-US" b="1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Question</a:t>
            </a:r>
            <a:r>
              <a:rPr lang="en-US" altLang="en-US" dirty="0"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: Which representation is more appropriate for Facebook?</a:t>
            </a:r>
            <a:endParaRPr lang="en-US" altLang="en-US" b="1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36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073D1EF-64A4-4EA8-A1A4-A896F52543DF}" type="slidenum">
              <a:rPr lang="en-US" sz="1600"/>
              <a:pPr/>
              <a:t>3</a:t>
            </a:fld>
            <a:endParaRPr 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An interesting paper on the FB graph (2011)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ＭＳ Ｐゴシック" panose="020B0600070205080204" pitchFamily="34" charset="-128"/>
            </a:endParaRP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endParaRPr lang="en-US" dirty="0">
              <a:ea typeface="ＭＳ Ｐゴシック" panose="020B060007020508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143000"/>
            <a:ext cx="5905500" cy="1114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428875"/>
            <a:ext cx="4854458" cy="4214812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 bwMode="auto">
          <a:xfrm rot="1200000">
            <a:off x="2470288" y="3384245"/>
            <a:ext cx="304800" cy="685800"/>
          </a:xfrm>
          <a:prstGeom prst="up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sp>
        <p:nvSpPr>
          <p:cNvPr id="9" name="Up Arrow 8"/>
          <p:cNvSpPr/>
          <p:nvPr/>
        </p:nvSpPr>
        <p:spPr bwMode="auto">
          <a:xfrm rot="10800000">
            <a:off x="4930658" y="4374845"/>
            <a:ext cx="304800" cy="685800"/>
          </a:xfrm>
          <a:prstGeom prst="up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2524125"/>
            <a:ext cx="4191000" cy="3495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280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657"/>
    </mc:Choice>
    <mc:Fallback xmlns="">
      <p:transition spd="slow" advTm="6386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073D1EF-64A4-4EA8-A1A4-A896F52543DF}" type="slidenum">
              <a:rPr lang="en-US" sz="1600"/>
              <a:pPr/>
              <a:t>4</a:t>
            </a:fld>
            <a:endParaRPr lang="en-US" sz="16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Friends of friends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ＭＳ Ｐゴシック" panose="020B0600070205080204" pitchFamily="34" charset="-128"/>
            </a:endParaRPr>
          </a:p>
          <a:p>
            <a:r>
              <a:rPr lang="en-US" dirty="0">
                <a:ea typeface="ＭＳ Ｐゴシック" panose="020B0600070205080204" pitchFamily="34" charset="-128"/>
              </a:rPr>
              <a:t>The number of (unique) vertices within two hops of a given vertex</a:t>
            </a:r>
          </a:p>
          <a:p>
            <a:pPr lvl="1"/>
            <a:r>
              <a:rPr lang="en-US" dirty="0">
                <a:ea typeface="ＭＳ Ｐゴシック" panose="020B0600070205080204" pitchFamily="34" charset="-128"/>
              </a:rPr>
              <a:t>Measures feasibility of graph search algorithms</a:t>
            </a: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r>
              <a:rPr lang="en-US" dirty="0">
                <a:ea typeface="ＭＳ Ｐゴシック" panose="020B0600070205080204" pitchFamily="34" charset="-128"/>
              </a:rPr>
              <a:t>If the average number of friends is </a:t>
            </a:r>
            <a:r>
              <a:rPr lang="en-US" i="1" dirty="0">
                <a:ea typeface="ＭＳ Ｐゴシック" panose="020B0600070205080204" pitchFamily="34" charset="-128"/>
              </a:rPr>
              <a:t>k</a:t>
            </a:r>
            <a:r>
              <a:rPr lang="en-US" dirty="0">
                <a:ea typeface="ＭＳ Ｐゴシック" panose="020B0600070205080204" pitchFamily="34" charset="-128"/>
              </a:rPr>
              <a:t>, a naïve analysis suggests </a:t>
            </a:r>
            <a:r>
              <a:rPr lang="en-US" i="1" dirty="0">
                <a:ea typeface="ＭＳ Ｐゴシック" panose="020B0600070205080204" pitchFamily="34" charset="-128"/>
              </a:rPr>
              <a:t>k</a:t>
            </a:r>
            <a:r>
              <a:rPr lang="en-US" baseline="30000" dirty="0">
                <a:ea typeface="ＭＳ Ｐゴシック" panose="020B0600070205080204" pitchFamily="34" charset="-128"/>
              </a:rPr>
              <a:t>2</a:t>
            </a:r>
            <a:r>
              <a:rPr 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dirty="0" err="1">
                <a:ea typeface="ＭＳ Ｐゴシック" panose="020B0600070205080204" pitchFamily="34" charset="-128"/>
                <a:sym typeface="Symbol" panose="05050102010706020507" pitchFamily="18" charset="2"/>
              </a:rPr>
              <a:t>FoFs</a:t>
            </a:r>
            <a:endParaRPr lang="en-US" dirty="0">
              <a:ea typeface="ＭＳ Ｐゴシック" panose="020B060007020508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181350"/>
            <a:ext cx="4333875" cy="3448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72200" y="3505200"/>
            <a:ext cx="329930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user with 100 friends has</a:t>
            </a:r>
          </a:p>
          <a:p>
            <a:r>
              <a:rPr lang="en-US" dirty="0"/>
              <a:t>27,500 unique </a:t>
            </a:r>
            <a:r>
              <a:rPr lang="en-US" dirty="0" err="1"/>
              <a:t>FoFs</a:t>
            </a:r>
            <a:r>
              <a:rPr lang="en-US" dirty="0"/>
              <a:t> and</a:t>
            </a:r>
          </a:p>
          <a:p>
            <a:r>
              <a:rPr lang="en-US" dirty="0"/>
              <a:t>40,300 non-unique </a:t>
            </a:r>
            <a:r>
              <a:rPr lang="en-US" dirty="0" err="1"/>
              <a:t>FoFs</a:t>
            </a:r>
            <a:endParaRPr lang="en-US" dirty="0"/>
          </a:p>
          <a:p>
            <a:endParaRPr lang="en-US" dirty="0"/>
          </a:p>
          <a:p>
            <a:r>
              <a:rPr lang="en-US" dirty="0"/>
              <a:t>Much more than 100</a:t>
            </a:r>
            <a:r>
              <a:rPr lang="en-US" baseline="30000" dirty="0"/>
              <a:t>2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“Your friends have more</a:t>
            </a:r>
          </a:p>
          <a:p>
            <a:r>
              <a:rPr lang="en-US" dirty="0"/>
              <a:t>friends than you” </a:t>
            </a:r>
            <a:r>
              <a:rPr lang="en-US" sz="1600" dirty="0"/>
              <a:t>(Feld 1991)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00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657"/>
    </mc:Choice>
    <mc:Fallback xmlns="">
      <p:transition spd="slow" advTm="6386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C13E22D-824E-4915-BD22-DBEEB63D1648}" type="slidenum">
              <a:rPr lang="en-US" sz="1600"/>
              <a:pPr/>
              <a:t>5</a:t>
            </a:fld>
            <a:endParaRPr lang="en-US" sz="16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Graph </a:t>
            </a:r>
            <a:r>
              <a:rPr lang="en-US" dirty="0" err="1">
                <a:ea typeface="ＭＳ Ｐゴシック" panose="020B0600070205080204" pitchFamily="34" charset="-128"/>
              </a:rPr>
              <a:t>Colouring</a:t>
            </a:r>
            <a:endParaRPr lang="en-US" dirty="0"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+mj-lt"/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Given a graph </a:t>
                </a:r>
                <a:r>
                  <a:rPr lang="en-US" i="1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G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= (</a:t>
                </a:r>
                <a:r>
                  <a:rPr lang="en-US" i="1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V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, </a:t>
                </a:r>
                <a:r>
                  <a:rPr lang="en-US" i="1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E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)		[vertex set </a:t>
                </a:r>
                <a:r>
                  <a:rPr lang="en-US" i="1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V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, edge set </a:t>
                </a:r>
                <a:r>
                  <a:rPr lang="en-US" i="1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E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]</a:t>
                </a:r>
              </a:p>
              <a:p>
                <a:pPr marL="509588" lvl="1" indent="0">
                  <a:buNone/>
                </a:pP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a </a:t>
                </a:r>
                <a:r>
                  <a:rPr lang="en-US" dirty="0" err="1">
                    <a:solidFill>
                      <a:srgbClr val="3333FF"/>
                    </a:solidFill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colouring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of </a:t>
                </a:r>
                <a:r>
                  <a:rPr lang="en-US" i="1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G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is a function </a:t>
                </a:r>
                <a:r>
                  <a:rPr lang="en-US" i="1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c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: </a:t>
                </a:r>
                <a:r>
                  <a:rPr lang="en-US" i="1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V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 {0, 1, …, </a:t>
                </a:r>
                <a:r>
                  <a:rPr lang="en-US" i="1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k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  1} such that</a:t>
                </a:r>
              </a:p>
              <a:p>
                <a:pPr marL="509588" lvl="1" indent="0">
                  <a:buNone/>
                </a:pP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</a:t>
                </a:r>
                <a:r>
                  <a:rPr lang="en-US" i="1" dirty="0" err="1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uv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  </a:t>
                </a:r>
                <a:r>
                  <a:rPr lang="en-US" i="1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E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,  </a:t>
                </a:r>
                <a:r>
                  <a:rPr lang="en-US" i="1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c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(</a:t>
                </a:r>
                <a:r>
                  <a:rPr lang="en-US" i="1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u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)  </a:t>
                </a:r>
                <a:r>
                  <a:rPr lang="en-US" i="1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c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(</a:t>
                </a:r>
                <a:r>
                  <a:rPr lang="en-US" i="1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v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  <a:sym typeface="Symbol" panose="05050102010706020507" pitchFamily="18" charset="2"/>
                  </a:rPr>
                  <a:t>)</a:t>
                </a:r>
              </a:p>
              <a:p>
                <a:pPr lvl="1"/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if such a </a:t>
                </a:r>
                <a:r>
                  <a:rPr lang="en-US" i="1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c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exists, the graph </a:t>
                </a:r>
                <a:r>
                  <a:rPr lang="en-US" i="1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G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is </a:t>
                </a:r>
                <a:r>
                  <a:rPr lang="en-US" i="1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k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-</a:t>
                </a:r>
                <a:r>
                  <a:rPr lang="en-US" dirty="0" err="1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colourable</a:t>
                </a:r>
                <a:endParaRPr lang="en-US" dirty="0">
                  <a:latin typeface="+mj-lt"/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we usually want to find the smallest </a:t>
                </a:r>
                <a:r>
                  <a:rPr lang="en-US" i="1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k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for which </a:t>
                </a:r>
                <a:r>
                  <a:rPr lang="en-US" i="1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G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is </a:t>
                </a:r>
                <a:r>
                  <a:rPr lang="en-US" i="1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k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-</a:t>
                </a:r>
                <a:r>
                  <a:rPr lang="en-US" dirty="0" err="1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colourable</a:t>
                </a:r>
                <a:endParaRPr lang="en-US" dirty="0">
                  <a:latin typeface="+mj-lt"/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pPr lvl="1"/>
                <a:endParaRPr lang="en-US" dirty="0">
                  <a:latin typeface="+mj-lt"/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r>
                  <a:rPr lang="en-US" i="1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Example 1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: Any graph with </a:t>
                </a:r>
                <a:r>
                  <a:rPr lang="en-US" i="1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n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vertices is </a:t>
                </a:r>
                <a:r>
                  <a:rPr lang="en-US" i="1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n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-</a:t>
                </a:r>
                <a:r>
                  <a:rPr lang="en-US" dirty="0" err="1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colourable</a:t>
                </a:r>
                <a:endParaRPr lang="en-US" dirty="0">
                  <a:latin typeface="+mj-lt"/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and </a:t>
                </a:r>
                <a:r>
                  <a:rPr lang="en-US" i="1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n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colours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are necessary for a </a:t>
                </a:r>
                <a:r>
                  <a:rPr lang="en-US" dirty="0">
                    <a:solidFill>
                      <a:srgbClr val="3333FF"/>
                    </a:solidFill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clique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with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Courier New" panose="02070309020205020404" pitchFamily="49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Courier New" panose="02070309020205020404" pitchFamily="49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edges</a:t>
                </a:r>
              </a:p>
              <a:p>
                <a:r>
                  <a:rPr lang="en-US" i="1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Example 2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: Any even-length </a:t>
                </a:r>
                <a:r>
                  <a:rPr lang="en-US" dirty="0">
                    <a:solidFill>
                      <a:srgbClr val="3333FF"/>
                    </a:solidFill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cycle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is 2-colourable</a:t>
                </a:r>
              </a:p>
              <a:p>
                <a:r>
                  <a:rPr lang="en-US" i="1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Example 3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: Any odd-length cycle is</a:t>
                </a:r>
                <a:r>
                  <a:rPr lang="en-US" dirty="0"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 3-colourable</a:t>
                </a:r>
                <a:endParaRPr lang="en-US" dirty="0">
                  <a:latin typeface="+mj-lt"/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  <a:p>
                <a:r>
                  <a:rPr lang="en-US" i="1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Claim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: Any acyclic graph is 2-colourable</a:t>
                </a:r>
              </a:p>
              <a:p>
                <a:r>
                  <a:rPr lang="en-US" i="1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Proof</a:t>
                </a:r>
                <a:r>
                  <a:rPr lang="en-US" dirty="0">
                    <a:latin typeface="+mj-lt"/>
                    <a:ea typeface="ＭＳ Ｐゴシック" panose="020B0600070205080204" pitchFamily="34" charset="-128"/>
                    <a:cs typeface="Courier New" panose="02070309020205020404" pitchFamily="49" charset="0"/>
                  </a:rPr>
                  <a:t>: </a:t>
                </a:r>
                <a:endParaRPr lang="en-US" i="1" dirty="0">
                  <a:latin typeface="+mj-lt"/>
                  <a:ea typeface="ＭＳ Ｐゴシック" panose="020B0600070205080204" pitchFamily="34" charset="-128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 bwMode="auto">
          <a:xfrm>
            <a:off x="3870960" y="5867400"/>
            <a:ext cx="274320" cy="27432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108960" y="6004560"/>
            <a:ext cx="1996440" cy="777240"/>
            <a:chOff x="6888480" y="5471160"/>
            <a:chExt cx="1996440" cy="777240"/>
          </a:xfrm>
        </p:grpSpPr>
        <p:sp>
          <p:nvSpPr>
            <p:cNvPr id="6" name="Oval 5"/>
            <p:cNvSpPr/>
            <p:nvPr/>
          </p:nvSpPr>
          <p:spPr bwMode="auto">
            <a:xfrm>
              <a:off x="6888480" y="5974080"/>
              <a:ext cx="274320" cy="27432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7421880" y="5974080"/>
              <a:ext cx="274320" cy="27432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8077200" y="5974080"/>
              <a:ext cx="274320" cy="27432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8610600" y="5974080"/>
              <a:ext cx="274320" cy="27432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cxnSp>
          <p:nvCxnSpPr>
            <p:cNvPr id="4" name="Straight Connector 3"/>
            <p:cNvCxnSpPr>
              <a:stCxn id="6" idx="7"/>
              <a:endCxn id="2" idx="2"/>
            </p:cNvCxnSpPr>
            <p:nvPr/>
          </p:nvCxnSpPr>
          <p:spPr bwMode="auto">
            <a:xfrm flipV="1">
              <a:off x="7122627" y="5471160"/>
              <a:ext cx="527853" cy="543093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>
              <a:stCxn id="7" idx="0"/>
            </p:cNvCxnSpPr>
            <p:nvPr/>
          </p:nvCxnSpPr>
          <p:spPr bwMode="auto">
            <a:xfrm flipV="1">
              <a:off x="7559040" y="5608321"/>
              <a:ext cx="182721" cy="36575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8" idx="0"/>
              <a:endCxn id="2" idx="5"/>
            </p:cNvCxnSpPr>
            <p:nvPr/>
          </p:nvCxnSpPr>
          <p:spPr bwMode="auto">
            <a:xfrm flipH="1" flipV="1">
              <a:off x="7884627" y="5568147"/>
              <a:ext cx="329733" cy="405933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9" idx="1"/>
              <a:endCxn id="2" idx="6"/>
            </p:cNvCxnSpPr>
            <p:nvPr/>
          </p:nvCxnSpPr>
          <p:spPr bwMode="auto">
            <a:xfrm flipH="1" flipV="1">
              <a:off x="7924800" y="5471160"/>
              <a:ext cx="725973" cy="543093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Freeform 24"/>
          <p:cNvSpPr/>
          <p:nvPr/>
        </p:nvSpPr>
        <p:spPr bwMode="auto">
          <a:xfrm>
            <a:off x="3255461" y="6786716"/>
            <a:ext cx="1165122" cy="187042"/>
          </a:xfrm>
          <a:custGeom>
            <a:avLst/>
            <a:gdLst>
              <a:gd name="connsiteX0" fmla="*/ 0 w 1165122"/>
              <a:gd name="connsiteY0" fmla="*/ 0 h 187042"/>
              <a:gd name="connsiteX1" fmla="*/ 294967 w 1165122"/>
              <a:gd name="connsiteY1" fmla="*/ 147484 h 187042"/>
              <a:gd name="connsiteX2" fmla="*/ 1017638 w 1165122"/>
              <a:gd name="connsiteY2" fmla="*/ 176981 h 187042"/>
              <a:gd name="connsiteX3" fmla="*/ 1165122 w 1165122"/>
              <a:gd name="connsiteY3" fmla="*/ 0 h 187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5122" h="187042">
                <a:moveTo>
                  <a:pt x="0" y="0"/>
                </a:moveTo>
                <a:cubicBezTo>
                  <a:pt x="62680" y="58993"/>
                  <a:pt x="125361" y="117987"/>
                  <a:pt x="294967" y="147484"/>
                </a:cubicBezTo>
                <a:cubicBezTo>
                  <a:pt x="464573" y="176981"/>
                  <a:pt x="872612" y="201562"/>
                  <a:pt x="1017638" y="176981"/>
                </a:cubicBezTo>
                <a:cubicBezTo>
                  <a:pt x="1162664" y="152400"/>
                  <a:pt x="1163893" y="76200"/>
                  <a:pt x="1165122" y="0"/>
                </a:cubicBezTo>
              </a:path>
            </a:pathLst>
          </a:custGeom>
          <a:noFill/>
          <a:ln w="3492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658584" y="6507480"/>
            <a:ext cx="913416" cy="274320"/>
            <a:chOff x="7438104" y="5974080"/>
            <a:chExt cx="913416" cy="274320"/>
          </a:xfrm>
        </p:grpSpPr>
        <p:sp>
          <p:nvSpPr>
            <p:cNvPr id="30" name="Oval 29"/>
            <p:cNvSpPr/>
            <p:nvPr/>
          </p:nvSpPr>
          <p:spPr bwMode="auto">
            <a:xfrm>
              <a:off x="8077200" y="5974080"/>
              <a:ext cx="274320" cy="27432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7438104" y="5974080"/>
              <a:ext cx="274320" cy="27432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</p:grpSp>
      <p:sp>
        <p:nvSpPr>
          <p:cNvPr id="34" name="Oval 33"/>
          <p:cNvSpPr/>
          <p:nvPr/>
        </p:nvSpPr>
        <p:spPr bwMode="auto">
          <a:xfrm>
            <a:off x="4831080" y="6506496"/>
            <a:ext cx="274320" cy="2743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3108468" y="6521244"/>
            <a:ext cx="274320" cy="27432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sp>
        <p:nvSpPr>
          <p:cNvPr id="28" name="Arc 27"/>
          <p:cNvSpPr/>
          <p:nvPr/>
        </p:nvSpPr>
        <p:spPr bwMode="auto">
          <a:xfrm>
            <a:off x="3093228" y="6004560"/>
            <a:ext cx="45719" cy="45719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sp>
        <p:nvSpPr>
          <p:cNvPr id="33" name="Freeform 32"/>
          <p:cNvSpPr/>
          <p:nvPr/>
        </p:nvSpPr>
        <p:spPr bwMode="auto">
          <a:xfrm>
            <a:off x="3200400" y="6004560"/>
            <a:ext cx="1554480" cy="382978"/>
          </a:xfrm>
          <a:custGeom>
            <a:avLst/>
            <a:gdLst>
              <a:gd name="connsiteX0" fmla="*/ 0 w 1554480"/>
              <a:gd name="connsiteY0" fmla="*/ 121920 h 382978"/>
              <a:gd name="connsiteX1" fmla="*/ 822960 w 1554480"/>
              <a:gd name="connsiteY1" fmla="*/ 381000 h 382978"/>
              <a:gd name="connsiteX2" fmla="*/ 1554480 w 1554480"/>
              <a:gd name="connsiteY2" fmla="*/ 0 h 382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4480" h="382978">
                <a:moveTo>
                  <a:pt x="0" y="121920"/>
                </a:moveTo>
                <a:cubicBezTo>
                  <a:pt x="281940" y="261620"/>
                  <a:pt x="563880" y="401320"/>
                  <a:pt x="822960" y="381000"/>
                </a:cubicBezTo>
                <a:cubicBezTo>
                  <a:pt x="1082040" y="360680"/>
                  <a:pt x="1318260" y="180340"/>
                  <a:pt x="1554480" y="0"/>
                </a:cubicBezTo>
              </a:path>
            </a:pathLst>
          </a:custGeom>
          <a:noFill/>
          <a:ln w="47625" cap="flat" cmpd="sng" algn="ctr">
            <a:solidFill>
              <a:schemeClr val="accent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085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211"/>
    </mc:Choice>
    <mc:Fallback xmlns="">
      <p:transition spd="slow" advTm="251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uiExpand="1" build="p"/>
      <p:bldP spid="2" grpId="0" animBg="1"/>
      <p:bldP spid="25" grpId="0" animBg="1"/>
      <p:bldP spid="34" grpId="0" animBg="1"/>
      <p:bldP spid="29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C13E22D-824E-4915-BD22-DBEEB63D1648}" type="slidenum">
              <a:rPr lang="en-US" sz="1600"/>
              <a:pPr/>
              <a:t>6</a:t>
            </a:fld>
            <a:endParaRPr lang="en-US" sz="16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Your friend claims that…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If the max. vertex degree in a graph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G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is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d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, then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G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is (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d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+1)-</a:t>
            </a:r>
            <a:r>
              <a:rPr lang="en-US" dirty="0" err="1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colourable</a:t>
            </a:r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“</a:t>
            </a:r>
            <a:r>
              <a:rPr lang="en-US" b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Proof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”: Suppose the vertices in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G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are numbered 0, 1, …,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n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 1</a:t>
            </a:r>
            <a:endParaRPr lang="en-US" i="1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for(v = 0; v &lt; n; v++)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 c[v] = -1;  // illegal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colour</a:t>
            </a:r>
            <a:endParaRPr lang="en-US" b="1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for(v = 0; v &lt; n; v++)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 for(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&lt;= d;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++)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   available[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] = true;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 for all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neighbours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u of v in G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   if(c[u] != -1)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     available[c[u]] = false;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 for(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= 0; !available[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];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++)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   /* nothing */;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 c[v] =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;</a:t>
            </a:r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551016"/>
              </p:ext>
            </p:extLst>
          </p:nvPr>
        </p:nvGraphicFramePr>
        <p:xfrm>
          <a:off x="6575989" y="3200400"/>
          <a:ext cx="2971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Running time?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Adj. matrix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Adj.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72181" y="394329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8367252" y="3947652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nd</a:t>
            </a:r>
            <a:r>
              <a:rPr lang="en-US" dirty="0"/>
              <a:t>)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7168707" y="393590"/>
            <a:ext cx="57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ym typeface="Wingdings" panose="05000000000000000000" pitchFamily="2" charset="2"/>
              </a:rPr>
              <a:t>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571037" y="4697155"/>
            <a:ext cx="2289409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Number of </a:t>
            </a:r>
            <a:r>
              <a:rPr lang="en-US" dirty="0" err="1"/>
              <a:t>colours</a:t>
            </a:r>
            <a:endParaRPr lang="en-US" dirty="0"/>
          </a:p>
          <a:p>
            <a:pPr algn="ctr"/>
            <a:r>
              <a:rPr lang="en-US" dirty="0"/>
              <a:t>used depends on</a:t>
            </a:r>
          </a:p>
          <a:p>
            <a:pPr algn="ctr"/>
            <a:r>
              <a:rPr lang="en-US" dirty="0"/>
              <a:t>vertex numbering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6720348" y="5897880"/>
            <a:ext cx="1052052" cy="1463040"/>
            <a:chOff x="6720348" y="5897880"/>
            <a:chExt cx="1052052" cy="1463040"/>
          </a:xfrm>
        </p:grpSpPr>
        <p:sp>
          <p:nvSpPr>
            <p:cNvPr id="20" name="Oval 19"/>
            <p:cNvSpPr/>
            <p:nvPr/>
          </p:nvSpPr>
          <p:spPr bwMode="auto">
            <a:xfrm>
              <a:off x="6720348" y="6507480"/>
              <a:ext cx="274320" cy="27432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6720348" y="7086600"/>
              <a:ext cx="274320" cy="27432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cxnSp>
          <p:nvCxnSpPr>
            <p:cNvPr id="18" name="Straight Connector 17"/>
            <p:cNvCxnSpPr>
              <a:stCxn id="20" idx="5"/>
              <a:endCxn id="25" idx="2"/>
            </p:cNvCxnSpPr>
            <p:nvPr/>
          </p:nvCxnSpPr>
          <p:spPr bwMode="auto">
            <a:xfrm>
              <a:off x="6954495" y="6741627"/>
              <a:ext cx="543585" cy="48114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Oval 23"/>
            <p:cNvSpPr/>
            <p:nvPr/>
          </p:nvSpPr>
          <p:spPr bwMode="auto">
            <a:xfrm>
              <a:off x="7498080" y="6507480"/>
              <a:ext cx="274320" cy="27432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7498080" y="7085616"/>
              <a:ext cx="274320" cy="27432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cxnSp>
          <p:nvCxnSpPr>
            <p:cNvPr id="30" name="Straight Connector 29"/>
            <p:cNvCxnSpPr>
              <a:stCxn id="21" idx="6"/>
              <a:endCxn id="24" idx="3"/>
            </p:cNvCxnSpPr>
            <p:nvPr/>
          </p:nvCxnSpPr>
          <p:spPr bwMode="auto">
            <a:xfrm flipV="1">
              <a:off x="6994668" y="6741627"/>
              <a:ext cx="543585" cy="482133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Oval 46"/>
            <p:cNvSpPr/>
            <p:nvPr/>
          </p:nvSpPr>
          <p:spPr bwMode="auto">
            <a:xfrm>
              <a:off x="6721332" y="5897880"/>
              <a:ext cx="274320" cy="27432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7498080" y="5897880"/>
              <a:ext cx="274320" cy="27432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cxnSp>
          <p:nvCxnSpPr>
            <p:cNvPr id="49" name="Straight Connector 48"/>
            <p:cNvCxnSpPr>
              <a:stCxn id="48" idx="2"/>
              <a:endCxn id="20" idx="7"/>
            </p:cNvCxnSpPr>
            <p:nvPr/>
          </p:nvCxnSpPr>
          <p:spPr bwMode="auto">
            <a:xfrm flipH="1">
              <a:off x="6954495" y="6035040"/>
              <a:ext cx="543585" cy="512613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>
              <a:stCxn id="21" idx="7"/>
              <a:endCxn id="48" idx="3"/>
            </p:cNvCxnSpPr>
            <p:nvPr/>
          </p:nvCxnSpPr>
          <p:spPr bwMode="auto">
            <a:xfrm flipV="1">
              <a:off x="6954495" y="6132027"/>
              <a:ext cx="583758" cy="99474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stCxn id="24" idx="1"/>
              <a:endCxn id="47" idx="6"/>
            </p:cNvCxnSpPr>
            <p:nvPr/>
          </p:nvCxnSpPr>
          <p:spPr bwMode="auto">
            <a:xfrm flipH="1" flipV="1">
              <a:off x="6995652" y="6035040"/>
              <a:ext cx="542601" cy="512613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>
              <a:stCxn id="25" idx="1"/>
              <a:endCxn id="47" idx="5"/>
            </p:cNvCxnSpPr>
            <p:nvPr/>
          </p:nvCxnSpPr>
          <p:spPr bwMode="auto">
            <a:xfrm flipH="1" flipV="1">
              <a:off x="6955479" y="6132027"/>
              <a:ext cx="582774" cy="99376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0" name="TextBox 69"/>
          <p:cNvSpPr txBox="1"/>
          <p:nvPr/>
        </p:nvSpPr>
        <p:spPr>
          <a:xfrm>
            <a:off x="6324600" y="584829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834082" y="5852652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24600" y="6453528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834082" y="6457890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24600" y="7033632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834082" y="7037994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6005282" y="5837904"/>
            <a:ext cx="319318" cy="1585452"/>
            <a:chOff x="6005282" y="5852652"/>
            <a:chExt cx="319318" cy="1585452"/>
          </a:xfrm>
        </p:grpSpPr>
        <p:sp>
          <p:nvSpPr>
            <p:cNvPr id="79" name="TextBox 78"/>
            <p:cNvSpPr txBox="1"/>
            <p:nvPr/>
          </p:nvSpPr>
          <p:spPr>
            <a:xfrm>
              <a:off x="6005282" y="5852652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005282" y="645789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005282" y="7037994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153400" y="5852652"/>
            <a:ext cx="319318" cy="1585452"/>
            <a:chOff x="8153400" y="5867400"/>
            <a:chExt cx="319318" cy="1585452"/>
          </a:xfrm>
        </p:grpSpPr>
        <p:sp>
          <p:nvSpPr>
            <p:cNvPr id="82" name="TextBox 81"/>
            <p:cNvSpPr txBox="1"/>
            <p:nvPr/>
          </p:nvSpPr>
          <p:spPr>
            <a:xfrm>
              <a:off x="8153400" y="586740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153400" y="6472638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153400" y="7052742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2447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211"/>
    </mc:Choice>
    <mc:Fallback xmlns="">
      <p:transition spd="slow" advTm="251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uiExpand="1" build="p"/>
      <p:bldP spid="10" grpId="0"/>
      <p:bldP spid="11" grpId="0"/>
      <p:bldP spid="3" grpId="0"/>
      <p:bldP spid="4" grpId="0" animBg="1"/>
      <p:bldP spid="70" grpId="0"/>
      <p:bldP spid="74" grpId="0"/>
      <p:bldP spid="75" grpId="0"/>
      <p:bldP spid="76" grpId="0"/>
      <p:bldP spid="77" grpId="0"/>
      <p:bldP spid="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C13E22D-824E-4915-BD22-DBEEB63D1648}" type="slidenum">
              <a:rPr lang="en-US" sz="1600"/>
              <a:pPr/>
              <a:t>7</a:t>
            </a:fld>
            <a:endParaRPr lang="en-US" sz="16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Adapted from a former Facebook puzzle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“Liar, Liar”</a:t>
            </a:r>
          </a:p>
          <a:p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You have just joined an internet forum, and you notice that existing forum members either always lie, or always tell the truth.</a:t>
            </a:r>
          </a:p>
          <a:p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You want to split the members into two groups (liars and truth-tellers), so you ask each forum member for a list of liars.</a:t>
            </a:r>
          </a:p>
          <a:p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Assume that everyone else has perfect knowledge about others but is busy, so each person will respond with only a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partial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list of people that they accuse of being liars. Of course these lists shouldn’t be taken at face value because of all the lying going on.</a:t>
            </a:r>
          </a:p>
          <a:p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Describe an algorithm that uses these lists to either solve the problem, or determines that it cannot be solved.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139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211"/>
    </mc:Choice>
    <mc:Fallback xmlns="">
      <p:transition spd="slow" advTm="251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C13E22D-824E-4915-BD22-DBEEB63D1648}" type="slidenum">
              <a:rPr lang="en-US" sz="1600"/>
              <a:pPr/>
              <a:t>8</a:t>
            </a:fld>
            <a:endParaRPr lang="en-US" sz="16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Graph Traversal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Consider a </a:t>
            </a:r>
            <a:r>
              <a:rPr lang="en-US" dirty="0">
                <a:solidFill>
                  <a:srgbClr val="3333FF"/>
                </a:solidFill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bag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data structure that supports </a:t>
            </a:r>
            <a:r>
              <a:rPr lang="en-US" b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add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and </a:t>
            </a:r>
            <a:r>
              <a:rPr lang="en-US" b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remove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 operations in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O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(1) time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traverse(G, s)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for each v in G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visited[v] = false;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bag = {};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visited[s] = true;  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bag.add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(s);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while(bag != {})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v =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bag.remove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for each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neighbour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u of v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if(!visited[u])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visited[u] = true;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bag.add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(u);</a:t>
            </a:r>
          </a:p>
          <a:p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</a:rPr>
              <a:t>Bag = Queue 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 traverse = Breadth First Search (BFS)</a:t>
            </a:r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8400" y="1752600"/>
            <a:ext cx="3219151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</a:t>
            </a:r>
            <a:r>
              <a:rPr lang="en-US" i="1" dirty="0"/>
              <a:t>G</a:t>
            </a:r>
            <a:r>
              <a:rPr lang="en-US" dirty="0"/>
              <a:t> has </a:t>
            </a:r>
            <a:r>
              <a:rPr lang="en-US" i="1" dirty="0"/>
              <a:t>n</a:t>
            </a:r>
            <a:r>
              <a:rPr lang="en-US" dirty="0"/>
              <a:t> vertices</a:t>
            </a:r>
          </a:p>
          <a:p>
            <a:r>
              <a:rPr lang="en-US" dirty="0"/>
              <a:t>and </a:t>
            </a:r>
            <a:r>
              <a:rPr lang="en-US" i="1" dirty="0"/>
              <a:t>m</a:t>
            </a:r>
            <a:r>
              <a:rPr lang="en-US" dirty="0"/>
              <a:t> edges</a:t>
            </a:r>
          </a:p>
          <a:p>
            <a:endParaRPr lang="en-US" dirty="0"/>
          </a:p>
          <a:p>
            <a:r>
              <a:rPr lang="en-US" b="1" dirty="0"/>
              <a:t>Observation 1</a:t>
            </a:r>
            <a:r>
              <a:rPr lang="en-US" dirty="0"/>
              <a:t>: A vertex</a:t>
            </a:r>
          </a:p>
          <a:p>
            <a:r>
              <a:rPr lang="en-US" dirty="0"/>
              <a:t>is added/removed at most</a:t>
            </a:r>
          </a:p>
          <a:p>
            <a:r>
              <a:rPr lang="en-US" dirty="0"/>
              <a:t>once from the bag</a:t>
            </a:r>
          </a:p>
          <a:p>
            <a:endParaRPr lang="en-US" dirty="0"/>
          </a:p>
          <a:p>
            <a:r>
              <a:rPr lang="en-US" dirty="0"/>
              <a:t>So,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 with adj. matrix</a:t>
            </a:r>
          </a:p>
          <a:p>
            <a:endParaRPr lang="en-US" dirty="0"/>
          </a:p>
          <a:p>
            <a:r>
              <a:rPr lang="en-US" b="1" dirty="0"/>
              <a:t>Observation 2</a:t>
            </a:r>
            <a:r>
              <a:rPr lang="en-US" dirty="0"/>
              <a:t>: Sum of all</a:t>
            </a:r>
          </a:p>
          <a:p>
            <a:r>
              <a:rPr lang="en-US" dirty="0"/>
              <a:t>vertex degrees is 2</a:t>
            </a:r>
            <a:r>
              <a:rPr lang="en-US" i="1" dirty="0"/>
              <a:t>m</a:t>
            </a:r>
            <a:endParaRPr lang="en-US" dirty="0"/>
          </a:p>
          <a:p>
            <a:endParaRPr lang="en-US" dirty="0"/>
          </a:p>
          <a:p>
            <a:r>
              <a:rPr lang="en-US" dirty="0"/>
              <a:t>So,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i="1" dirty="0"/>
              <a:t>m</a:t>
            </a:r>
            <a:r>
              <a:rPr lang="en-US" dirty="0"/>
              <a:t>) with adj. list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81000" y="4221996"/>
            <a:ext cx="914400" cy="1981200"/>
            <a:chOff x="381000" y="3886200"/>
            <a:chExt cx="914400" cy="1981200"/>
          </a:xfrm>
        </p:grpSpPr>
        <p:sp>
          <p:nvSpPr>
            <p:cNvPr id="5" name="TextBox 4"/>
            <p:cNvSpPr txBox="1"/>
            <p:nvPr/>
          </p:nvSpPr>
          <p:spPr>
            <a:xfrm>
              <a:off x="381000" y="4663698"/>
              <a:ext cx="8451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O</a:t>
              </a:r>
              <a:r>
                <a:rPr lang="en-US" dirty="0"/>
                <a:t>(</a:t>
              </a:r>
              <a:r>
                <a:rPr lang="en-US" i="1" dirty="0"/>
                <a:t>n</a:t>
              </a:r>
              <a:r>
                <a:rPr lang="en-US" dirty="0"/>
                <a:t>)</a:t>
              </a:r>
            </a:p>
            <a:p>
              <a:r>
                <a:rPr lang="en-US" sz="1200" dirty="0"/>
                <a:t>iterations</a:t>
              </a:r>
            </a:p>
          </p:txBody>
        </p:sp>
        <p:sp>
          <p:nvSpPr>
            <p:cNvPr id="10" name="Left Brace 9"/>
            <p:cNvSpPr/>
            <p:nvPr/>
          </p:nvSpPr>
          <p:spPr bwMode="auto">
            <a:xfrm>
              <a:off x="1067406" y="3886200"/>
              <a:ext cx="227994" cy="1981200"/>
            </a:xfrm>
            <a:prstGeom prst="leftBrac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981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211"/>
    </mc:Choice>
    <mc:Fallback xmlns="">
      <p:transition spd="slow" advTm="251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 eaLnBrk="0" hangingPunct="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C13E22D-824E-4915-BD22-DBEEB63D1648}" type="slidenum">
              <a:rPr lang="en-US" sz="1600"/>
              <a:pPr/>
              <a:t>9</a:t>
            </a:fld>
            <a:endParaRPr lang="en-US" sz="16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Applications of BFS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Determine whether a graph is connected/identify the components</a:t>
            </a:r>
          </a:p>
          <a:p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Find a shortest path between two vertices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and </a:t>
            </a:r>
            <a:r>
              <a:rPr 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(if one exists)</a:t>
            </a:r>
          </a:p>
          <a:p>
            <a:pPr lvl="1"/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also works for directed graphs</a:t>
            </a:r>
          </a:p>
          <a:p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Determine if a graph contains a cycle</a:t>
            </a:r>
          </a:p>
          <a:p>
            <a:endParaRPr 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Determine if a graph is 2-colourable (i.e., </a:t>
            </a:r>
            <a:r>
              <a:rPr lang="en-US" dirty="0">
                <a:solidFill>
                  <a:srgbClr val="3333FF"/>
                </a:solidFill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bipartite</a:t>
            </a:r>
            <a:r>
              <a:rPr 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is2colourable(G)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 compute BFS level array;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 for each vertex v in G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   c[v] = (level[v] % 2);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 for each edge </a:t>
            </a:r>
            <a:r>
              <a:rPr 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uv</a:t>
            </a: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in G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   if(c[u] == c[v]) return false;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 return true;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44161" y="4419600"/>
            <a:ext cx="26468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is3colourable(G)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??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$1,000,000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181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211"/>
    </mc:Choice>
    <mc:Fallback xmlns="">
      <p:transition spd="slow" advTm="251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56.7|1.6|46.2|34|31.7|39.2|84.2|50|77|9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54.8|39.9|10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54.8|39.9|10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54.8|39.9|10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56.7|1.6|46.2|34|31.7|39.2|84.2|50|77|9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54.8|39.9|10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54.8|39.9|10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54.8|39.9|10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54.8|39.9|10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54.8|39.9|10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54.8|39.9|10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54.8|39.9|101"/>
</p:tagLst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14698</TotalTime>
  <Words>1367</Words>
  <Application>Microsoft Office PowerPoint</Application>
  <PresentationFormat>Custom</PresentationFormat>
  <Paragraphs>263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ＭＳ Ｐゴシック</vt:lpstr>
      <vt:lpstr>Cambria Math</vt:lpstr>
      <vt:lpstr>Courier New</vt:lpstr>
      <vt:lpstr>Symbol</vt:lpstr>
      <vt:lpstr>Times New Roman</vt:lpstr>
      <vt:lpstr>Trebuchet MS</vt:lpstr>
      <vt:lpstr>Webdings</vt:lpstr>
      <vt:lpstr>Wingdings</vt:lpstr>
      <vt:lpstr>Default Design</vt:lpstr>
      <vt:lpstr>Graphs</vt:lpstr>
      <vt:lpstr>Graph Representation</vt:lpstr>
      <vt:lpstr>An interesting paper on the FB graph (2011)</vt:lpstr>
      <vt:lpstr>Friends of friends</vt:lpstr>
      <vt:lpstr>Graph Colouring</vt:lpstr>
      <vt:lpstr>Your friend claims that…</vt:lpstr>
      <vt:lpstr>Adapted from a former Facebook puzzle</vt:lpstr>
      <vt:lpstr>Graph Traversal</vt:lpstr>
      <vt:lpstr>Applications of BFS</vt:lpstr>
      <vt:lpstr>Weighted graphs</vt:lpstr>
      <vt:lpstr>Generic SSSP</vt:lpstr>
      <vt:lpstr>Priority Queue recap</vt:lpstr>
      <vt:lpstr>Minimum Spanning Tree (MST)</vt:lpstr>
      <vt:lpstr>Growing the forest F by adding edges</vt:lpstr>
    </vt:vector>
  </TitlesOfParts>
  <Company>PESIT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</dc:title>
  <dc:subject>CS205 @ PESIT</dc:subject>
  <dc:creator>Viraj Kumar</dc:creator>
  <dc:description>©2001-2003 Howard Huang</dc:description>
  <cp:lastModifiedBy>VISITOR</cp:lastModifiedBy>
  <cp:revision>387</cp:revision>
  <cp:lastPrinted>2004-02-18T15:26:01Z</cp:lastPrinted>
  <dcterms:created xsi:type="dcterms:W3CDTF">2003-01-14T01:32:12Z</dcterms:created>
  <dcterms:modified xsi:type="dcterms:W3CDTF">2016-10-05T02:57:15Z</dcterms:modified>
</cp:coreProperties>
</file>