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7" r:id="rId2"/>
    <p:sldId id="338" r:id="rId3"/>
    <p:sldId id="339" r:id="rId4"/>
    <p:sldId id="341" r:id="rId5"/>
  </p:sldIdLst>
  <p:sldSz cx="10058400" cy="7772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67" autoAdjust="0"/>
    <p:restoredTop sz="94095" autoAdjust="0"/>
  </p:normalViewPr>
  <p:slideViewPr>
    <p:cSldViewPr>
      <p:cViewPr varScale="1">
        <p:scale>
          <a:sx n="64" d="100"/>
          <a:sy n="64" d="100"/>
        </p:scale>
        <p:origin x="1572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fld id="{E5160CBA-6543-4F76-8B77-0CCBDBC85A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2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8A01B550-6302-4570-8F6F-1E67F6703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1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4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8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95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9A4E0-BBE9-43B8-854E-B1E6ABDB3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B815D-67CB-4762-A934-5193B5BA8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EFAFD-D0AC-4041-B7A7-40365871E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30994-DAC6-47A1-A584-98274545C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4EDD6-918F-4A62-8F45-90E4C481F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12D3D-C1B1-4E65-A981-E7C9D99CA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59253-A47F-4000-A757-0911B18F2C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4525B-08C1-4F11-ADF1-362524800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E6467-76E4-42EC-8C98-F7D469566D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29CB5-607B-4409-8D39-905A25515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82C09-B419-4B4A-9799-67294ABAF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fld id="{7DC27C57-0DA8-4925-89B9-07E7FFAB29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Hashing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dirty="0" err="1">
                <a:solidFill>
                  <a:srgbClr val="3333FF"/>
                </a:solidFill>
                <a:ea typeface="ＭＳ Ｐゴシック" panose="020B0600070205080204" pitchFamily="34" charset="-128"/>
              </a:rPr>
              <a:t>hashtable</a:t>
            </a:r>
            <a:r>
              <a:rPr lang="en-US" altLang="en-US" dirty="0">
                <a:ea typeface="ＭＳ Ｐゴシック" panose="020B0600070205080204" pitchFamily="34" charset="-128"/>
              </a:rPr>
              <a:t> is a data structure that stores (</a:t>
            </a:r>
            <a:r>
              <a:rPr lang="en-US" altLang="en-US" i="1" dirty="0">
                <a:ea typeface="ＭＳ Ｐゴシック" panose="020B0600070205080204" pitchFamily="34" charset="-128"/>
              </a:rPr>
              <a:t>key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value</a:t>
            </a:r>
            <a:r>
              <a:rPr lang="en-US" altLang="en-US" dirty="0">
                <a:ea typeface="ＭＳ Ｐゴシック" panose="020B0600070205080204" pitchFamily="34" charset="-128"/>
              </a:rPr>
              <a:t>) pairs so that given a key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, we can efficiently find the value associated with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 (if any)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Key idea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: Use an array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[0..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m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1]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and choose a </a:t>
            </a:r>
            <a:r>
              <a:rPr lang="en-US" altLang="en-US" dirty="0">
                <a:solidFill>
                  <a:srgbClr val="3333FF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hash function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that maps keys to array indices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Notation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: Keys are chosen from a set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of size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;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) 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 {0, …,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1}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If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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there will clearly be </a:t>
            </a:r>
            <a:r>
              <a:rPr lang="en-US" altLang="en-US" dirty="0">
                <a:solidFill>
                  <a:srgbClr val="3333FF"/>
                </a:solidFill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collisions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(Pigeonhole Principle)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i.e., for distinct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y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y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collisions may occur when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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for some hash functions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We want: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a fast to compute hash function that minimizes collisions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a way to deal with collisions in case they arise</a:t>
            </a:r>
          </a:p>
        </p:txBody>
      </p:sp>
    </p:spTree>
    <p:extLst>
      <p:ext uri="{BB962C8B-B14F-4D97-AF65-F5344CB8AC3E}">
        <p14:creationId xmlns:p14="http://schemas.microsoft.com/office/powerpoint/2010/main" val="42416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Determinism or Randomization?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If we pick a deterministic hash function for our program, then each time our program is run each pair of keys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y</a:t>
            </a:r>
            <a:r>
              <a:rPr lang="en-US" altLang="en-US" dirty="0">
                <a:ea typeface="ＭＳ Ｐゴシック" panose="020B0600070205080204" pitchFamily="34" charset="-128"/>
              </a:rPr>
              <a:t> will either </a:t>
            </a:r>
            <a:r>
              <a:rPr lang="en-US" altLang="en-US" u="sng" dirty="0">
                <a:ea typeface="ＭＳ Ｐゴシック" panose="020B0600070205080204" pitchFamily="34" charset="-128"/>
              </a:rPr>
              <a:t>always</a:t>
            </a:r>
            <a:r>
              <a:rPr lang="en-US" altLang="en-US" dirty="0">
                <a:ea typeface="ＭＳ Ｐゴシック" panose="020B0600070205080204" pitchFamily="34" charset="-128"/>
              </a:rPr>
              <a:t> collide or </a:t>
            </a:r>
            <a:r>
              <a:rPr lang="en-US" altLang="en-US" u="sng" dirty="0">
                <a:ea typeface="ＭＳ Ｐゴシック" panose="020B0600070205080204" pitchFamily="34" charset="-128"/>
              </a:rPr>
              <a:t>never</a:t>
            </a:r>
            <a:r>
              <a:rPr lang="en-US" altLang="en-US" dirty="0">
                <a:ea typeface="ＭＳ Ｐゴシック" panose="020B0600070205080204" pitchFamily="34" charset="-128"/>
              </a:rPr>
              <a:t> collide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if we have several collisions for some input, we will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always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have several collisions for that input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e.g.,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) = integer(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x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) mod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m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We need randomization, but our hash function cannot be random (why?)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Solution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: Choose a hash function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uniformly at random from a family of hash functions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F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each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is deterministic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Ideal (?):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is the set of all possible functions from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to {0, …,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1}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many of these have no simple representation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93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Uniform and Universal hash function families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Let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be a hash function family, with each hash mapping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to {0, …,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m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1}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We say that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is </a:t>
                </a:r>
                <a:r>
                  <a:rPr lang="en-US" altLang="en-US" dirty="0">
                    <a:solidFill>
                      <a:srgbClr val="3333FF"/>
                    </a:solidFill>
                    <a:ea typeface="ＭＳ Ｐゴシック" panose="020B0600070205080204" pitchFamily="34" charset="-128"/>
                  </a:rPr>
                  <a:t>uniform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if 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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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a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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{0, …,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m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1}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the probability is over the choice of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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F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 (</a:t>
                </a:r>
                <a:r>
                  <a:rPr lang="en-US" altLang="en-US" b="1" u="sng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not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over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,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a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)</a:t>
                </a:r>
              </a:p>
              <a:p>
                <a:pPr lvl="1"/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Example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: The family {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h</a:t>
                </a:r>
                <a:r>
                  <a:rPr lang="en-US" altLang="en-US" i="1" baseline="-25000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a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} where 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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 h</a:t>
                </a:r>
                <a:r>
                  <a:rPr lang="en-US" altLang="en-US" i="1" baseline="-25000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a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 =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a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is uniform</a:t>
                </a:r>
              </a:p>
              <a:p>
                <a:endParaRPr lang="en-US" altLang="en-US" i="1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We say that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is </a:t>
                </a:r>
                <a:r>
                  <a:rPr lang="en-US" altLang="en-US" dirty="0">
                    <a:solidFill>
                      <a:srgbClr val="3333FF"/>
                    </a:solidFill>
                    <a:ea typeface="ＭＳ Ｐゴシック" panose="020B0600070205080204" pitchFamily="34" charset="-128"/>
                  </a:rPr>
                  <a:t>universal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if 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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K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such that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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y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pPr lvl="1"/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the probability is over the choice of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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F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 (</a:t>
                </a:r>
                <a:r>
                  <a:rPr lang="en-US" altLang="en-US" b="1" u="sng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not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over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,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)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b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Good news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: Universal hash function families exist</a:t>
                </a:r>
              </a:p>
            </p:txBody>
          </p:sp>
        </mc:Choice>
        <mc:Fallback xmlns="">
          <p:sp>
            <p:nvSpPr>
              <p:cNvPr id="111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41" r="-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138826" y="3787914"/>
            <a:ext cx="1309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not</a:t>
            </a:r>
          </a:p>
          <a:p>
            <a:r>
              <a:rPr lang="en-US" dirty="0"/>
              <a:t>universal!</a:t>
            </a:r>
          </a:p>
        </p:txBody>
      </p:sp>
    </p:spTree>
    <p:extLst>
      <p:ext uri="{BB962C8B-B14F-4D97-AF65-F5344CB8AC3E}">
        <p14:creationId xmlns:p14="http://schemas.microsoft.com/office/powerpoint/2010/main" val="25056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1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When two keys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and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 collide, we need to store the corresponding values of both keys at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[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)] = 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T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[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</a:rPr>
                  <a:t>y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)]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If we make each array entry a list, this is called </a:t>
                </a:r>
                <a:r>
                  <a:rPr lang="en-US" altLang="en-US" dirty="0">
                    <a:solidFill>
                      <a:srgbClr val="3333FF"/>
                    </a:solidFill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chaining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For any key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, if </a:t>
                </a:r>
                <a:r>
                  <a:rPr lang="en-US" altLang="en-US" i="1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len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 is the length of the linked list at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T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[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)] then the worst case time to search for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is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O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(1 + </a:t>
                </a:r>
                <a:r>
                  <a:rPr lang="en-US" altLang="en-US" i="1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len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))</a:t>
                </a: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Now </a:t>
                </a:r>
                <a:r>
                  <a:rPr lang="en-US" altLang="en-US" i="1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len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 is a </a:t>
                </a:r>
                <a:r>
                  <a:rPr lang="en-US" altLang="en-US" dirty="0">
                    <a:solidFill>
                      <a:srgbClr val="3333FF"/>
                    </a:solidFill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random variable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(random event: choice of 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h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 and</a:t>
                </a:r>
              </a:p>
              <a:p>
                <a:pPr marL="1909762" lvl="4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m:t>𝑙𝑒𝑛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Courier New" panose="02070309020205020404" pitchFamily="49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Courier New" panose="02070309020205020404" pitchFamily="49" charset="0"/>
                            </a:rPr>
                            <m:t>𝑦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∈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Thus, the expected value of </a:t>
                </a:r>
                <a:r>
                  <a:rPr lang="en-US" altLang="en-US" i="1" dirty="0" err="1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len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(</a:t>
                </a:r>
                <a:r>
                  <a:rPr lang="en-US" altLang="en-US" i="1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x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 is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𝛼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(called the </a:t>
                </a:r>
                <a:r>
                  <a:rPr lang="en-US" altLang="en-US" dirty="0">
                    <a:solidFill>
                      <a:srgbClr val="3333FF"/>
                    </a:solidFill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load factor</a:t>
                </a:r>
                <a:r>
                  <a:rPr lang="en-US" alt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16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48200" y="4648200"/>
                <a:ext cx="3606244" cy="77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48200"/>
                <a:ext cx="3606244" cy="778868"/>
              </a:xfrm>
              <a:prstGeom prst="rect">
                <a:avLst/>
              </a:prstGeom>
              <a:blipFill>
                <a:blip r:embed="rId4"/>
                <a:stretch>
                  <a:fillRect l="-1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54444" y="4648200"/>
                <a:ext cx="1243354" cy="528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444" y="4648200"/>
                <a:ext cx="1243354" cy="528543"/>
              </a:xfrm>
              <a:prstGeom prst="rect">
                <a:avLst/>
              </a:prstGeom>
              <a:blipFill>
                <a:blip r:embed="rId5"/>
                <a:stretch>
                  <a:fillRect l="-4902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4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3" grpId="0"/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15208</TotalTime>
  <Words>601</Words>
  <Application>Microsoft Office PowerPoint</Application>
  <PresentationFormat>Custom</PresentationFormat>
  <Paragraphs>67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ＭＳ Ｐゴシック</vt:lpstr>
      <vt:lpstr>Cambria Math</vt:lpstr>
      <vt:lpstr>Courier New</vt:lpstr>
      <vt:lpstr>Symbol</vt:lpstr>
      <vt:lpstr>Times New Roman</vt:lpstr>
      <vt:lpstr>Trebuchet MS</vt:lpstr>
      <vt:lpstr>Webdings</vt:lpstr>
      <vt:lpstr>Wingdings</vt:lpstr>
      <vt:lpstr>Default Design</vt:lpstr>
      <vt:lpstr>Hashing</vt:lpstr>
      <vt:lpstr>Determinism or Randomization?</vt:lpstr>
      <vt:lpstr>Uniform and Universal hash function families</vt:lpstr>
      <vt:lpstr>Chaining</vt:lpstr>
    </vt:vector>
  </TitlesOfParts>
  <Company>PESIT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VISITOR</cp:lastModifiedBy>
  <cp:revision>428</cp:revision>
  <cp:lastPrinted>2004-02-18T15:26:01Z</cp:lastPrinted>
  <dcterms:created xsi:type="dcterms:W3CDTF">2003-01-14T01:32:12Z</dcterms:created>
  <dcterms:modified xsi:type="dcterms:W3CDTF">2016-10-18T02:27:32Z</dcterms:modified>
</cp:coreProperties>
</file>