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0" r:id="rId2"/>
    <p:sldId id="341" r:id="rId3"/>
    <p:sldId id="344" r:id="rId4"/>
    <p:sldId id="345" r:id="rId5"/>
    <p:sldId id="346" r:id="rId6"/>
    <p:sldId id="347" r:id="rId7"/>
    <p:sldId id="342" r:id="rId8"/>
    <p:sldId id="343" r:id="rId9"/>
  </p:sldIdLst>
  <p:sldSz cx="10058400" cy="7772400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67" autoAdjust="0"/>
    <p:restoredTop sz="94095" autoAdjust="0"/>
  </p:normalViewPr>
  <p:slideViewPr>
    <p:cSldViewPr>
      <p:cViewPr varScale="1">
        <p:scale>
          <a:sx n="64" d="100"/>
          <a:sy n="64" d="100"/>
        </p:scale>
        <p:origin x="912" y="66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8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952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9405938" y="0"/>
            <a:ext cx="19526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7021513"/>
            <a:ext cx="1952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9196388" y="7021513"/>
            <a:ext cx="40481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300"/>
            </a:lvl1pPr>
          </a:lstStyle>
          <a:p>
            <a:fld id="{E5160CBA-6543-4F76-8B77-0CCBDBC85A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2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25775" y="549275"/>
            <a:ext cx="354965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8A01B550-6302-4570-8F6F-1E67F67032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01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133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503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042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33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036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66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574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22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9A4E0-BBE9-43B8-854E-B1E6ABDB34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0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BB815D-67CB-4762-A934-5193B5BA80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3138" y="457200"/>
            <a:ext cx="2262187" cy="6629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637338" cy="6629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1EFAFD-D0AC-4041-B7A7-40365871E9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6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930994-DAC6-47A1-A584-98274545CC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2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4EDD6-918F-4A62-8F45-90E4C481FE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7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433888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1143000"/>
            <a:ext cx="4435475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12D3D-C1B1-4E65-A981-E7C9D99CA6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4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59253-A47F-4000-A757-0911B18F2C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1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4525B-08C1-4F11-ADF1-3625248007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7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E6467-76E4-42EC-8C98-F7D469566D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3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29CB5-607B-4409-8D39-905A25515F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82C09-B419-4B4A-9799-67294ABAFD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8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7162800"/>
            <a:ext cx="4038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600"/>
            </a:lvl1pPr>
          </a:lstStyle>
          <a:p>
            <a:fld id="{7DC27C57-0DA8-4925-89B9-07E7FFAB295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33400" y="990600"/>
            <a:ext cx="9037638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63500" dir="2212194" algn="ctr" rotWithShape="0">
              <a:schemeClr val="folHlink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6pPr>
      <a:lvl7pPr marL="9144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7pPr>
      <a:lvl8pPr marL="13716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8pPr>
      <a:lvl9pPr marL="18288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827088" indent="-317500" algn="l" defTabSz="1019175" rtl="0" eaLnBrk="0" fontAlgn="base" hangingPunct="0">
        <a:spcBef>
          <a:spcPct val="20000"/>
        </a:spcBef>
        <a:spcAft>
          <a:spcPct val="0"/>
        </a:spcAft>
        <a:buChar char="—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2923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7495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32067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6639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41211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Chaining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6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When two keys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and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y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collide, we need to store the corresponding values of both keys at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T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[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(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)] =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T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[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(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y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)]</a:t>
                </a:r>
              </a:p>
              <a:p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If we make each array entry a list, this is called </a:t>
                </a:r>
                <a:r>
                  <a:rPr lang="en-US" altLang="en-US" dirty="0">
                    <a:solidFill>
                      <a:srgbClr val="3333FF"/>
                    </a:solidFill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chaining</a:t>
                </a:r>
              </a:p>
              <a:p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For any key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, if </a:t>
                </a:r>
                <a:r>
                  <a:rPr lang="en-US" altLang="en-US" i="1" dirty="0" err="1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len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(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) is the length of the linked list at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T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[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h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(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)] then the worst case time to search for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is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O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(1 + </a:t>
                </a:r>
                <a:r>
                  <a:rPr lang="en-US" altLang="en-US" i="1" dirty="0" err="1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len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(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))</a:t>
                </a:r>
              </a:p>
              <a:p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Now </a:t>
                </a:r>
                <a:r>
                  <a:rPr lang="en-US" altLang="en-US" i="1" dirty="0" err="1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len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(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) is a </a:t>
                </a:r>
                <a:r>
                  <a:rPr lang="en-US" altLang="en-US" dirty="0">
                    <a:solidFill>
                      <a:srgbClr val="3333FF"/>
                    </a:solidFill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random variable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(random event: choice of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h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) and</a:t>
                </a:r>
              </a:p>
              <a:p>
                <a:pPr marL="1909762" lvl="4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m:t>𝑙𝑒𝑛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</a:rPr>
                            <m:t>𝑦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∈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Thus, the expected value of </a:t>
                </a:r>
                <a:r>
                  <a:rPr lang="en-US" altLang="en-US" i="1" dirty="0" err="1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len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(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) is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𝛼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(called the </a:t>
                </a:r>
                <a:r>
                  <a:rPr lang="en-US" altLang="en-US" dirty="0">
                    <a:solidFill>
                      <a:srgbClr val="3333FF"/>
                    </a:solidFill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load factor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16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48200" y="4648200"/>
                <a:ext cx="3606244" cy="77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648200"/>
                <a:ext cx="3606244" cy="778868"/>
              </a:xfrm>
              <a:prstGeom prst="rect">
                <a:avLst/>
              </a:prstGeom>
              <a:blipFill>
                <a:blip r:embed="rId4"/>
                <a:stretch>
                  <a:fillRect l="-1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54444" y="4648200"/>
                <a:ext cx="1243354" cy="528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prob.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444" y="4648200"/>
                <a:ext cx="1243354" cy="528543"/>
              </a:xfrm>
              <a:prstGeom prst="rect">
                <a:avLst/>
              </a:prstGeom>
              <a:blipFill>
                <a:blip r:embed="rId5"/>
                <a:stretch>
                  <a:fillRect l="-4902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1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Advanced Chaining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6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The expected running time for search with chaining is:</a:t>
                </a:r>
              </a:p>
              <a:p>
                <a:pPr marL="509588" lvl="1" indent="0">
                  <a:buNone/>
                </a:pPr>
                <a:r>
                  <a:rPr lang="en-US" altLang="en-US" i="1" dirty="0">
                    <a:ea typeface="ＭＳ Ｐゴシック" panose="020B0600070205080204" pitchFamily="34" charset="-128"/>
                  </a:rPr>
                  <a:t>O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(1 + 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) with a linked list</a:t>
                </a:r>
              </a:p>
              <a:p>
                <a:pPr marL="509588" lvl="1" indent="0">
                  <a:buNone/>
                </a:pPr>
                <a:r>
                  <a:rPr lang="en-US" altLang="en-US" i="1" dirty="0">
                    <a:ea typeface="ＭＳ Ｐゴシック" panose="020B0600070205080204" pitchFamily="34" charset="-128"/>
                  </a:rPr>
                  <a:t>O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(1 + log 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) with a balanced binary tree (assuming </a:t>
                </a:r>
                <a:r>
                  <a:rPr lang="en-US" altLang="en-US" i="1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K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is totally ordered)</a:t>
                </a:r>
                <a:endParaRPr lang="en-US" altLang="en-US" i="1" dirty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choose </a:t>
                </a:r>
                <a:r>
                  <a:rPr lang="en-US" altLang="en-US" i="1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m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 </a:t>
                </a:r>
                <a:r>
                  <a:rPr lang="en-US" altLang="en-US" i="1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n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for </a:t>
                </a:r>
                <a:r>
                  <a:rPr lang="en-US" altLang="en-US" i="1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O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(1) expected time for search</a:t>
                </a:r>
              </a:p>
              <a:p>
                <a:pPr marL="509588" lvl="1" indent="0">
                  <a:buNone/>
                </a:pPr>
                <a:endParaRPr lang="en-US" altLang="en-US" i="1" dirty="0"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r>
                  <a:rPr lang="en-US" altLang="en-US" b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Question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: What if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T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[</a:t>
                </a:r>
                <a:r>
                  <a:rPr lang="en-US" altLang="en-US" i="1" dirty="0" err="1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i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] is a </a:t>
                </a:r>
                <a:r>
                  <a:rPr lang="en-US" altLang="en-US" dirty="0" err="1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hashtable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of size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m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containing all values that hash to index </a:t>
                </a:r>
                <a:r>
                  <a:rPr lang="en-US" altLang="en-US" i="1" dirty="0" err="1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i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, and so on recursively until there are no collisions?</a:t>
                </a:r>
              </a:p>
              <a:p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Answer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: Analogous to asking what is the height of a balanced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m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-</a:t>
                </a:r>
                <a:r>
                  <a:rPr lang="en-US" altLang="en-US" dirty="0" err="1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ary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tree with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n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leaves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i.e.,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O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(</a:t>
                </a:r>
                <a:r>
                  <a:rPr lang="en-US" altLang="en-US" dirty="0" err="1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log</a:t>
                </a:r>
                <a:r>
                  <a:rPr lang="en-US" altLang="en-US" i="1" baseline="-25000" dirty="0" err="1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m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n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)</a:t>
                </a:r>
              </a:p>
              <a:p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We can get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O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(1) expected running time with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</a:rPr>
                      <m:t>𝑚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</m:ctrlPr>
                      </m:radPr>
                      <m:deg/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rad>
                  </m:oMath>
                </a14:m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can store smaller tables for deeper levels</a:t>
                </a:r>
              </a:p>
            </p:txBody>
          </p:sp>
        </mc:Choice>
        <mc:Fallback xmlns="">
          <p:sp>
            <p:nvSpPr>
              <p:cNvPr id="1116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2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Expected worst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6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So far, we have seen the expected time for a search</a:t>
                </a:r>
              </a:p>
              <a:p>
                <a:pPr lvl="1"/>
                <a:r>
                  <a:rPr lang="en-US" dirty="0"/>
                  <a:t>we used: </a:t>
                </a:r>
                <a:r>
                  <a:rPr lang="en-US" altLang="en-US" dirty="0">
                    <a:sym typeface="Symbol" panose="05050102010706020507" pitchFamily="18" charset="2"/>
                  </a:rPr>
                  <a:t> = </a:t>
                </a:r>
                <a:r>
                  <a:rPr lang="en-US" u="sng" dirty="0">
                    <a:sym typeface="Symbol" panose="05050102010706020507" pitchFamily="18" charset="2"/>
                  </a:rPr>
                  <a:t>expected</a:t>
                </a:r>
                <a:r>
                  <a:rPr lang="en-US" dirty="0">
                    <a:sym typeface="Symbol" panose="05050102010706020507" pitchFamily="18" charset="2"/>
                  </a:rPr>
                  <a:t> value of </a:t>
                </a:r>
                <a:r>
                  <a:rPr lang="en-US" i="1" dirty="0" err="1">
                    <a:sym typeface="Symbol" panose="05050102010706020507" pitchFamily="18" charset="2"/>
                  </a:rPr>
                  <a:t>len</a:t>
                </a:r>
                <a:r>
                  <a:rPr lang="en-US" dirty="0">
                    <a:sym typeface="Symbol" panose="05050102010706020507" pitchFamily="18" charset="2"/>
                  </a:rPr>
                  <a:t>(</a:t>
                </a:r>
                <a:r>
                  <a:rPr lang="en-US" i="1" dirty="0">
                    <a:sym typeface="Symbol" panose="05050102010706020507" pitchFamily="18" charset="2"/>
                  </a:rPr>
                  <a:t>x</a:t>
                </a:r>
                <a:r>
                  <a:rPr lang="en-US" dirty="0">
                    <a:sym typeface="Symbol" panose="05050102010706020507" pitchFamily="18" charset="2"/>
                  </a:rPr>
                  <a:t>)</a:t>
                </a:r>
              </a:p>
              <a:p>
                <a:pPr lvl="1"/>
                <a:r>
                  <a:rPr lang="en-US" dirty="0">
                    <a:sym typeface="Symbol" panose="05050102010706020507" pitchFamily="18" charset="2"/>
                  </a:rPr>
                  <a:t>for </a:t>
                </a:r>
                <a:r>
                  <a:rPr lang="en-US" altLang="en-US" dirty="0">
                    <a:sym typeface="Symbol" panose="05050102010706020507" pitchFamily="18" charset="2"/>
                  </a:rPr>
                  <a:t> = 1 (i.e.,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m</a:t>
                </a:r>
                <a:r>
                  <a:rPr lang="en-US" altLang="en-US" dirty="0">
                    <a:sym typeface="Symbol" panose="05050102010706020507" pitchFamily="18" charset="2"/>
                  </a:rPr>
                  <a:t> =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n</a:t>
                </a:r>
                <a:r>
                  <a:rPr lang="en-US" altLang="en-US" dirty="0">
                    <a:sym typeface="Symbol" panose="05050102010706020507" pitchFamily="18" charset="2"/>
                  </a:rPr>
                  <a:t>), the expected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max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𝑙𝑒𝑛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i="1" dirty="0"/>
              </a:p>
              <a:p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dirty="0">
                    <a:sym typeface="Symbol" panose="05050102010706020507" pitchFamily="18" charset="2"/>
                  </a:rPr>
                  <a:t>for </a:t>
                </a:r>
                <a:r>
                  <a:rPr lang="en-US" altLang="en-US" dirty="0">
                    <a:sym typeface="Symbol" panose="05050102010706020507" pitchFamily="18" charset="2"/>
                  </a:rPr>
                  <a:t> = 1/</a:t>
                </a:r>
                <a:r>
                  <a:rPr lang="en-US" altLang="en-US" i="1" dirty="0">
                    <a:sym typeface="Symbol" panose="05050102010706020507" pitchFamily="18" charset="2"/>
                  </a:rPr>
                  <a:t>n</a:t>
                </a:r>
                <a:r>
                  <a:rPr lang="en-US" altLang="en-US" dirty="0">
                    <a:sym typeface="Symbol" panose="05050102010706020507" pitchFamily="18" charset="2"/>
                  </a:rPr>
                  <a:t> (i.e.,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m</a:t>
                </a:r>
                <a:r>
                  <a:rPr lang="en-US" altLang="en-US" dirty="0">
                    <a:sym typeface="Symbol" panose="05050102010706020507" pitchFamily="18" charset="2"/>
                  </a:rPr>
                  <a:t> =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n</a:t>
                </a:r>
                <a:r>
                  <a:rPr lang="en-US" altLang="en-US" baseline="30000" dirty="0">
                    <a:sym typeface="Symbol" panose="05050102010706020507" pitchFamily="18" charset="2"/>
                  </a:rPr>
                  <a:t>2</a:t>
                </a:r>
                <a:r>
                  <a:rPr lang="en-US" altLang="en-US" dirty="0">
                    <a:sym typeface="Symbol" panose="05050102010706020507" pitchFamily="18" charset="2"/>
                  </a:rPr>
                  <a:t>), the expected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max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𝑙𝑒𝑛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is </a:t>
                </a:r>
                <a:r>
                  <a:rPr lang="en-US" i="1" dirty="0">
                    <a:sym typeface="Symbol" panose="05050102010706020507" pitchFamily="18" charset="2"/>
                  </a:rPr>
                  <a:t>O</a:t>
                </a:r>
                <a:r>
                  <a:rPr lang="en-US" dirty="0">
                    <a:sym typeface="Symbol" panose="05050102010706020507" pitchFamily="18" charset="2"/>
                  </a:rPr>
                  <a:t>(1)</a:t>
                </a:r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We can have </a:t>
                </a:r>
                <a:r>
                  <a:rPr lang="en-US" altLang="en-US" dirty="0">
                    <a:solidFill>
                      <a:srgbClr val="3333FF"/>
                    </a:solidFill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perfect hashing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: </a:t>
                </a:r>
                <a:r>
                  <a:rPr lang="en-US" altLang="en-US" u="sng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expected worst-case time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of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O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(1) with </a:t>
                </a:r>
                <a:r>
                  <a:rPr lang="en-US" altLang="en-US" u="sng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expected space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O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(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n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)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top level has a table of size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m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=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n</a:t>
                </a:r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if 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  <m:t>𝑛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primary hash collisions at slot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j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, choose a secondary hash table of size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</a:rPr>
                      <m:t>2</m:t>
                    </m:r>
                    <m:sSubSup>
                      <m:sSub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  <m:t>𝑛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secondary hash table has at least 50% chance of no collisions</a:t>
                </a:r>
              </a:p>
            </p:txBody>
          </p:sp>
        </mc:Choice>
        <mc:Fallback>
          <p:sp>
            <p:nvSpPr>
              <p:cNvPr id="1116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08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Open Addressing: an alternative to chaining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Suppose we want to hash keys in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to {0, 1,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 1}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each entry </a:t>
            </a:r>
            <a:r>
              <a:rPr lang="en-US" altLang="en-US" i="1" dirty="0"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</a:rPr>
              <a:t>[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] will contain one (</a:t>
            </a:r>
            <a:r>
              <a:rPr lang="en-US" altLang="en-US" i="1" dirty="0">
                <a:ea typeface="ＭＳ Ｐゴシック" panose="020B0600070205080204" pitchFamily="34" charset="-128"/>
              </a:rPr>
              <a:t>key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value</a:t>
            </a:r>
            <a:r>
              <a:rPr lang="en-US" altLang="en-US" dirty="0">
                <a:ea typeface="ＭＳ Ｐゴシック" panose="020B0600070205080204" pitchFamily="34" charset="-128"/>
              </a:rPr>
              <a:t>) pair or it will be empty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Instead of a single hash function </a:t>
            </a:r>
            <a:r>
              <a:rPr lang="en-US" altLang="en-US" i="1" dirty="0">
                <a:ea typeface="ＭＳ Ｐゴシック" panose="020B0600070205080204" pitchFamily="34" charset="-128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</a:rPr>
              <a:t>, we have a sequence of hash functions </a:t>
            </a:r>
            <a:r>
              <a:rPr lang="en-US" altLang="en-US" i="1" dirty="0">
                <a:ea typeface="ＭＳ Ｐゴシック" panose="020B0600070205080204" pitchFamily="34" charset="-128"/>
              </a:rPr>
              <a:t>h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h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h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m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 1</a:t>
            </a:r>
            <a:r>
              <a:rPr lang="en-US" altLang="en-US" dirty="0">
                <a:ea typeface="ＭＳ Ｐゴシック" panose="020B0600070205080204" pitchFamily="34" charset="-128"/>
              </a:rPr>
              <a:t> such that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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x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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K</a:t>
            </a: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marL="509588" lvl="1" indent="0"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the </a:t>
            </a:r>
            <a:r>
              <a:rPr lang="en-US" altLang="en-US" dirty="0">
                <a:solidFill>
                  <a:srgbClr val="3333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probe sequence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</a:rPr>
              <a:t>h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x</a:t>
            </a:r>
            <a:r>
              <a:rPr lang="en-US" altLang="en-US" dirty="0">
                <a:ea typeface="ＭＳ Ｐゴシック" panose="020B0600070205080204" pitchFamily="34" charset="-128"/>
              </a:rPr>
              <a:t>), </a:t>
            </a:r>
            <a:r>
              <a:rPr lang="en-US" altLang="en-US" i="1" dirty="0">
                <a:ea typeface="ＭＳ Ｐゴシック" panose="020B0600070205080204" pitchFamily="34" charset="-128"/>
              </a:rPr>
              <a:t>h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x</a:t>
            </a:r>
            <a:r>
              <a:rPr lang="en-US" altLang="en-US" dirty="0">
                <a:ea typeface="ＭＳ Ｐゴシック" panose="020B0600070205080204" pitchFamily="34" charset="-128"/>
              </a:rPr>
              <a:t>), …,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h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m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 1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x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marL="509588" lvl="1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is a permutation of 0, 1,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 1</a:t>
            </a: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We search for an item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at indices according to the probe sequence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we stop when we find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or an empty slot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hopefully, we don’t need too much of the probe sequence</a:t>
            </a: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Ideal case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(strong uniform hashing): For any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, the probe sequence is equally likely to be any of the permutations of </a:t>
            </a:r>
            <a:r>
              <a:rPr lang="en-US" altLang="en-US" dirty="0">
                <a:ea typeface="ＭＳ Ｐゴシック" panose="020B0600070205080204" pitchFamily="34" charset="-128"/>
              </a:rPr>
              <a:t>0, 1,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 1</a:t>
            </a:r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0401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Analysis with strong uniform hashing assumption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6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Suppose the 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hashtable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has currently filled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n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out of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m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entries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unlike chaining, load factor   1 always with open addressing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consider the random variable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p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n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,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m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) = the number of probes needed</a:t>
                </a:r>
              </a:p>
              <a:p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Now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p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(0,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m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) = 1 and</a:t>
                </a:r>
              </a:p>
              <a:p>
                <a:pPr marL="50958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  <a:sym typeface="Symbol" panose="05050102010706020507" pitchFamily="18" charset="2"/>
                                </a:rPr>
                                <m:t>,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  <a:sym typeface="Symbol" panose="05050102010706020507" pitchFamily="18" charset="2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m:t>≤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m:t>1+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𝑚</m:t>
                          </m:r>
                        </m:den>
                      </m:f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𝑝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𝑛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−1,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𝑚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−1)</m:t>
                          </m:r>
                        </m:e>
                      </m:d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Prove by induction that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  <a:sym typeface="Symbol" panose="05050102010706020507" pitchFamily="18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  <a:sym typeface="Symbol" panose="05050102010706020507" pitchFamily="18" charset="2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,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  <a:sym typeface="Symbol" panose="05050102010706020507" pitchFamily="18" charset="2"/>
                      </a:rPr>
                      <m:t>≤</m:t>
                    </m:r>
                    <m:f>
                      <m:fPr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  <a:sym typeface="Symbol" panose="05050102010706020507" pitchFamily="18" charset="2"/>
                          </a:rPr>
                          <m:t>𝑚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  <a:sym typeface="Symbol" panose="05050102010706020507" pitchFamily="18" charset="2"/>
                          </a:rPr>
                          <m:t>𝑚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  <a:sym typeface="Symbol" panose="05050102010706020507" pitchFamily="18" charset="2"/>
                          </a:rPr>
                          <m:t>𝑛</m:t>
                        </m:r>
                      </m:den>
                    </m:f>
                  </m:oMath>
                </a14:m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 marL="509588" lvl="1" indent="0">
                  <a:buNone/>
                </a:pP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  <a:sym typeface="Symbol" panose="05050102010706020507" pitchFamily="18" charset="2"/>
                          </a:rPr>
                          <m:t>1−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  <a:sym typeface="Symbol" panose="05050102010706020507" pitchFamily="18" charset="2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   as   1</a:t>
                </a:r>
              </a:p>
              <a:p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However if  is a constant  1, the expected number of probes is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O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(1)</a:t>
                </a:r>
              </a:p>
            </p:txBody>
          </p:sp>
        </mc:Choice>
        <mc:Fallback>
          <p:sp>
            <p:nvSpPr>
              <p:cNvPr id="1116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62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Common Probe Sequences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6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It is difficult to satisfy strong uniform hashing in practice, so we use simpler probe sequences:</a:t>
                </a:r>
              </a:p>
              <a:p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Linear probing: given a single hash function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h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, define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h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𝑥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m:t>=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𝑖</m:t>
                          </m:r>
                        </m:e>
                      </m:d>
                      <m:r>
                        <a:rPr lang="en-US" altLang="en-US" b="0" i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m:t>mod</m:t>
                      </m:r>
                      <m:r>
                        <a:rPr lang="en-US" altLang="en-US" b="0" i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m:t>𝑚</m:t>
                      </m:r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tends to cause large clusters as 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 grows</a:t>
                </a:r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Quadratic probing: 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given a single hash function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h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, define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h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𝑥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m:t>=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en-US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m:t>mod</m:t>
                      </m:r>
                      <m:r>
                        <a:rPr lang="en-US" altLang="en-US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m:t>𝑚</m:t>
                      </m:r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Double hashing: given two hash functions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h</a:t>
                </a:r>
                <a:r>
                  <a:rPr lang="en-US" altLang="en-US" baseline="-25000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1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 and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h</a:t>
                </a:r>
                <a:r>
                  <a:rPr lang="en-US" altLang="en-US" baseline="-25000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2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, define</a:t>
                </a:r>
              </a:p>
              <a:p>
                <a:pPr marL="50958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h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𝑥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m:t>=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  <a:sym typeface="Symbol" panose="05050102010706020507" pitchFamily="18" charset="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𝑖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  <a:sym typeface="Symbol" panose="05050102010706020507" pitchFamily="18" charset="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𝑥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)</m:t>
                          </m:r>
                        </m:e>
                      </m:d>
                      <m:r>
                        <a:rPr lang="en-US" altLang="en-US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m:t>mod</m:t>
                      </m:r>
                      <m:r>
                        <a:rPr lang="en-US" altLang="en-US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m:t>𝑚</m:t>
                      </m:r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both these tend to cause cache misses, leading to poor performance</a:t>
                </a:r>
              </a:p>
              <a:p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Binary probing: given a single 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hash function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h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 and assuming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m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 is a power of 2,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  <a:sym typeface="Symbol" panose="05050102010706020507" pitchFamily="18" charset="2"/>
                          </a:rPr>
                          <m:t>h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  <a:sym typeface="Symbol" panose="05050102010706020507" pitchFamily="18" charset="2"/>
                      </a:rPr>
                      <m:t>h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</m:d>
                    <m:r>
                      <a:rPr lang="en-US" altLang="en-US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  <a:sym typeface="Symbol" panose="05050102010706020507" pitchFamily="18" charset="2"/>
                      </a:rPr>
                      <m:t>xor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  <a:sym typeface="Symbol" panose="05050102010706020507" pitchFamily="18" charset="2"/>
                      </a:rPr>
                      <m:t>𝑖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excellent cache performance (why?)</a:t>
                </a:r>
              </a:p>
            </p:txBody>
          </p:sp>
        </mc:Choice>
        <mc:Fallback>
          <p:sp>
            <p:nvSpPr>
              <p:cNvPr id="1116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78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Prime Multiplicative Hash Family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6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Suppose |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K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| =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n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and for simplicity, suppose each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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K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is an integer</a:t>
                </a:r>
              </a:p>
              <a:p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Choose a prime number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p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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n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 and for each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b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  {1, 2, …,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p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  1} define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h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𝑥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m:t>=</m:t>
                      </m:r>
                      <m:d>
                        <m:d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𝑏𝑥</m:t>
                          </m:r>
                          <m:r>
                            <a:rPr lang="en-US" altLang="en-US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mod</m:t>
                          </m:r>
                          <m:r>
                            <a:rPr lang="en-US" altLang="en-US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𝑝</m:t>
                          </m:r>
                        </m:e>
                      </m:d>
                      <m:r>
                        <a:rPr lang="en-US" altLang="en-US" b="0" i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m:t>mod</m:t>
                      </m:r>
                      <m:r>
                        <a:rPr lang="en-US" altLang="en-US" b="0" i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m:t>𝑚</m:t>
                      </m:r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a little slow to compute due to two modulus operations</a:t>
                </a:r>
              </a:p>
              <a:p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To show universality, we need to show: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 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  </m:t>
                    </m:r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Courier New" panose="020703090202050204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Courier New" panose="02070309020205020404" pitchFamily="49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Courier New" panose="02070309020205020404" pitchFamily="49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Courier New" panose="020703090202050204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Courier New" panose="02070309020205020404" pitchFamily="49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(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𝑦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By definition, </a:t>
                </a:r>
                <a:r>
                  <a:rPr lang="en-US" altLang="en-US" i="1" dirty="0" err="1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h</a:t>
                </a:r>
                <a:r>
                  <a:rPr lang="en-US" altLang="en-US" i="1" baseline="-25000" dirty="0" err="1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b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(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) = </a:t>
                </a:r>
                <a:r>
                  <a:rPr lang="en-US" altLang="en-US" i="1" dirty="0" err="1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h</a:t>
                </a:r>
                <a:r>
                  <a:rPr lang="en-US" altLang="en-US" i="1" baseline="-25000" dirty="0" err="1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b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(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y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) implies that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b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(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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y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) mod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p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 is a multiple of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m</a:t>
                </a:r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There are exactly             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multiples of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m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in the set 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{1, 2, …,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p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  1}</a:t>
                </a:r>
              </a:p>
              <a:p>
                <a:pPr marL="509588" lvl="1" indent="0">
                  <a:buNone/>
                </a:pPr>
                <a:r>
                  <a:rPr lang="en-US" altLang="en-US" b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Number Theory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:</a:t>
                </a:r>
              </a:p>
              <a:p>
                <a:pPr marL="509588" lvl="1" indent="0">
                  <a:buNone/>
                </a:pP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For each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z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, there is a unique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b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 for which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b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(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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y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) mod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p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 =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z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, namely</a:t>
                </a:r>
              </a:p>
              <a:p>
                <a:pPr marL="509588" lvl="1" indent="0">
                  <a:buNone/>
                </a:pP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b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 = 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(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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y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)</a:t>
                </a:r>
                <a:r>
                  <a:rPr lang="en-US" altLang="en-US" baseline="30000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1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z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 mod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p</a:t>
                </a:r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 marL="509588" lvl="1" indent="0">
                  <a:buNone/>
                </a:pP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Hence, the probability of choosing such a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b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 is </a:t>
                </a:r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16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541" t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87735" y="4724400"/>
                <a:ext cx="1050865" cy="678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  <a:sym typeface="Symbol" panose="05050102010706020507" pitchFamily="18" charset="2"/>
                                </a:rPr>
                                <m:t>𝑝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  <a:sym typeface="Symbol" panose="05050102010706020507" pitchFamily="18" charset="2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  <a:sym typeface="Symbol" panose="05050102010706020507" pitchFamily="18" charset="2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735" y="4724400"/>
                <a:ext cx="1050865" cy="678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00800" y="6103024"/>
                <a:ext cx="1621341" cy="979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  <a:sym typeface="Symbol" panose="05050102010706020507" pitchFamily="18" charset="2"/>
                                    </a:rPr>
                                    <m:t>𝑝</m:t>
                                  </m:r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  <a:sym typeface="Symbol" panose="05050102010706020507" pitchFamily="18" charset="2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  <a:sym typeface="Symbol" panose="05050102010706020507" pitchFamily="18" charset="2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6103024"/>
                <a:ext cx="1621341" cy="9797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88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Binary Multiplicative Hash Family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6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Suppose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K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= {0, 1, …, 2</a:t>
                </a:r>
                <a:r>
                  <a:rPr lang="en-US" altLang="en-US" i="1" baseline="30000" dirty="0">
                    <a:ea typeface="ＭＳ Ｐゴシック" panose="020B0600070205080204" pitchFamily="34" charset="-128"/>
                  </a:rPr>
                  <a:t>k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 1}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and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m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= 2</a:t>
                </a:r>
                <a:r>
                  <a:rPr lang="en-US" altLang="en-US" i="1" baseline="30000" dirty="0">
                    <a:ea typeface="ＭＳ Ｐゴシック" panose="020B0600070205080204" pitchFamily="34" charset="-128"/>
                  </a:rPr>
                  <a:t>p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thus,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k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-bit keys have to be mapped to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p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-bit hash values</a:t>
                </a:r>
              </a:p>
              <a:p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For every odd integer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b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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K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, define</a:t>
                </a:r>
              </a:p>
              <a:p>
                <a:pPr marL="1909762" lvl="4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h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  <m:t>𝑥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  <a:sym typeface="Symbol" panose="05050102010706020507" pitchFamily="18" charset="2"/>
                                </a:rPr>
                                <m:t>𝑏𝑥</m:t>
                              </m:r>
                              <m:r>
                                <a:rPr lang="en-US" altLang="en-US" b="0" i="0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  <a:sym typeface="Symbol" panose="05050102010706020507" pitchFamily="18" charset="2"/>
                                </a:rPr>
                                <m:t>mod</m:t>
                              </m:r>
                              <m:r>
                                <a:rPr lang="en-US" altLang="en-US" b="0" i="0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Courier New" panose="02070309020205020404" pitchFamily="49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Courier New" panose="02070309020205020404" pitchFamily="49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Courier New" panose="02070309020205020404" pitchFamily="49" charset="0"/>
                                      <a:sym typeface="Symbol" panose="05050102010706020507" pitchFamily="18" charset="2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en-US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Courier New" panose="02070309020205020404" pitchFamily="49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Courier New" panose="02070309020205020404" pitchFamily="49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Courier New" panose="02070309020205020404" pitchFamily="49" charset="0"/>
                                      <a:sym typeface="Symbol" panose="05050102010706020507" pitchFamily="18" charset="2"/>
                                    </a:rPr>
                                    <m:t>𝑘</m:t>
                                  </m:r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Courier New" panose="02070309020205020404" pitchFamily="49" charset="0"/>
                                      <a:sym typeface="Symbol" panose="05050102010706020507" pitchFamily="18" charset="2"/>
                                    </a:rPr>
                                    <m:t>−</m:t>
                                  </m:r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  <a:cs typeface="Courier New" panose="02070309020205020404" pitchFamily="49" charset="0"/>
                                      <a:sym typeface="Symbol" panose="05050102010706020507" pitchFamily="18" charset="2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 marL="342900" indent="-342900"/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  <a:sym typeface="Symbol" panose="05050102010706020507" pitchFamily="18" charset="2"/>
                </a:endParaRPr>
              </a:p>
              <a:p>
                <a:pPr marL="342900" indent="-342900"/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Rapid computation: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#define hash(b, x) (((b)*(x) &amp; (1&lt;&lt;k – 1)) &gt;&gt; (k-p))</a:t>
                </a:r>
              </a:p>
              <a:p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We can show near-universality: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 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  </m:t>
                    </m:r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Courier New" panose="020703090202050204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Courier New" panose="02070309020205020404" pitchFamily="49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Courier New" panose="02070309020205020404" pitchFamily="49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Courier New" panose="02070309020205020404" pitchFamily="49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Courier New" panose="02070309020205020404" pitchFamily="49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(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𝑦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  <m:t>2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116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04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15354</TotalTime>
  <Words>1210</Words>
  <Application>Microsoft Office PowerPoint</Application>
  <PresentationFormat>Custom</PresentationFormat>
  <Paragraphs>129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ＭＳ Ｐゴシック</vt:lpstr>
      <vt:lpstr>Cambria Math</vt:lpstr>
      <vt:lpstr>Courier New</vt:lpstr>
      <vt:lpstr>Symbol</vt:lpstr>
      <vt:lpstr>Times New Roman</vt:lpstr>
      <vt:lpstr>Trebuchet MS</vt:lpstr>
      <vt:lpstr>Webdings</vt:lpstr>
      <vt:lpstr>Wingdings</vt:lpstr>
      <vt:lpstr>Default Design</vt:lpstr>
      <vt:lpstr>Chaining</vt:lpstr>
      <vt:lpstr>Advanced Chaining</vt:lpstr>
      <vt:lpstr>Expected worst case</vt:lpstr>
      <vt:lpstr>Open Addressing: an alternative to chaining</vt:lpstr>
      <vt:lpstr>Analysis with strong uniform hashing assumption</vt:lpstr>
      <vt:lpstr>Common Probe Sequences</vt:lpstr>
      <vt:lpstr>Prime Multiplicative Hash Family</vt:lpstr>
      <vt:lpstr>Binary Multiplicative Hash Family</vt:lpstr>
    </vt:vector>
  </TitlesOfParts>
  <Company>PESIT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</dc:title>
  <dc:subject>CS205 @ PESIT</dc:subject>
  <dc:creator>Viraj Kumar</dc:creator>
  <dc:description>©2001-2003 Howard Huang</dc:description>
  <cp:lastModifiedBy>VISITOR</cp:lastModifiedBy>
  <cp:revision>475</cp:revision>
  <cp:lastPrinted>2004-02-18T15:26:01Z</cp:lastPrinted>
  <dcterms:created xsi:type="dcterms:W3CDTF">2003-01-14T01:32:12Z</dcterms:created>
  <dcterms:modified xsi:type="dcterms:W3CDTF">2016-10-18T03:16:38Z</dcterms:modified>
</cp:coreProperties>
</file>