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71" r:id="rId4"/>
    <p:sldId id="262" r:id="rId5"/>
    <p:sldId id="273" r:id="rId6"/>
    <p:sldId id="274" r:id="rId7"/>
    <p:sldId id="275" r:id="rId8"/>
    <p:sldId id="276" r:id="rId9"/>
    <p:sldId id="277" r:id="rId10"/>
  </p:sldIdLst>
  <p:sldSz cx="10058400" cy="77724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DDDDD"/>
    <a:srgbClr val="FFCCCC"/>
    <a:srgbClr val="FFFFFF"/>
    <a:srgbClr val="CCFFCC"/>
    <a:srgbClr val="FF0000"/>
    <a:srgbClr val="FFCC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8" autoAdjust="0"/>
  </p:normalViewPr>
  <p:slideViewPr>
    <p:cSldViewPr>
      <p:cViewPr varScale="1">
        <p:scale>
          <a:sx n="68" d="100"/>
          <a:sy n="68" d="100"/>
        </p:scale>
        <p:origin x="474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defTabSz="963613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888" y="0"/>
            <a:ext cx="313531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7175"/>
            <a:ext cx="31353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defTabSz="963613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888" y="9147175"/>
            <a:ext cx="313531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smtClean="0"/>
            </a:lvl1pPr>
          </a:lstStyle>
          <a:p>
            <a:pPr>
              <a:defRPr/>
            </a:pPr>
            <a:fld id="{7851A94B-A451-4A1B-B153-3BC5017414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211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t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0325" y="720725"/>
            <a:ext cx="4659313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A56A27-1E22-418D-8E0B-09B2E73EB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452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1588"/>
            <a:ext cx="7543800" cy="2706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3050"/>
            <a:ext cx="7543800" cy="1876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E711F-3AE6-494D-926B-5C6294098101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7F726-C94B-4802-8F1B-F4214B6DA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42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128F0-14A5-4953-86FF-3C3E4359F8EA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55B83-B7B6-4F35-BD7F-52A18FC577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1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4B509-60E0-4BCC-8EA1-45B40BF537C8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A7D25-7613-4240-B27D-087D54864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1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7754B-2448-44D0-BDB6-9D4C4D7A2357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ABC35-09B1-4D7B-B029-C6583DCD22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4204D-F174-4E31-B12C-2BC936D0B69E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2A191-9DBF-42F0-8FAB-72F5D9166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98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37E9C-8F8A-46C8-8B80-17B4D4BCAD7C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51FD-C8A8-4502-AC36-8546D4320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3AF1-0F26-4BBF-A1CA-64F03D8442A9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9039E-577E-481D-A873-2CD5176CF7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45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564A5-84B1-4B39-BBA3-92FA75F30D8B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43910-F66C-4C37-9F81-47CBC27EB0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0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12D71-D118-48C6-B1A3-9925F10A79BC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E25A0-01F0-4BCF-AB98-3F1763CEB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6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CC3B6-89BE-464D-A9DC-85E9E2C73342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331D2-BF6B-4F8A-88DD-0B4416F72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1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447E-22F7-4E55-A77D-E5DCA14C1611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5FA9F-6390-4280-A6DE-5E0BD15CB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9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defTabSz="1019175">
              <a:defRPr sz="1600" smtClean="0"/>
            </a:lvl1pPr>
          </a:lstStyle>
          <a:p>
            <a:pPr>
              <a:defRPr/>
            </a:pPr>
            <a:fld id="{D43B5518-7060-46DC-A1C5-8282A051C018}" type="datetime4">
              <a:rPr lang="en-US" altLang="en-US"/>
              <a:pPr>
                <a:defRPr/>
              </a:pPr>
              <a:t>November 9, 2016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7162800"/>
            <a:ext cx="3657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defTabSz="1019175">
              <a:defRPr sz="1600" smtClean="0"/>
            </a:lvl1pPr>
          </a:lstStyle>
          <a:p>
            <a:pPr>
              <a:defRPr/>
            </a:pPr>
            <a:r>
              <a:rPr lang="en-US" altLang="en-US"/>
              <a:t>©2006 Craig Zilles (adapted from slides by Howard Huang)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defRPr sz="1600" smtClean="0"/>
            </a:lvl1pPr>
          </a:lstStyle>
          <a:p>
            <a:pPr>
              <a:defRPr/>
            </a:pPr>
            <a:fld id="{F7AE4835-9369-47D8-96AA-CDB012F06C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63500" dir="2212194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E220937D-CA88-4ABF-BCD8-F34295142C03}" type="slidenum">
              <a:rPr lang="en-US" altLang="en-US" sz="1600"/>
              <a:pPr/>
              <a:t>1</a:t>
            </a:fld>
            <a:endParaRPr lang="en-US" altLang="en-US" sz="16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application of hashing: Map-Reduce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Developed by two researchers at Google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Many companies want to process large amounts of data quickly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without purchasing super-computers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i="1" dirty="0">
                <a:sym typeface="Wingdings" panose="05000000000000000000" pitchFamily="2" charset="2"/>
              </a:rPr>
              <a:t>Alternative</a:t>
            </a:r>
            <a:r>
              <a:rPr lang="en-US" altLang="en-US" dirty="0">
                <a:sym typeface="Wingdings" panose="05000000000000000000" pitchFamily="2" charset="2"/>
              </a:rPr>
              <a:t>: Split work across several </a:t>
            </a:r>
            <a:r>
              <a:rPr lang="en-US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nodes</a:t>
            </a:r>
            <a:r>
              <a:rPr lang="en-US" altLang="en-US" dirty="0">
                <a:sym typeface="Wingdings" panose="05000000000000000000" pitchFamily="2" charset="2"/>
              </a:rPr>
              <a:t> (off-the-shelf machines)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Risk of failures: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What if a node fails during computation?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How many hard-drive failures does Google suffer? ~1 per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15696" y="5472332"/>
            <a:ext cx="1155600" cy="1323439"/>
            <a:chOff x="7988400" y="5769592"/>
            <a:chExt cx="1155600" cy="1323439"/>
          </a:xfrm>
        </p:grpSpPr>
        <p:sp>
          <p:nvSpPr>
            <p:cNvPr id="2" name="TextBox 1"/>
            <p:cNvSpPr txBox="1"/>
            <p:nvPr/>
          </p:nvSpPr>
          <p:spPr>
            <a:xfrm>
              <a:off x="8153023" y="5769592"/>
              <a:ext cx="9909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minute</a:t>
              </a:r>
            </a:p>
            <a:p>
              <a:r>
                <a:rPr lang="en-US" dirty="0"/>
                <a:t>hour</a:t>
              </a:r>
            </a:p>
            <a:p>
              <a:r>
                <a:rPr lang="en-US" dirty="0"/>
                <a:t>day</a:t>
              </a:r>
            </a:p>
            <a:p>
              <a:r>
                <a:rPr lang="en-US" dirty="0"/>
                <a:t>month</a:t>
              </a:r>
            </a:p>
          </p:txBody>
        </p:sp>
        <p:sp>
          <p:nvSpPr>
            <p:cNvPr id="3" name="Left Brace 2"/>
            <p:cNvSpPr/>
            <p:nvPr/>
          </p:nvSpPr>
          <p:spPr bwMode="auto">
            <a:xfrm>
              <a:off x="7988400" y="5777552"/>
              <a:ext cx="246888" cy="1295400"/>
            </a:xfrm>
            <a:prstGeom prst="leftBrace">
              <a:avLst/>
            </a:prstGeom>
            <a:noFill/>
            <a:ln w="476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endParaRPr>
            </a:p>
          </p:txBody>
        </p:sp>
      </p:grpSp>
      <p:sp>
        <p:nvSpPr>
          <p:cNvPr id="6" name="5-Point Star 5"/>
          <p:cNvSpPr/>
          <p:nvPr/>
        </p:nvSpPr>
        <p:spPr bwMode="auto">
          <a:xfrm>
            <a:off x="9125576" y="5554900"/>
            <a:ext cx="228600" cy="22860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15" y="1960096"/>
            <a:ext cx="7771694" cy="12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147280A0-9636-4263-BAAB-DA4A01399A55}" type="slidenum">
              <a:rPr lang="en-US" altLang="en-US" sz="1600"/>
              <a:pPr/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general map-reduce process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The input is split into chunks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Some nodes run </a:t>
            </a:r>
            <a:r>
              <a:rPr lang="en-US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map</a:t>
            </a:r>
            <a:r>
              <a:rPr lang="en-US" altLang="en-US" dirty="0">
                <a:sym typeface="Wingdings" panose="05000000000000000000" pitchFamily="2" charset="2"/>
              </a:rPr>
              <a:t> tasks on one or more chunks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each chunk is converted into a sequence of (</a:t>
            </a:r>
            <a:r>
              <a:rPr lang="en-US" altLang="en-US" i="1" dirty="0">
                <a:sym typeface="Wingdings" panose="05000000000000000000" pitchFamily="2" charset="2"/>
              </a:rPr>
              <a:t>key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value</a:t>
            </a:r>
            <a:r>
              <a:rPr lang="en-US" altLang="en-US" dirty="0">
                <a:sym typeface="Wingdings" panose="05000000000000000000" pitchFamily="2" charset="2"/>
              </a:rPr>
              <a:t>) pairs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keys don’t have to be unique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A </a:t>
            </a:r>
            <a:r>
              <a:rPr lang="en-US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master</a:t>
            </a:r>
            <a:r>
              <a:rPr lang="en-US" altLang="en-US" dirty="0">
                <a:sym typeface="Wingdings" panose="05000000000000000000" pitchFamily="2" charset="2"/>
              </a:rPr>
              <a:t> node gathers all (</a:t>
            </a:r>
            <a:r>
              <a:rPr lang="en-US" altLang="en-US" i="1" dirty="0">
                <a:sym typeface="Wingdings" panose="05000000000000000000" pitchFamily="2" charset="2"/>
              </a:rPr>
              <a:t>key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value</a:t>
            </a:r>
            <a:r>
              <a:rPr lang="en-US" altLang="en-US" dirty="0">
                <a:sym typeface="Wingdings" panose="05000000000000000000" pitchFamily="2" charset="2"/>
              </a:rPr>
              <a:t>) pairs and groups them into lists by </a:t>
            </a:r>
            <a:r>
              <a:rPr lang="en-US" altLang="en-US" i="1" dirty="0">
                <a:sym typeface="Wingdings" panose="05000000000000000000" pitchFamily="2" charset="2"/>
              </a:rPr>
              <a:t>key</a:t>
            </a:r>
            <a:r>
              <a:rPr lang="en-US" altLang="en-US" dirty="0">
                <a:sym typeface="Wingdings" panose="05000000000000000000" pitchFamily="2" charset="2"/>
              </a:rPr>
              <a:t>: (</a:t>
            </a:r>
            <a:r>
              <a:rPr lang="en-US" altLang="en-US" i="1" dirty="0">
                <a:sym typeface="Wingdings" panose="05000000000000000000" pitchFamily="2" charset="2"/>
              </a:rPr>
              <a:t>k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[</a:t>
            </a:r>
            <a:r>
              <a:rPr lang="en-US" altLang="en-US" i="1" dirty="0">
                <a:sym typeface="Wingdings" panose="05000000000000000000" pitchFamily="2" charset="2"/>
              </a:rPr>
              <a:t>v</a:t>
            </a:r>
            <a:r>
              <a:rPr lang="en-US" altLang="en-US" baseline="-25000" dirty="0">
                <a:sym typeface="Wingdings" panose="05000000000000000000" pitchFamily="2" charset="2"/>
              </a:rPr>
              <a:t>11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v</a:t>
            </a:r>
            <a:r>
              <a:rPr lang="en-US" altLang="en-US" baseline="-25000" dirty="0">
                <a:sym typeface="Wingdings" panose="05000000000000000000" pitchFamily="2" charset="2"/>
              </a:rPr>
              <a:t>12</a:t>
            </a:r>
            <a:r>
              <a:rPr lang="en-US" altLang="en-US" dirty="0">
                <a:sym typeface="Wingdings" panose="05000000000000000000" pitchFamily="2" charset="2"/>
              </a:rPr>
              <a:t>, …]) ; (</a:t>
            </a:r>
            <a:r>
              <a:rPr lang="en-US" altLang="en-US" i="1" dirty="0">
                <a:sym typeface="Wingdings" panose="05000000000000000000" pitchFamily="2" charset="2"/>
              </a:rPr>
              <a:t>k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, [</a:t>
            </a:r>
            <a:r>
              <a:rPr lang="en-US" altLang="en-US" i="1" dirty="0">
                <a:sym typeface="Wingdings" panose="05000000000000000000" pitchFamily="2" charset="2"/>
              </a:rPr>
              <a:t>v</a:t>
            </a:r>
            <a:r>
              <a:rPr lang="en-US" altLang="en-US" baseline="-25000" dirty="0">
                <a:sym typeface="Wingdings" panose="05000000000000000000" pitchFamily="2" charset="2"/>
              </a:rPr>
              <a:t>21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v</a:t>
            </a:r>
            <a:r>
              <a:rPr lang="en-US" altLang="en-US" baseline="-25000" dirty="0">
                <a:sym typeface="Wingdings" panose="05000000000000000000" pitchFamily="2" charset="2"/>
              </a:rPr>
              <a:t>22</a:t>
            </a:r>
            <a:r>
              <a:rPr lang="en-US" altLang="en-US" dirty="0">
                <a:sym typeface="Wingdings" panose="05000000000000000000" pitchFamily="2" charset="2"/>
              </a:rPr>
              <a:t>, …]) ; …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Some nodes run </a:t>
            </a:r>
            <a:r>
              <a:rPr lang="en-US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reduce</a:t>
            </a:r>
            <a:r>
              <a:rPr lang="en-US" altLang="en-US" dirty="0">
                <a:sym typeface="Wingdings" panose="05000000000000000000" pitchFamily="2" charset="2"/>
              </a:rPr>
              <a:t> tasks: given one or more such lists, “reduce” the values in the list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Lastly, the master controller gathers the reduced values to produce the final answer</a:t>
            </a:r>
          </a:p>
        </p:txBody>
      </p:sp>
    </p:spTree>
    <p:extLst>
      <p:ext uri="{BB962C8B-B14F-4D97-AF65-F5344CB8AC3E}">
        <p14:creationId xmlns:p14="http://schemas.microsoft.com/office/powerpoint/2010/main" val="42596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E220937D-CA88-4ABF-BCD8-F34295142C03}" type="slidenum">
              <a:rPr lang="en-US" altLang="en-US" sz="1600"/>
              <a:pPr/>
              <a:t>3</a:t>
            </a:fld>
            <a:endParaRPr lang="en-US" altLang="en-US" sz="16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sym typeface="Wingdings" panose="05000000000000000000" pitchFamily="2" charset="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80772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09800" y="3429000"/>
            <a:ext cx="116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/>
              <a:t>mappers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535738" y="342900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/>
              <a:t>reducers</a:t>
            </a:r>
          </a:p>
        </p:txBody>
      </p:sp>
    </p:spTree>
    <p:extLst>
      <p:ext uri="{BB962C8B-B14F-4D97-AF65-F5344CB8AC3E}">
        <p14:creationId xmlns:p14="http://schemas.microsoft.com/office/powerpoint/2010/main" val="40794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6902FA4-677D-48B8-82FE-2E34BD679446}" type="slidenum">
              <a:rPr lang="en-US" altLang="en-US" sz="1600"/>
              <a:pPr/>
              <a:t>4</a:t>
            </a:fld>
            <a:endParaRPr lang="en-US" alt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1: Frequency of each word in large files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The chunks are files</a:t>
            </a:r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Each map task is given one or more files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each file is converted into a sequence of pairs (</a:t>
            </a:r>
            <a:r>
              <a:rPr lang="en-US" altLang="en-US" i="1" dirty="0">
                <a:sym typeface="Wingdings" panose="05000000000000000000" pitchFamily="2" charset="2"/>
              </a:rPr>
              <a:t>word</a:t>
            </a:r>
            <a:r>
              <a:rPr lang="en-US" altLang="en-US" dirty="0">
                <a:sym typeface="Wingdings" panose="05000000000000000000" pitchFamily="2" charset="2"/>
              </a:rPr>
              <a:t>, 1)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The master node gathers all the (</a:t>
            </a:r>
            <a:r>
              <a:rPr lang="en-US" altLang="en-US" i="1" dirty="0">
                <a:sym typeface="Wingdings" panose="05000000000000000000" pitchFamily="2" charset="2"/>
              </a:rPr>
              <a:t>word</a:t>
            </a:r>
            <a:r>
              <a:rPr lang="en-US" altLang="en-US" dirty="0">
                <a:sym typeface="Wingdings" panose="05000000000000000000" pitchFamily="2" charset="2"/>
              </a:rPr>
              <a:t>, 1) pairs and groups them into lists by </a:t>
            </a:r>
            <a:r>
              <a:rPr lang="en-US" altLang="en-US" i="1" dirty="0">
                <a:sym typeface="Wingdings" panose="05000000000000000000" pitchFamily="2" charset="2"/>
              </a:rPr>
              <a:t>key</a:t>
            </a:r>
            <a:r>
              <a:rPr lang="en-US" altLang="en-US" dirty="0">
                <a:sym typeface="Wingdings" panose="05000000000000000000" pitchFamily="2" charset="2"/>
              </a:rPr>
              <a:t>: (</a:t>
            </a:r>
            <a:r>
              <a:rPr lang="en-US" altLang="en-US" i="1" dirty="0">
                <a:sym typeface="Wingdings" panose="05000000000000000000" pitchFamily="2" charset="2"/>
              </a:rPr>
              <a:t>w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[1, 1, …]) ; (</a:t>
            </a:r>
            <a:r>
              <a:rPr lang="en-US" altLang="en-US" i="1" dirty="0">
                <a:sym typeface="Wingdings" panose="05000000000000000000" pitchFamily="2" charset="2"/>
              </a:rPr>
              <a:t>w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, [1, 1, …]) ; …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Each reduce task is given one or more such lists, and “reduces” the values in the list by adding all the 1’s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Lastly, the master controller gathers the reduced values to produce the final answer: (</a:t>
            </a:r>
            <a:r>
              <a:rPr lang="en-US" altLang="en-US" i="1" dirty="0">
                <a:sym typeface="Wingdings" panose="05000000000000000000" pitchFamily="2" charset="2"/>
              </a:rPr>
              <a:t>w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c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) ; (</a:t>
            </a:r>
            <a:r>
              <a:rPr lang="en-US" altLang="en-US" i="1" dirty="0">
                <a:sym typeface="Wingdings" panose="05000000000000000000" pitchFamily="2" charset="2"/>
              </a:rPr>
              <a:t>w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c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) ; …</a:t>
            </a:r>
          </a:p>
        </p:txBody>
      </p:sp>
    </p:spTree>
    <p:extLst>
      <p:ext uri="{BB962C8B-B14F-4D97-AF65-F5344CB8AC3E}">
        <p14:creationId xmlns:p14="http://schemas.microsoft.com/office/powerpoint/2010/main" val="13519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A6902FA4-677D-48B8-82FE-2E34BD679446}" type="slidenum">
              <a:rPr lang="en-US" altLang="en-US" sz="1600"/>
              <a:pPr/>
              <a:t>5</a:t>
            </a:fld>
            <a:endParaRPr lang="en-US" alt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 strategy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Wingdings" panose="05000000000000000000" pitchFamily="2" charset="2"/>
              </a:rPr>
              <a:t>If a word </a:t>
            </a:r>
            <a:r>
              <a:rPr lang="en-US" altLang="en-US" i="1" dirty="0">
                <a:sym typeface="Wingdings" panose="05000000000000000000" pitchFamily="2" charset="2"/>
              </a:rPr>
              <a:t>w</a:t>
            </a:r>
            <a:r>
              <a:rPr lang="en-US" altLang="en-US" dirty="0">
                <a:sym typeface="Wingdings" panose="05000000000000000000" pitchFamily="2" charset="2"/>
              </a:rPr>
              <a:t> appears </a:t>
            </a:r>
            <a:r>
              <a:rPr lang="en-US" altLang="en-US" i="1" dirty="0">
                <a:sym typeface="Wingdings" panose="05000000000000000000" pitchFamily="2" charset="2"/>
              </a:rPr>
              <a:t>m</a:t>
            </a:r>
            <a:r>
              <a:rPr lang="en-US" altLang="en-US" dirty="0">
                <a:sym typeface="Wingdings" panose="05000000000000000000" pitchFamily="2" charset="2"/>
              </a:rPr>
              <a:t> times in a file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the mapper will produce (</a:t>
            </a:r>
            <a:r>
              <a:rPr lang="en-US" altLang="en-US" i="1" dirty="0">
                <a:sym typeface="Wingdings" panose="05000000000000000000" pitchFamily="2" charset="2"/>
              </a:rPr>
              <a:t>w</a:t>
            </a:r>
            <a:r>
              <a:rPr lang="en-US" altLang="en-US" dirty="0">
                <a:sym typeface="Wingdings" panose="05000000000000000000" pitchFamily="2" charset="2"/>
              </a:rPr>
              <a:t>, 1), (</a:t>
            </a:r>
            <a:r>
              <a:rPr lang="en-US" altLang="en-US" i="1" dirty="0">
                <a:sym typeface="Wingdings" panose="05000000000000000000" pitchFamily="2" charset="2"/>
              </a:rPr>
              <a:t>w</a:t>
            </a:r>
            <a:r>
              <a:rPr lang="en-US" altLang="en-US" dirty="0">
                <a:sym typeface="Wingdings" panose="05000000000000000000" pitchFamily="2" charset="2"/>
              </a:rPr>
              <a:t>, 1), … </a:t>
            </a:r>
            <a:r>
              <a:rPr lang="en-US" altLang="en-US" i="1" dirty="0">
                <a:sym typeface="Wingdings" panose="05000000000000000000" pitchFamily="2" charset="2"/>
              </a:rPr>
              <a:t>m</a:t>
            </a:r>
            <a:r>
              <a:rPr lang="en-US" altLang="en-US" dirty="0">
                <a:sym typeface="Wingdings" panose="05000000000000000000" pitchFamily="2" charset="2"/>
              </a:rPr>
              <a:t> times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instead, what if the mapper produced just (</a:t>
            </a:r>
            <a:r>
              <a:rPr lang="en-US" altLang="en-US" i="1" dirty="0">
                <a:sym typeface="Wingdings" panose="05000000000000000000" pitchFamily="2" charset="2"/>
              </a:rPr>
              <a:t>w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m</a:t>
            </a:r>
            <a:r>
              <a:rPr lang="en-US" altLang="en-US" dirty="0">
                <a:sym typeface="Wingdings" panose="05000000000000000000" pitchFamily="2" charset="2"/>
              </a:rPr>
              <a:t>)?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Shifts some of the computation from the reducer to the mapper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but also reduces the amount of intermediate data!</a:t>
            </a:r>
          </a:p>
          <a:p>
            <a:pPr lvl="2"/>
            <a:r>
              <a:rPr lang="en-US" altLang="en-US" dirty="0">
                <a:sym typeface="Wingdings" panose="05000000000000000000" pitchFamily="2" charset="2"/>
              </a:rPr>
              <a:t>original	: </a:t>
            </a:r>
            <a:r>
              <a:rPr lang="en-US" altLang="en-US" i="1" dirty="0">
                <a:sym typeface="Wingdings" panose="05000000000000000000" pitchFamily="2" charset="2"/>
              </a:rPr>
              <a:t>m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 (</a:t>
            </a:r>
            <a:r>
              <a:rPr lang="en-US" altLang="en-US" dirty="0" err="1">
                <a:sym typeface="Symbol" panose="05050102010706020507" pitchFamily="18" charset="2"/>
              </a:rPr>
              <a:t>bitsize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) + 1) bits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alternative	: </a:t>
            </a:r>
            <a:r>
              <a:rPr lang="en-US" altLang="en-US" dirty="0" err="1">
                <a:sym typeface="Symbol" panose="05050102010706020507" pitchFamily="18" charset="2"/>
              </a:rPr>
              <a:t>bitsize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) + log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) bits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Running time dominated by </a:t>
            </a:r>
            <a:r>
              <a:rPr lang="en-US" altLang="en-US" dirty="0">
                <a:solidFill>
                  <a:schemeClr val="accent2"/>
                </a:solidFill>
              </a:rPr>
              <a:t>data transfer time</a:t>
            </a:r>
            <a:r>
              <a:rPr lang="en-US" altLang="en-US" dirty="0"/>
              <a:t> between map/reduce nodes and the master</a:t>
            </a:r>
          </a:p>
          <a:p>
            <a:pPr lvl="1"/>
            <a:r>
              <a:rPr lang="en-US" altLang="en-US" dirty="0"/>
              <a:t>CPUs MUCH faster than the interconnect speed/local HDD rates</a:t>
            </a:r>
          </a:p>
          <a:p>
            <a:endParaRPr lang="en-US" altLang="en-US" dirty="0"/>
          </a:p>
          <a:p>
            <a:r>
              <a:rPr lang="en-US" altLang="en-US" dirty="0"/>
              <a:t>If input size totals </a:t>
            </a:r>
            <a:r>
              <a:rPr lang="en-US" altLang="en-US" i="1" dirty="0"/>
              <a:t>N</a:t>
            </a:r>
            <a:r>
              <a:rPr lang="en-US" altLang="en-US" dirty="0"/>
              <a:t> bits, key-value pairs total </a:t>
            </a:r>
            <a:r>
              <a:rPr lang="en-US" altLang="en-US" i="1" dirty="0"/>
              <a:t>K</a:t>
            </a:r>
            <a:r>
              <a:rPr lang="en-US" altLang="en-US" dirty="0"/>
              <a:t> bits, key-reduced pairs total </a:t>
            </a:r>
            <a:r>
              <a:rPr lang="en-US" altLang="en-US" i="1" dirty="0"/>
              <a:t>R</a:t>
            </a:r>
            <a:r>
              <a:rPr lang="en-US" altLang="en-US" dirty="0"/>
              <a:t> bits and the final output totals </a:t>
            </a:r>
            <a:r>
              <a:rPr lang="en-US" altLang="en-US" i="1" dirty="0"/>
              <a:t>M</a:t>
            </a:r>
            <a:r>
              <a:rPr lang="en-US" altLang="en-US" dirty="0"/>
              <a:t> bits, then</a:t>
            </a:r>
          </a:p>
          <a:p>
            <a:pPr marL="509588" lvl="1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Communication Cost is </a:t>
            </a:r>
            <a:r>
              <a:rPr lang="en-US" altLang="en-US" i="1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4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79886174-3FCA-43FE-AE55-A54D2E1276C4}" type="slidenum">
              <a:rPr lang="en-US" altLang="en-US" sz="1600"/>
              <a:pPr/>
              <a:t>6</a:t>
            </a:fld>
            <a:endParaRPr lang="en-US" altLang="en-US" sz="16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2: Matrix-vector multiplication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Consider an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matrix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whose (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 err="1">
                <a:sym typeface="Symbol" panose="05050102010706020507" pitchFamily="18" charset="2"/>
              </a:rPr>
              <a:t>th</a:t>
            </a:r>
            <a:r>
              <a:rPr lang="en-US" altLang="en-US" dirty="0">
                <a:sym typeface="Symbol" panose="05050102010706020507" pitchFamily="18" charset="2"/>
              </a:rPr>
              <a:t> element is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dirty="0">
                <a:sym typeface="Symbol" panose="05050102010706020507" pitchFamily="18" charset="2"/>
              </a:rPr>
              <a:t>, and an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1 vector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product </a:t>
            </a:r>
            <a:r>
              <a:rPr lang="en-US" altLang="en-US" i="1" dirty="0">
                <a:sym typeface="Symbol" panose="05050102010706020507" pitchFamily="18" charset="2"/>
              </a:rPr>
              <a:t>Av</a:t>
            </a:r>
            <a:r>
              <a:rPr lang="en-US" altLang="en-US" dirty="0">
                <a:sym typeface="Symbol" panose="05050102010706020507" pitchFamily="18" charset="2"/>
              </a:rPr>
              <a:t> is an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1 vector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where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=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Assume that vector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fits in each mapper’s memory, but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very large so that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is stored in a file as a set of triples (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dirty="0">
                <a:sym typeface="Symbol" panose="05050102010706020507" pitchFamily="18" charset="2"/>
              </a:rPr>
              <a:t>) for non-zero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Each map task is assigned a chunk of the file, and maps (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Wingdings" panose="05000000000000000000" pitchFamily="2" charset="2"/>
              </a:rPr>
              <a:t>to the pair (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i="1" dirty="0" err="1">
                <a:sym typeface="Symbol" panose="05050102010706020507" pitchFamily="18" charset="2"/>
              </a:rPr>
              <a:t>v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)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Each reduce task combines lists (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, [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, …]) into (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 + …)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the master thread assembles and outputs vector </a:t>
            </a:r>
            <a:r>
              <a:rPr lang="en-US" altLang="en-US" i="1" dirty="0">
                <a:sym typeface="Wingdings" panose="05000000000000000000" pitchFamily="2" charset="2"/>
              </a:rPr>
              <a:t>x</a:t>
            </a:r>
            <a:endParaRPr lang="en-US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6346825" y="2362200"/>
          <a:ext cx="9001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495000" imgH="444240" progId="Equation.3">
                  <p:embed/>
                </p:oleObj>
              </mc:Choice>
              <mc:Fallback>
                <p:oleObj name="Equation" r:id="rId3" imgW="495000" imgH="44424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2362200"/>
                        <a:ext cx="90011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20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79886174-3FCA-43FE-AE55-A54D2E1276C4}" type="slidenum">
              <a:rPr lang="en-US" altLang="en-US" sz="1600"/>
              <a:pPr/>
              <a:t>7</a:t>
            </a:fld>
            <a:endParaRPr lang="en-US" altLang="en-US" sz="16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Communication Cost Analysis for Example 2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b="1" dirty="0"/>
              <a:t>Input</a:t>
            </a:r>
            <a:r>
              <a:rPr lang="en-US" altLang="en-US" dirty="0"/>
              <a:t>: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matrix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whose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non-zero elements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dirty="0">
                <a:sym typeface="Symbol" panose="05050102010706020507" pitchFamily="18" charset="2"/>
              </a:rPr>
              <a:t> are stored as triples (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dirty="0">
                <a:sym typeface="Symbol" panose="05050102010706020507" pitchFamily="18" charset="2"/>
              </a:rPr>
              <a:t>), and an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1 vector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(each mapper has a RAM copy)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Output: product, an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1 vector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Assume that each matrix/vector element has size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marL="509588" lvl="1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i="1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+ log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pPr marL="509588" lvl="1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i="1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+ log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pPr marL="509588" lvl="1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i="1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+ log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pPr marL="509588" lvl="1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i="1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nb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Communication Cost is </a:t>
            </a:r>
            <a:r>
              <a:rPr lang="en-US" altLang="en-US" i="1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((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+ log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Note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i="1" dirty="0">
                <a:sym typeface="Symbol" panose="05050102010706020507" pitchFamily="18" charset="2"/>
              </a:rPr>
              <a:t>O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but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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for sparse matrices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79886174-3FCA-43FE-AE55-A54D2E1276C4}" type="slidenum">
              <a:rPr lang="en-US" altLang="en-US" sz="1600"/>
              <a:pPr/>
              <a:t>8</a:t>
            </a:fld>
            <a:endParaRPr lang="en-US" altLang="en-US" sz="16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variation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Consider the same situation as before, but suppose that </a:t>
            </a:r>
            <a:r>
              <a:rPr lang="en-US" altLang="en-US" i="1" dirty="0">
                <a:sym typeface="Wingdings" panose="05000000000000000000" pitchFamily="2" charset="2"/>
              </a:rPr>
              <a:t>n</a:t>
            </a:r>
            <a:r>
              <a:rPr lang="en-US" altLang="en-US" dirty="0">
                <a:sym typeface="Wingdings" panose="05000000000000000000" pitchFamily="2" charset="2"/>
              </a:rPr>
              <a:t> is so large that </a:t>
            </a:r>
            <a:r>
              <a:rPr lang="en-US" altLang="en-US" i="1" dirty="0">
                <a:sym typeface="Wingdings" panose="05000000000000000000" pitchFamily="2" charset="2"/>
              </a:rPr>
              <a:t>v</a:t>
            </a:r>
            <a:r>
              <a:rPr lang="en-US" altLang="en-US" dirty="0">
                <a:sym typeface="Wingdings" panose="05000000000000000000" pitchFamily="2" charset="2"/>
              </a:rPr>
              <a:t> cannot fit into memory</a:t>
            </a:r>
          </a:p>
          <a:p>
            <a:pPr lvl="1"/>
            <a:r>
              <a:rPr lang="en-US" altLang="en-US" i="1" dirty="0">
                <a:sym typeface="Wingdings" panose="05000000000000000000" pitchFamily="2" charset="2"/>
              </a:rPr>
              <a:t>v</a:t>
            </a:r>
            <a:r>
              <a:rPr lang="en-US" altLang="en-US" dirty="0">
                <a:sym typeface="Wingdings" panose="05000000000000000000" pitchFamily="2" charset="2"/>
              </a:rPr>
              <a:t> stored in a file as </a:t>
            </a:r>
            <a:r>
              <a:rPr lang="en-US" altLang="en-US" i="1" dirty="0">
                <a:sym typeface="Wingdings" panose="05000000000000000000" pitchFamily="2" charset="2"/>
              </a:rPr>
              <a:t>n</a:t>
            </a:r>
            <a:r>
              <a:rPr lang="en-US" altLang="en-US" dirty="0">
                <a:sym typeface="Wingdings" panose="05000000000000000000" pitchFamily="2" charset="2"/>
              </a:rPr>
              <a:t> pairs (</a:t>
            </a:r>
            <a:r>
              <a:rPr lang="en-US" altLang="en-US" i="1" dirty="0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 err="1">
                <a:sym typeface="Wingdings" panose="05000000000000000000" pitchFamily="2" charset="2"/>
              </a:rPr>
              <a:t>v</a:t>
            </a:r>
            <a:r>
              <a:rPr lang="en-US" altLang="en-US" i="1" baseline="-25000" dirty="0" err="1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)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Consider the following map-reduce algorithm: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map each triple (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Wingdings" panose="05000000000000000000" pitchFamily="2" charset="2"/>
              </a:rPr>
              <a:t>to (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, (</a:t>
            </a:r>
            <a:r>
              <a:rPr lang="en-US" altLang="en-US" i="1" dirty="0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dirty="0"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map each pair (</a:t>
            </a:r>
            <a:r>
              <a:rPr lang="en-US" altLang="en-US" i="1" dirty="0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 err="1">
                <a:sym typeface="Wingdings" panose="05000000000000000000" pitchFamily="2" charset="2"/>
              </a:rPr>
              <a:t>v</a:t>
            </a:r>
            <a:r>
              <a:rPr lang="en-US" altLang="en-US" i="1" baseline="-25000" dirty="0" err="1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) to </a:t>
            </a:r>
            <a:r>
              <a:rPr lang="en-US" altLang="en-US" i="1" dirty="0">
                <a:sym typeface="Wingdings" panose="05000000000000000000" pitchFamily="2" charset="2"/>
              </a:rPr>
              <a:t>n</a:t>
            </a:r>
            <a:r>
              <a:rPr lang="en-US" altLang="en-US" dirty="0">
                <a:sym typeface="Wingdings" panose="05000000000000000000" pitchFamily="2" charset="2"/>
              </a:rPr>
              <a:t> pairs: (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, (</a:t>
            </a:r>
            <a:r>
              <a:rPr lang="en-US" altLang="en-US" i="1" dirty="0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 err="1">
                <a:sym typeface="Wingdings" panose="05000000000000000000" pitchFamily="2" charset="2"/>
              </a:rPr>
              <a:t>v</a:t>
            </a:r>
            <a:r>
              <a:rPr lang="en-US" altLang="en-US" i="1" baseline="-25000" dirty="0" err="1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)) for every 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in order to reduce (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L</a:t>
            </a:r>
            <a:r>
              <a:rPr lang="en-US" altLang="en-US" i="1" baseline="-25000" dirty="0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), find pairs (</a:t>
            </a:r>
            <a:r>
              <a:rPr lang="en-US" altLang="en-US" i="1" dirty="0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dirty="0">
                <a:sym typeface="Symbol" panose="05050102010706020507" pitchFamily="18" charset="2"/>
              </a:rPr>
              <a:t>) and 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altLang="en-US" i="1" dirty="0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 err="1">
                <a:sym typeface="Wingdings" panose="05000000000000000000" pitchFamily="2" charset="2"/>
              </a:rPr>
              <a:t>v</a:t>
            </a:r>
            <a:r>
              <a:rPr lang="en-US" altLang="en-US" i="1" baseline="-25000" dirty="0" err="1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) in </a:t>
            </a:r>
            <a:r>
              <a:rPr lang="en-US" altLang="en-US" i="1" dirty="0">
                <a:sym typeface="Wingdings" panose="05000000000000000000" pitchFamily="2" charset="2"/>
              </a:rPr>
              <a:t>L</a:t>
            </a:r>
            <a:r>
              <a:rPr lang="en-US" altLang="en-US" i="1" baseline="-25000" dirty="0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, compute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i="1" dirty="0" err="1">
                <a:sym typeface="Wingdings" panose="05000000000000000000" pitchFamily="2" charset="2"/>
              </a:rPr>
              <a:t>v</a:t>
            </a:r>
            <a:r>
              <a:rPr lang="en-US" altLang="en-US" i="1" baseline="-25000" dirty="0" err="1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, add these up to produce the sum </a:t>
            </a:r>
            <a:r>
              <a:rPr lang="en-US" altLang="en-US" i="1" dirty="0">
                <a:sym typeface="Wingdings" panose="05000000000000000000" pitchFamily="2" charset="2"/>
              </a:rPr>
              <a:t>x</a:t>
            </a:r>
            <a:r>
              <a:rPr lang="en-US" altLang="en-US" i="1" baseline="-25000" dirty="0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 and lastly emit (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i="1" dirty="0">
                <a:sym typeface="Wingdings" panose="05000000000000000000" pitchFamily="2" charset="2"/>
              </a:rPr>
              <a:t>x</a:t>
            </a:r>
            <a:r>
              <a:rPr lang="en-US" altLang="en-US" i="1" baseline="-25000" dirty="0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en-US" i="1" dirty="0">
                <a:sym typeface="Wingdings" panose="05000000000000000000" pitchFamily="2" charset="2"/>
              </a:rPr>
              <a:t>Note</a:t>
            </a:r>
            <a:r>
              <a:rPr lang="en-US" altLang="en-US" dirty="0">
                <a:sym typeface="Wingdings" panose="05000000000000000000" pitchFamily="2" charset="2"/>
              </a:rPr>
              <a:t>: The list </a:t>
            </a:r>
            <a:r>
              <a:rPr lang="en-US" altLang="en-US" i="1" dirty="0">
                <a:sym typeface="Wingdings" panose="05000000000000000000" pitchFamily="2" charset="2"/>
              </a:rPr>
              <a:t>L</a:t>
            </a:r>
            <a:r>
              <a:rPr lang="en-US" altLang="en-US" i="1" baseline="-25000" dirty="0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 may not fit in memory, in which case the above step would need to be performed as another map-reduce!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the master thread assembles and outputs vector </a:t>
            </a:r>
            <a:r>
              <a:rPr lang="en-US" altLang="en-US" i="1" dirty="0">
                <a:sym typeface="Wingdings" panose="05000000000000000000" pitchFamily="2" charset="2"/>
              </a:rPr>
              <a:t>x</a:t>
            </a:r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Analyze the communication cost</a:t>
            </a:r>
          </a:p>
        </p:txBody>
      </p:sp>
    </p:spTree>
    <p:extLst>
      <p:ext uri="{BB962C8B-B14F-4D97-AF65-F5344CB8AC3E}">
        <p14:creationId xmlns:p14="http://schemas.microsoft.com/office/powerpoint/2010/main" val="7920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fld id="{79886174-3FCA-43FE-AE55-A54D2E1276C4}" type="slidenum">
              <a:rPr lang="en-US" altLang="en-US" sz="1600"/>
              <a:pPr/>
              <a:t>9</a:t>
            </a:fld>
            <a:endParaRPr lang="en-US" altLang="en-US" sz="16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improvement using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3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b="1" dirty="0"/>
                  <a:t>Notation</a:t>
                </a:r>
                <a:r>
                  <a:rPr lang="en-US" altLang="en-US" dirty="0"/>
                  <a:t>: Let [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] = {0, 1, …,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 1}</a:t>
                </a:r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Consider a hash function </a:t>
                </a:r>
                <a:r>
                  <a:rPr lang="en-US" altLang="en-US" i="1" dirty="0"/>
                  <a:t>h</a:t>
                </a:r>
                <a:r>
                  <a:rPr lang="en-US" altLang="en-US" dirty="0"/>
                  <a:t> : [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] </a:t>
                </a:r>
                <a:r>
                  <a:rPr lang="en-US" altLang="en-US" dirty="0">
                    <a:sym typeface="Symbol" panose="05050102010706020507" pitchFamily="18" charset="2"/>
                  </a:rPr>
                  <a:t> [</a:t>
                </a:r>
                <a:r>
                  <a:rPr lang="en-US" altLang="en-US" i="1" dirty="0"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sym typeface="Symbol" panose="05050102010706020507" pitchFamily="18" charset="2"/>
                  </a:rPr>
                  <a:t>], where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sym typeface="Symbol" panose="05050102010706020507" pitchFamily="18" charset="2"/>
                  </a:rPr>
                  <a:t> 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</a:t>
                </a:r>
                <a:endParaRPr lang="en-US" altLang="en-US" i="1" dirty="0"/>
              </a:p>
              <a:p>
                <a:endParaRPr lang="en-US" altLang="en-US" dirty="0"/>
              </a:p>
              <a:p>
                <a:r>
                  <a:rPr lang="en-US" altLang="en-US" dirty="0"/>
                  <a:t>Revised map-reduce algorithm</a:t>
                </a:r>
                <a:r>
                  <a:rPr lang="en-US" altLang="en-US" dirty="0">
                    <a:sym typeface="Wingdings" panose="05000000000000000000" pitchFamily="2" charset="2"/>
                  </a:rPr>
                  <a:t>:</a:t>
                </a:r>
              </a:p>
              <a:p>
                <a:pPr lvl="1"/>
                <a:r>
                  <a:rPr lang="en-US" altLang="en-US" dirty="0">
                    <a:sym typeface="Wingdings" panose="05000000000000000000" pitchFamily="2" charset="2"/>
                  </a:rPr>
                  <a:t>map each triple (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a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ij</a:t>
                </a:r>
                <a:r>
                  <a:rPr lang="en-US" altLang="en-US" dirty="0">
                    <a:sym typeface="Symbol" panose="05050102010706020507" pitchFamily="18" charset="2"/>
                  </a:rPr>
                  <a:t>) </a:t>
                </a:r>
                <a:r>
                  <a:rPr lang="en-US" altLang="en-US" dirty="0">
                    <a:sym typeface="Wingdings" panose="05000000000000000000" pitchFamily="2" charset="2"/>
                  </a:rPr>
                  <a:t>to (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p,</a:t>
                </a:r>
                <a:r>
                  <a:rPr lang="en-US" altLang="en-US" dirty="0">
                    <a:sym typeface="Wingdings" panose="05000000000000000000" pitchFamily="2" charset="2"/>
                  </a:rPr>
                  <a:t> (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a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ij</a:t>
                </a:r>
                <a:r>
                  <a:rPr lang="en-US" altLang="en-US" dirty="0">
                    <a:sym typeface="Wingdings" panose="05000000000000000000" pitchFamily="2" charset="2"/>
                  </a:rPr>
                  <a:t>))  where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p</a:t>
                </a:r>
                <a:r>
                  <a:rPr lang="en-US" altLang="en-US" dirty="0">
                    <a:sym typeface="Wingdings" panose="05000000000000000000" pitchFamily="2" charset="2"/>
                  </a:rPr>
                  <a:t> =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h</a:t>
                </a:r>
                <a:r>
                  <a:rPr lang="en-US" altLang="en-US" dirty="0">
                    <a:sym typeface="Wingdings" panose="05000000000000000000" pitchFamily="2" charset="2"/>
                  </a:rPr>
                  <a:t>(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</a:t>
                </a:r>
                <a:r>
                  <a:rPr lang="en-US" altLang="en-US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altLang="en-US" dirty="0">
                    <a:sym typeface="Wingdings" panose="05000000000000000000" pitchFamily="2" charset="2"/>
                  </a:rPr>
                  <a:t>map each pair (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v</a:t>
                </a:r>
                <a:r>
                  <a:rPr lang="en-US" altLang="en-US" i="1" baseline="-25000" dirty="0" err="1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) to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k</a:t>
                </a:r>
                <a:r>
                  <a:rPr lang="en-US" altLang="en-US" dirty="0">
                    <a:sym typeface="Wingdings" panose="05000000000000000000" pitchFamily="2" charset="2"/>
                  </a:rPr>
                  <a:t> pairs: (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p</a:t>
                </a:r>
                <a:r>
                  <a:rPr lang="en-US" altLang="en-US" dirty="0">
                    <a:sym typeface="Wingdings" panose="05000000000000000000" pitchFamily="2" charset="2"/>
                  </a:rPr>
                  <a:t>, (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v</a:t>
                </a:r>
                <a:r>
                  <a:rPr lang="en-US" altLang="en-US" i="1" baseline="-25000" dirty="0" err="1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)) for every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p</a:t>
                </a:r>
                <a:r>
                  <a:rPr lang="en-US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 [</a:t>
                </a:r>
                <a:r>
                  <a:rPr lang="en-US" altLang="en-US" i="1" dirty="0"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sym typeface="Symbol" panose="05050102010706020507" pitchFamily="18" charset="2"/>
                  </a:rPr>
                  <a:t>]</a:t>
                </a:r>
                <a:endParaRPr lang="en-US" alt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en-US" dirty="0">
                    <a:sym typeface="Wingdings" panose="05000000000000000000" pitchFamily="2" charset="2"/>
                  </a:rPr>
                  <a:t>in order to reduce (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p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L</a:t>
                </a:r>
                <a:r>
                  <a:rPr lang="en-US" altLang="en-US" i="1" baseline="-25000" dirty="0" err="1">
                    <a:sym typeface="Wingdings" panose="05000000000000000000" pitchFamily="2" charset="2"/>
                  </a:rPr>
                  <a:t>p</a:t>
                </a:r>
                <a:r>
                  <a:rPr lang="en-US" altLang="en-US" dirty="0">
                    <a:sym typeface="Wingdings" panose="05000000000000000000" pitchFamily="2" charset="2"/>
                  </a:rPr>
                  <a:t>), find (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a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ij</a:t>
                </a:r>
                <a:r>
                  <a:rPr lang="en-US" altLang="en-US" dirty="0">
                    <a:sym typeface="Symbol" panose="05050102010706020507" pitchFamily="18" charset="2"/>
                  </a:rPr>
                  <a:t>) and </a:t>
                </a:r>
                <a:r>
                  <a:rPr lang="en-US" altLang="en-US" dirty="0">
                    <a:sym typeface="Wingdings" panose="05000000000000000000" pitchFamily="2" charset="2"/>
                  </a:rPr>
                  <a:t>(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v</a:t>
                </a:r>
                <a:r>
                  <a:rPr lang="en-US" altLang="en-US" i="1" baseline="-25000" dirty="0" err="1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) in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L</a:t>
                </a:r>
                <a:r>
                  <a:rPr lang="en-US" altLang="en-US" i="1" baseline="-25000" dirty="0" err="1">
                    <a:sym typeface="Wingdings" panose="05000000000000000000" pitchFamily="2" charset="2"/>
                  </a:rPr>
                  <a:t>p</a:t>
                </a:r>
                <a:r>
                  <a:rPr lang="en-US" altLang="en-US" dirty="0">
                    <a:sym typeface="Wingdings" panose="05000000000000000000" pitchFamily="2" charset="2"/>
                  </a:rPr>
                  <a:t>, compute 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a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ij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v</a:t>
                </a:r>
                <a:r>
                  <a:rPr lang="en-US" altLang="en-US" i="1" baseline="-25000" dirty="0" err="1">
                    <a:sym typeface="Wingdings" panose="05000000000000000000" pitchFamily="2" charset="2"/>
                  </a:rPr>
                  <a:t>j</a:t>
                </a:r>
                <a:r>
                  <a:rPr lang="en-US" altLang="en-US" dirty="0">
                    <a:sym typeface="Wingdings" panose="05000000000000000000" pitchFamily="2" charset="2"/>
                  </a:rPr>
                  <a:t>, add these up to produce the sum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x</a:t>
                </a:r>
                <a:r>
                  <a:rPr lang="en-US" altLang="en-US" i="1" baseline="-25000" dirty="0">
                    <a:sym typeface="Wingdings" panose="05000000000000000000" pitchFamily="2" charset="2"/>
                  </a:rPr>
                  <a:t>i</a:t>
                </a:r>
                <a:r>
                  <a:rPr lang="en-US" altLang="en-US" dirty="0">
                    <a:sym typeface="Wingdings" panose="05000000000000000000" pitchFamily="2" charset="2"/>
                  </a:rPr>
                  <a:t> and lastly emit (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</a:t>
                </a:r>
                <a:r>
                  <a:rPr lang="en-US" altLang="en-US" dirty="0">
                    <a:sym typeface="Wingdings" panose="05000000000000000000" pitchFamily="2" charset="2"/>
                  </a:rPr>
                  <a:t>,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x</a:t>
                </a:r>
                <a:r>
                  <a:rPr lang="en-US" altLang="en-US" i="1" baseline="-25000" dirty="0">
                    <a:sym typeface="Wingdings" panose="05000000000000000000" pitchFamily="2" charset="2"/>
                  </a:rPr>
                  <a:t>i</a:t>
                </a:r>
                <a:r>
                  <a:rPr lang="en-US" altLang="en-US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altLang="en-US" dirty="0">
                    <a:sym typeface="Wingdings" panose="05000000000000000000" pitchFamily="2" charset="2"/>
                  </a:rPr>
                  <a:t>the master thread assembles and outputs vector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x</a:t>
                </a:r>
                <a:endParaRPr lang="en-US" altLang="en-US" dirty="0">
                  <a:sym typeface="Wingdings" panose="05000000000000000000" pitchFamily="2" charset="2"/>
                </a:endParaRPr>
              </a:p>
              <a:p>
                <a:endParaRPr lang="en-US" altLang="en-US" dirty="0">
                  <a:sym typeface="Wingdings" panose="05000000000000000000" pitchFamily="2" charset="2"/>
                </a:endParaRPr>
              </a:p>
              <a:p>
                <a:r>
                  <a:rPr lang="en-US" altLang="en-US" i="1" dirty="0">
                    <a:sym typeface="Wingdings" panose="05000000000000000000" pitchFamily="2" charset="2"/>
                  </a:rPr>
                  <a:t>Note</a:t>
                </a:r>
                <a:r>
                  <a:rPr lang="en-US" altLang="en-US" dirty="0">
                    <a:sym typeface="Wingdings" panose="05000000000000000000" pitchFamily="2" charset="2"/>
                  </a:rPr>
                  <a:t>: </a:t>
                </a:r>
                <a:r>
                  <a:rPr lang="en-US" altLang="en-US" dirty="0"/>
                  <a:t>A good hash function will map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en-US" dirty="0"/>
                  <a:t> values of 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 to the same value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, and the sum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x</a:t>
                </a:r>
                <a:r>
                  <a:rPr lang="en-US" altLang="en-US" i="1" baseline="-25000" dirty="0">
                    <a:sym typeface="Wingdings" panose="05000000000000000000" pitchFamily="2" charset="2"/>
                  </a:rPr>
                  <a:t>i</a:t>
                </a:r>
                <a:r>
                  <a:rPr lang="en-US" altLang="en-US" dirty="0">
                    <a:sym typeface="Wingdings" panose="05000000000000000000" pitchFamily="2" charset="2"/>
                  </a:rPr>
                  <a:t> will need to be computed in a hash-table to save space</a:t>
                </a:r>
                <a:endParaRPr lang="en-US" altLang="en-US" dirty="0"/>
              </a:p>
              <a:p>
                <a:endParaRPr lang="en-US" altLang="en-US" dirty="0">
                  <a:sym typeface="Wingdings" panose="05000000000000000000" pitchFamily="2" charset="2"/>
                </a:endParaRPr>
              </a:p>
              <a:p>
                <a:r>
                  <a:rPr lang="en-US" altLang="en-US" dirty="0">
                    <a:sym typeface="Wingdings" panose="05000000000000000000" pitchFamily="2" charset="2"/>
                  </a:rPr>
                  <a:t>Analyze the communication cost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rad>
                  </m:oMath>
                </a14:m>
                <a:endParaRPr lang="en-US" alt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41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752600" y="4760655"/>
            <a:ext cx="5102679" cy="2585323"/>
          </a:xfrm>
          <a:prstGeom prst="rect">
            <a:avLst/>
          </a:prstGeom>
          <a:solidFill>
            <a:srgbClr val="FFFFCC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empty_hash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8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(j,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8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X contains value x</a:t>
            </a:r>
            <a:r>
              <a:rPr lang="en-US" sz="18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key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insert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en-US" sz="18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into X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insert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into X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mit all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en-US" sz="18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pairs in 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5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  <p:bldP spid="2" grpId="0" animBg="1"/>
      <p:bldP spid="2" grpId="1" build="allAtOnce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21197</TotalTime>
  <Words>1093</Words>
  <Application>Microsoft Office PowerPoint</Application>
  <PresentationFormat>Custom</PresentationFormat>
  <Paragraphs>134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Cambria Math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Equation</vt:lpstr>
      <vt:lpstr>An application of hashing: Map-Reduce</vt:lpstr>
      <vt:lpstr>The general map-reduce process</vt:lpstr>
      <vt:lpstr>Overview</vt:lpstr>
      <vt:lpstr>Example 1: Frequency of each word in large files</vt:lpstr>
      <vt:lpstr>Alternative strategy</vt:lpstr>
      <vt:lpstr>Example 2: Matrix-vector multiplication</vt:lpstr>
      <vt:lpstr>Communication Cost Analysis for Example 2</vt:lpstr>
      <vt:lpstr>A variation</vt:lpstr>
      <vt:lpstr>An improvement using hashing</vt:lpstr>
    </vt:vector>
  </TitlesOfParts>
  <Company>PES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NSF/TCPP Algorithms</dc:title>
  <dc:subject/>
  <dc:creator>Viraj Kumar</dc:creator>
  <dc:description/>
  <cp:lastModifiedBy>VISITOR</cp:lastModifiedBy>
  <cp:revision>447</cp:revision>
  <dcterms:created xsi:type="dcterms:W3CDTF">2003-01-14T01:32:12Z</dcterms:created>
  <dcterms:modified xsi:type="dcterms:W3CDTF">2016-11-09T02:02:17Z</dcterms:modified>
</cp:coreProperties>
</file>