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Open Sa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6ACC7D1-6DB8-4EDF-9D7E-53D8A16418C5}">
  <a:tblStyle styleId="{86ACC7D1-6DB8-4EDF-9D7E-53D8A16418C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OpenSans-bold.fntdata"/><Relationship Id="rId25" Type="http://schemas.openxmlformats.org/officeDocument/2006/relationships/font" Target="fonts/OpenSans-regular.fntdata"/><Relationship Id="rId28" Type="http://schemas.openxmlformats.org/officeDocument/2006/relationships/font" Target="fonts/OpenSans-boldItalic.fntdata"/><Relationship Id="rId27" Type="http://schemas.openxmlformats.org/officeDocument/2006/relationships/font" Target="fonts/OpenSans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add7d79f57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add7d79f5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a58164b27f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a58164b27f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adcb4645a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adcb4645a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adcb4645a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adcb4645a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a58164b27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a58164b27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aead3e9d11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aead3e9d11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aead3e9d11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aead3e9d11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add7d79f57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add7d79f57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add7d79f57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add7d79f57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adcb4645a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adcb4645a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dcb4645a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dcb4645a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a58164b27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a58164b27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a58164b27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a58164b27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add7d79f57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add7d79f5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add7d79f57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add7d79f57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add7d79f5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add7d79f5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add7d79f57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add7d79f57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machinelearningmastery.com/difference-between-a-batch-and-an-epoch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towardsdatascience.com/types-of-optimization-algorithms-used-in-neural-networks-and-ways-to-optimize-gradient-95ae5d39529f" TargetMode="External"/><Relationship Id="rId4" Type="http://schemas.openxmlformats.org/officeDocument/2006/relationships/hyperlink" Target="https://towardsdatascience.com/l1-and-l2-regularization-methods-ce25e7fc831c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es logo.png" id="54" name="Google Shape;54;p13"/>
          <p:cNvPicPr preferRelativeResize="0"/>
          <p:nvPr/>
        </p:nvPicPr>
        <p:blipFill/>
        <p:spPr>
          <a:xfrm>
            <a:off x="381000" y="152400"/>
            <a:ext cx="11430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rajsekar\Pictures\ECE LOGO.jpg" id="55" name="Google Shape;55;p13"/>
          <p:cNvPicPr preferRelativeResize="0"/>
          <p:nvPr/>
        </p:nvPicPr>
        <p:blipFill/>
        <p:spPr>
          <a:xfrm>
            <a:off x="7772400" y="228600"/>
            <a:ext cx="1019575" cy="101957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833900" y="1632238"/>
            <a:ext cx="7380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Robotic Arm BCI</a:t>
            </a:r>
            <a:endParaRPr b="1" sz="43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1418850" y="3405200"/>
            <a:ext cx="64008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b="1" lang="en-GB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 Credits</a:t>
            </a:r>
            <a:endParaRPr sz="3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3793650" y="2786450"/>
            <a:ext cx="1556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000000"/>
                </a:solidFill>
              </a:rPr>
              <a:t>309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6407700" y="45688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2978700" y="4568875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Robotic Arm BCI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311700" y="45688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/12/2020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5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Early stopping</a:t>
            </a:r>
            <a:endParaRPr sz="3500" u="sng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2"/>
          <p:cNvSpPr txBox="1"/>
          <p:nvPr>
            <p:ph idx="1" type="body"/>
          </p:nvPr>
        </p:nvSpPr>
        <p:spPr>
          <a:xfrm>
            <a:off x="311700" y="1428025"/>
            <a:ext cx="8520600" cy="32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Open Sans"/>
              <a:buChar char="➔"/>
            </a:pPr>
            <a:r>
              <a:rPr lang="en-GB" sz="1300">
                <a:solidFill>
                  <a:srgbClr val="000000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Problem with training neural networks is in the choice of the </a:t>
            </a:r>
            <a:r>
              <a:rPr lang="en-GB" sz="1300">
                <a:solidFill>
                  <a:srgbClr val="000000"/>
                </a:solidFill>
                <a:highlight>
                  <a:srgbClr val="FFFFFF"/>
                </a:highlight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number of training epochs</a:t>
            </a:r>
            <a:r>
              <a:rPr lang="en-GB" sz="1300">
                <a:solidFill>
                  <a:srgbClr val="000000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to use.</a:t>
            </a:r>
            <a:endParaRPr sz="1300">
              <a:solidFill>
                <a:srgbClr val="000000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Open Sans"/>
              <a:buChar char="➔"/>
            </a:pPr>
            <a:r>
              <a:rPr lang="en-GB" sz="1300">
                <a:solidFill>
                  <a:srgbClr val="000000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Too many epochs can lead to overfitting of the training dataset, whereas too few may result in an underfit model.</a:t>
            </a:r>
            <a:endParaRPr sz="1300">
              <a:solidFill>
                <a:srgbClr val="000000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Open Sans"/>
              <a:buChar char="➔"/>
            </a:pPr>
            <a:r>
              <a:rPr lang="en-GB" sz="1300">
                <a:solidFill>
                  <a:srgbClr val="000000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Early stopping is a method that allows to specify an arbitrary large number of training epochs and stop training once the model performance stops improving on a hold out validation dataset.</a:t>
            </a:r>
            <a:endParaRPr sz="1300">
              <a:solidFill>
                <a:srgbClr val="000000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400"/>
              </a:spcBef>
              <a:spcAft>
                <a:spcPts val="160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descr="pes logo.png" id="168" name="Google Shape;168;p22"/>
          <p:cNvPicPr preferRelativeResize="0"/>
          <p:nvPr/>
        </p:nvPicPr>
        <p:blipFill/>
        <p:spPr>
          <a:xfrm>
            <a:off x="381000" y="152400"/>
            <a:ext cx="11430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rajsekar\Pictures\ECE LOGO.jpg" id="169" name="Google Shape;169;p22"/>
          <p:cNvPicPr preferRelativeResize="0"/>
          <p:nvPr/>
        </p:nvPicPr>
        <p:blipFill/>
        <p:spPr>
          <a:xfrm>
            <a:off x="7772400" y="228600"/>
            <a:ext cx="1019575" cy="101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2"/>
          <p:cNvPicPr preferRelativeResize="0"/>
          <p:nvPr/>
        </p:nvPicPr>
        <p:blipFill/>
        <p:spPr>
          <a:xfrm>
            <a:off x="1524000" y="3253375"/>
            <a:ext cx="6670956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2"/>
          <p:cNvSpPr txBox="1"/>
          <p:nvPr/>
        </p:nvSpPr>
        <p:spPr>
          <a:xfrm>
            <a:off x="6407700" y="45688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22"/>
          <p:cNvSpPr txBox="1"/>
          <p:nvPr/>
        </p:nvSpPr>
        <p:spPr>
          <a:xfrm>
            <a:off x="2978700" y="4568875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Robotic Arm BCI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22"/>
          <p:cNvSpPr txBox="1"/>
          <p:nvPr/>
        </p:nvSpPr>
        <p:spPr>
          <a:xfrm>
            <a:off x="311700" y="45688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/12/2020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 </a:t>
            </a:r>
            <a:endParaRPr/>
          </a:p>
        </p:txBody>
      </p:sp>
      <p:pic>
        <p:nvPicPr>
          <p:cNvPr descr="pes logo.png" id="179" name="Google Shape;179;p23"/>
          <p:cNvPicPr preferRelativeResize="0"/>
          <p:nvPr/>
        </p:nvPicPr>
        <p:blipFill/>
        <p:spPr>
          <a:xfrm>
            <a:off x="381000" y="152400"/>
            <a:ext cx="11430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rajsekar\Pictures\ECE LOGO.jpg" id="180" name="Google Shape;180;p23"/>
          <p:cNvPicPr preferRelativeResize="0"/>
          <p:nvPr/>
        </p:nvPicPr>
        <p:blipFill/>
        <p:spPr>
          <a:xfrm>
            <a:off x="7772400" y="228600"/>
            <a:ext cx="1019575" cy="101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3"/>
          <p:cNvPicPr preferRelativeResize="0"/>
          <p:nvPr/>
        </p:nvPicPr>
        <p:blipFill/>
        <p:spPr>
          <a:xfrm>
            <a:off x="518413" y="1292625"/>
            <a:ext cx="3590925" cy="244792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3"/>
          <p:cNvSpPr txBox="1"/>
          <p:nvPr/>
        </p:nvSpPr>
        <p:spPr>
          <a:xfrm>
            <a:off x="518425" y="3740550"/>
            <a:ext cx="4140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Plotting training and validation loss after applying early stopping</a:t>
            </a:r>
            <a:endParaRPr/>
          </a:p>
        </p:txBody>
      </p:sp>
      <p:pic>
        <p:nvPicPr>
          <p:cNvPr id="183" name="Google Shape;183;p23"/>
          <p:cNvPicPr preferRelativeResize="0"/>
          <p:nvPr/>
        </p:nvPicPr>
        <p:blipFill/>
        <p:spPr>
          <a:xfrm>
            <a:off x="4908550" y="1439513"/>
            <a:ext cx="3713450" cy="226447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3"/>
          <p:cNvSpPr txBox="1"/>
          <p:nvPr/>
        </p:nvSpPr>
        <p:spPr>
          <a:xfrm>
            <a:off x="6407700" y="45688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23"/>
          <p:cNvSpPr txBox="1"/>
          <p:nvPr/>
        </p:nvSpPr>
        <p:spPr>
          <a:xfrm>
            <a:off x="2978700" y="4568875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Robotic Arm BCI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23"/>
          <p:cNvSpPr txBox="1"/>
          <p:nvPr/>
        </p:nvSpPr>
        <p:spPr>
          <a:xfrm>
            <a:off x="311700" y="45688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/12/2020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35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Early stopping</a:t>
            </a:r>
            <a:endParaRPr sz="3500" u="sng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/>
              <a:t>						2 Hidden Layers</a:t>
            </a:r>
            <a:endParaRPr u="sng"/>
          </a:p>
        </p:txBody>
      </p:sp>
      <p:sp>
        <p:nvSpPr>
          <p:cNvPr id="193" name="Google Shape;193;p24"/>
          <p:cNvSpPr txBox="1"/>
          <p:nvPr>
            <p:ph idx="1" type="body"/>
          </p:nvPr>
        </p:nvSpPr>
        <p:spPr>
          <a:xfrm>
            <a:off x="311700" y="1365300"/>
            <a:ext cx="8520600" cy="32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GB">
                <a:solidFill>
                  <a:srgbClr val="000000"/>
                </a:solidFill>
              </a:rPr>
              <a:t>Model summary :</a:t>
            </a:r>
            <a:endParaRPr b="1">
              <a:solidFill>
                <a:srgbClr val="000000"/>
              </a:solidFill>
            </a:endParaRPr>
          </a:p>
        </p:txBody>
      </p:sp>
      <p:pic>
        <p:nvPicPr>
          <p:cNvPr descr="pes logo.png" id="194" name="Google Shape;194;p24"/>
          <p:cNvPicPr preferRelativeResize="0"/>
          <p:nvPr/>
        </p:nvPicPr>
        <p:blipFill/>
        <p:spPr>
          <a:xfrm>
            <a:off x="381000" y="152400"/>
            <a:ext cx="11430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rajsekar\Pictures\ECE LOGO.jpg" id="195" name="Google Shape;195;p24"/>
          <p:cNvPicPr preferRelativeResize="0"/>
          <p:nvPr/>
        </p:nvPicPr>
        <p:blipFill/>
        <p:spPr>
          <a:xfrm>
            <a:off x="7772400" y="228600"/>
            <a:ext cx="1019575" cy="101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4"/>
          <p:cNvPicPr preferRelativeResize="0"/>
          <p:nvPr/>
        </p:nvPicPr>
        <p:blipFill/>
        <p:spPr>
          <a:xfrm>
            <a:off x="2374150" y="1694625"/>
            <a:ext cx="4588650" cy="274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4"/>
          <p:cNvSpPr txBox="1"/>
          <p:nvPr/>
        </p:nvSpPr>
        <p:spPr>
          <a:xfrm>
            <a:off x="6407700" y="45688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24"/>
          <p:cNvSpPr txBox="1"/>
          <p:nvPr/>
        </p:nvSpPr>
        <p:spPr>
          <a:xfrm>
            <a:off x="2978700" y="4568875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Robotic Arm BCI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24"/>
          <p:cNvSpPr txBox="1"/>
          <p:nvPr/>
        </p:nvSpPr>
        <p:spPr>
          <a:xfrm>
            <a:off x="311700" y="45688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/12/2020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700"/>
              <a:buFont typeface="Open Sans"/>
              <a:buChar char="●"/>
            </a:pPr>
            <a:r>
              <a:rPr lang="en-GB" sz="1700">
                <a:latin typeface="Open Sans"/>
                <a:ea typeface="Open Sans"/>
                <a:cs typeface="Open Sans"/>
                <a:sym typeface="Open Sans"/>
              </a:rPr>
              <a:t>Dropout : 0.5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Open Sans"/>
              <a:buChar char="●"/>
            </a:pPr>
            <a:r>
              <a:rPr lang="en-GB" sz="1700">
                <a:latin typeface="Open Sans"/>
                <a:ea typeface="Open Sans"/>
                <a:cs typeface="Open Sans"/>
                <a:sym typeface="Open Sans"/>
              </a:rPr>
              <a:t>Optimizer : Rmsprop</a:t>
            </a:r>
            <a:endParaRPr/>
          </a:p>
        </p:txBody>
      </p:sp>
      <p:pic>
        <p:nvPicPr>
          <p:cNvPr descr="pes logo.png" id="206" name="Google Shape;206;p25"/>
          <p:cNvPicPr preferRelativeResize="0"/>
          <p:nvPr/>
        </p:nvPicPr>
        <p:blipFill/>
        <p:spPr>
          <a:xfrm>
            <a:off x="381000" y="152400"/>
            <a:ext cx="11430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rajsekar\Pictures\ECE LOGO.jpg" id="207" name="Google Shape;207;p25"/>
          <p:cNvPicPr preferRelativeResize="0"/>
          <p:nvPr/>
        </p:nvPicPr>
        <p:blipFill/>
        <p:spPr>
          <a:xfrm>
            <a:off x="7772400" y="228600"/>
            <a:ext cx="1019575" cy="101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5"/>
          <p:cNvPicPr preferRelativeResize="0"/>
          <p:nvPr/>
        </p:nvPicPr>
        <p:blipFill/>
        <p:spPr>
          <a:xfrm>
            <a:off x="4352913" y="1770050"/>
            <a:ext cx="3419475" cy="2181225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5"/>
          <p:cNvSpPr txBox="1"/>
          <p:nvPr/>
        </p:nvSpPr>
        <p:spPr>
          <a:xfrm>
            <a:off x="6407700" y="45688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25"/>
          <p:cNvSpPr txBox="1"/>
          <p:nvPr/>
        </p:nvSpPr>
        <p:spPr>
          <a:xfrm>
            <a:off x="2978700" y="4568875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Robotic Arm BCI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25"/>
          <p:cNvSpPr txBox="1"/>
          <p:nvPr/>
        </p:nvSpPr>
        <p:spPr>
          <a:xfrm>
            <a:off x="311700" y="45688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/12/2020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/>
              <a:t>						2 Hidden Layers</a:t>
            </a:r>
            <a:endParaRPr u="sng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"/>
          <p:cNvSpPr txBox="1"/>
          <p:nvPr>
            <p:ph idx="1" type="body"/>
          </p:nvPr>
        </p:nvSpPr>
        <p:spPr>
          <a:xfrm>
            <a:off x="311700" y="1459400"/>
            <a:ext cx="8520600" cy="31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</a:rPr>
              <a:t>Model summary</a:t>
            </a:r>
            <a:endParaRPr b="1">
              <a:solidFill>
                <a:srgbClr val="000000"/>
              </a:solidFill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700"/>
              <a:buFont typeface="Open Sans"/>
              <a:buChar char="●"/>
            </a:pPr>
            <a:r>
              <a:rPr lang="en-GB" sz="1700">
                <a:latin typeface="Open Sans"/>
                <a:ea typeface="Open Sans"/>
                <a:cs typeface="Open Sans"/>
                <a:sym typeface="Open Sans"/>
              </a:rPr>
              <a:t>Dropout : 0.5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Open Sans"/>
              <a:buChar char="●"/>
            </a:pPr>
            <a:r>
              <a:rPr lang="en-GB" sz="1700">
                <a:latin typeface="Open Sans"/>
                <a:ea typeface="Open Sans"/>
                <a:cs typeface="Open Sans"/>
                <a:sym typeface="Open Sans"/>
              </a:rPr>
              <a:t>L2 regularizer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Open Sans"/>
              <a:buChar char="●"/>
            </a:pPr>
            <a:r>
              <a:rPr lang="en-GB" sz="1700">
                <a:latin typeface="Open Sans"/>
                <a:ea typeface="Open Sans"/>
                <a:cs typeface="Open Sans"/>
                <a:sym typeface="Open Sans"/>
              </a:rPr>
              <a:t>Optimizer : Adam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pes logo.png" id="218" name="Google Shape;218;p26"/>
          <p:cNvPicPr preferRelativeResize="0"/>
          <p:nvPr/>
        </p:nvPicPr>
        <p:blipFill/>
        <p:spPr>
          <a:xfrm>
            <a:off x="381000" y="152400"/>
            <a:ext cx="11430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rajsekar\Pictures\ECE LOGO.jpg" id="219" name="Google Shape;219;p26"/>
          <p:cNvPicPr preferRelativeResize="0"/>
          <p:nvPr/>
        </p:nvPicPr>
        <p:blipFill/>
        <p:spPr>
          <a:xfrm>
            <a:off x="7772400" y="228600"/>
            <a:ext cx="1019575" cy="101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6"/>
          <p:cNvPicPr preferRelativeResize="0"/>
          <p:nvPr/>
        </p:nvPicPr>
        <p:blipFill/>
        <p:spPr>
          <a:xfrm>
            <a:off x="3936150" y="1656426"/>
            <a:ext cx="3836250" cy="247670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6"/>
          <p:cNvSpPr txBox="1"/>
          <p:nvPr/>
        </p:nvSpPr>
        <p:spPr>
          <a:xfrm>
            <a:off x="6407700" y="45688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26"/>
          <p:cNvSpPr txBox="1"/>
          <p:nvPr/>
        </p:nvSpPr>
        <p:spPr>
          <a:xfrm>
            <a:off x="2978700" y="4568875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Robotic Arm BCI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26"/>
          <p:cNvSpPr txBox="1"/>
          <p:nvPr/>
        </p:nvSpPr>
        <p:spPr>
          <a:xfrm>
            <a:off x="311700" y="45688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/12/2020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/>
              <a:t>						2 Hidden Layers</a:t>
            </a:r>
            <a:endParaRPr u="sng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7"/>
          <p:cNvSpPr txBox="1"/>
          <p:nvPr/>
        </p:nvSpPr>
        <p:spPr>
          <a:xfrm>
            <a:off x="311700" y="3994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900" u="sng">
                <a:latin typeface="Calibri"/>
                <a:ea typeface="Calibri"/>
                <a:cs typeface="Calibri"/>
                <a:sym typeface="Calibri"/>
              </a:rPr>
              <a:t>NEXT STEP</a:t>
            </a:r>
            <a:endParaRPr sz="3900" u="sng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27"/>
          <p:cNvSpPr txBox="1"/>
          <p:nvPr/>
        </p:nvSpPr>
        <p:spPr>
          <a:xfrm>
            <a:off x="159300" y="13563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GB" sz="1600">
                <a:solidFill>
                  <a:schemeClr val="dk1"/>
                </a:solidFill>
              </a:rPr>
              <a:t>Adding early stopping to the 2 hidden layer model.</a:t>
            </a:r>
            <a:endParaRPr sz="1600">
              <a:solidFill>
                <a:schemeClr val="dk1"/>
              </a:solidFill>
            </a:endParaRPr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GB" sz="1600">
                <a:solidFill>
                  <a:schemeClr val="dk1"/>
                </a:solidFill>
              </a:rPr>
              <a:t>Fine tuning the model and finalizing model with best accuracy.</a:t>
            </a:r>
            <a:endParaRPr sz="1600">
              <a:solidFill>
                <a:schemeClr val="dk1"/>
              </a:solidFill>
            </a:endParaRPr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-GB" sz="1600">
                <a:solidFill>
                  <a:schemeClr val="dk1"/>
                </a:solidFill>
              </a:rPr>
              <a:t>Building Robotic Arm.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descr="pes logo.png" id="231" name="Google Shape;231;p27"/>
          <p:cNvPicPr preferRelativeResize="0"/>
          <p:nvPr/>
        </p:nvPicPr>
        <p:blipFill/>
        <p:spPr>
          <a:xfrm>
            <a:off x="0" y="0"/>
            <a:ext cx="11430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rajsekar\Pictures\ECE LOGO.jpg" id="232" name="Google Shape;232;p27"/>
          <p:cNvPicPr preferRelativeResize="0"/>
          <p:nvPr/>
        </p:nvPicPr>
        <p:blipFill/>
        <p:spPr>
          <a:xfrm>
            <a:off x="7772400" y="228600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27"/>
          <p:cNvSpPr txBox="1"/>
          <p:nvPr/>
        </p:nvSpPr>
        <p:spPr>
          <a:xfrm>
            <a:off x="6407700" y="45688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27"/>
          <p:cNvSpPr txBox="1"/>
          <p:nvPr/>
        </p:nvSpPr>
        <p:spPr>
          <a:xfrm>
            <a:off x="2978700" y="4568875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Robotic Arm BCI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27"/>
          <p:cNvSpPr txBox="1"/>
          <p:nvPr/>
        </p:nvSpPr>
        <p:spPr>
          <a:xfrm>
            <a:off x="311700" y="45688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/12/2020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8"/>
          <p:cNvSpPr txBox="1"/>
          <p:nvPr/>
        </p:nvSpPr>
        <p:spPr>
          <a:xfrm>
            <a:off x="311700" y="3994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900" u="sng">
                <a:latin typeface="Calibri"/>
                <a:ea typeface="Calibri"/>
                <a:cs typeface="Calibri"/>
                <a:sym typeface="Calibri"/>
              </a:rPr>
              <a:t>TIMELINE</a:t>
            </a:r>
            <a:endParaRPr sz="3900" u="sng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es logo.png" id="241" name="Google Shape;241;p28"/>
          <p:cNvPicPr preferRelativeResize="0"/>
          <p:nvPr/>
        </p:nvPicPr>
        <p:blipFill/>
        <p:spPr>
          <a:xfrm>
            <a:off x="0" y="0"/>
            <a:ext cx="11430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rajsekar\Pictures\ECE LOGO.jpg" id="242" name="Google Shape;242;p28"/>
          <p:cNvPicPr preferRelativeResize="0"/>
          <p:nvPr/>
        </p:nvPicPr>
        <p:blipFill/>
        <p:spPr>
          <a:xfrm>
            <a:off x="7772400" y="228600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28"/>
          <p:cNvSpPr txBox="1"/>
          <p:nvPr/>
        </p:nvSpPr>
        <p:spPr>
          <a:xfrm>
            <a:off x="6407700" y="45688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28"/>
          <p:cNvSpPr txBox="1"/>
          <p:nvPr/>
        </p:nvSpPr>
        <p:spPr>
          <a:xfrm>
            <a:off x="2978700" y="4568875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Robotic Arm BCI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28"/>
          <p:cNvSpPr txBox="1"/>
          <p:nvPr/>
        </p:nvSpPr>
        <p:spPr>
          <a:xfrm>
            <a:off x="311700" y="45688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/12/2020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6" name="Google Shape;246;p28"/>
          <p:cNvPicPr preferRelativeResize="0"/>
          <p:nvPr/>
        </p:nvPicPr>
        <p:blipFill/>
        <p:spPr>
          <a:xfrm>
            <a:off x="831376" y="1330875"/>
            <a:ext cx="7006601" cy="312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/>
              <a:t>REFERENCES</a:t>
            </a:r>
            <a:endParaRPr sz="1600" u="sng"/>
          </a:p>
        </p:txBody>
      </p:sp>
      <p:sp>
        <p:nvSpPr>
          <p:cNvPr id="252" name="Google Shape;252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-GB" sz="13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Rich Caruana, Steve Lawrence, and Lee Giles,“ </a:t>
            </a:r>
            <a:r>
              <a:rPr b="1" lang="en-GB" sz="13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Overfitting in Neural Nets: Backpropagation, Conjugate Gradient, and Early Stopping.</a:t>
            </a:r>
            <a:r>
              <a:rPr lang="en-GB" sz="13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”</a:t>
            </a:r>
            <a:endParaRPr sz="13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-GB" sz="1300">
                <a:solidFill>
                  <a:schemeClr val="dk1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Kristin P. Bennett and Emilio Parrado-Hernandez,”</a:t>
            </a:r>
            <a:r>
              <a:rPr b="1" lang="en-GB" sz="1300">
                <a:solidFill>
                  <a:schemeClr val="dk1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The Interplay of Optimization and Machine Learning Research</a:t>
            </a:r>
            <a:r>
              <a:rPr lang="en-GB" sz="1300">
                <a:solidFill>
                  <a:schemeClr val="dk1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”,Journal of Machine Learning Research 7 (2006)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Open Sans"/>
              <a:buChar char="●"/>
            </a:pPr>
            <a:r>
              <a:rPr lang="en-GB" sz="1300" u="sng">
                <a:solidFill>
                  <a:srgbClr val="0071BC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Types of Optimization Algorithms used in Neural Networks and Ways to Optimize Gradient Descent</a:t>
            </a:r>
            <a:endParaRPr sz="13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-GB" sz="13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Diederik P. Kingma, and Jimmy Lei Ba, “</a:t>
            </a:r>
            <a:r>
              <a:rPr b="1" lang="en-GB" sz="13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ADAM: A METHOD FOR STOCHASTIC OPTIMIZATION</a:t>
            </a:r>
            <a:r>
              <a:rPr lang="en-GB" sz="13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”,Published as a conference paper at ICLR 2015</a:t>
            </a:r>
            <a:endParaRPr sz="13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0" marL="457200" rtl="0" algn="l">
              <a:lnSpc>
                <a:spcPct val="18260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Open Sans"/>
              <a:buChar char="●"/>
            </a:pPr>
            <a:r>
              <a:rPr lang="en-GB" sz="1300">
                <a:solidFill>
                  <a:srgbClr val="292929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L1 and L2 Regularization Methods, </a:t>
            </a:r>
            <a:r>
              <a:rPr lang="en-GB" sz="1300" u="sng">
                <a:solidFill>
                  <a:schemeClr val="hlink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  <a:hlinkClick r:id="rId4"/>
              </a:rPr>
              <a:t>https://towardsdatascience.com/l1-and-l2-regularization-methods-ce25e7fc831c</a:t>
            </a:r>
            <a:r>
              <a:rPr lang="en-GB" sz="1300">
                <a:solidFill>
                  <a:srgbClr val="292929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300">
              <a:solidFill>
                <a:srgbClr val="292929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descr="pes logo.png" id="253" name="Google Shape;253;p29"/>
          <p:cNvPicPr preferRelativeResize="0"/>
          <p:nvPr/>
        </p:nvPicPr>
        <p:blipFill/>
        <p:spPr>
          <a:xfrm>
            <a:off x="381000" y="152400"/>
            <a:ext cx="11430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rajsekar\Pictures\ECE LOGO.jpg" id="254" name="Google Shape;254;p29"/>
          <p:cNvPicPr preferRelativeResize="0"/>
          <p:nvPr/>
        </p:nvPicPr>
        <p:blipFill/>
        <p:spPr>
          <a:xfrm>
            <a:off x="7772400" y="228600"/>
            <a:ext cx="1019575" cy="1019575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29"/>
          <p:cNvSpPr txBox="1"/>
          <p:nvPr/>
        </p:nvSpPr>
        <p:spPr>
          <a:xfrm>
            <a:off x="6407700" y="45688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29"/>
          <p:cNvSpPr txBox="1"/>
          <p:nvPr/>
        </p:nvSpPr>
        <p:spPr>
          <a:xfrm>
            <a:off x="2978700" y="4568875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Robotic Arm BCI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29"/>
          <p:cNvSpPr txBox="1"/>
          <p:nvPr/>
        </p:nvSpPr>
        <p:spPr>
          <a:xfrm>
            <a:off x="311700" y="45688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/12/2020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GB" sz="4000">
                <a:solidFill>
                  <a:srgbClr val="000000"/>
                </a:solidFill>
              </a:rPr>
              <a:t>Thank You...</a:t>
            </a:r>
            <a:endParaRPr b="1" sz="4000">
              <a:solidFill>
                <a:srgbClr val="000000"/>
              </a:solidFill>
            </a:endParaRPr>
          </a:p>
        </p:txBody>
      </p:sp>
      <p:pic>
        <p:nvPicPr>
          <p:cNvPr descr="pes logo.png" id="264" name="Google Shape;264;p30"/>
          <p:cNvPicPr preferRelativeResize="0"/>
          <p:nvPr/>
        </p:nvPicPr>
        <p:blipFill/>
        <p:spPr>
          <a:xfrm>
            <a:off x="381000" y="152400"/>
            <a:ext cx="11430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rajsekar\Pictures\ECE LOGO.jpg" id="265" name="Google Shape;265;p30"/>
          <p:cNvPicPr preferRelativeResize="0"/>
          <p:nvPr/>
        </p:nvPicPr>
        <p:blipFill/>
        <p:spPr>
          <a:xfrm>
            <a:off x="7772400" y="228600"/>
            <a:ext cx="1019575" cy="1019575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30"/>
          <p:cNvSpPr txBox="1"/>
          <p:nvPr/>
        </p:nvSpPr>
        <p:spPr>
          <a:xfrm>
            <a:off x="6407700" y="45688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30"/>
          <p:cNvSpPr txBox="1"/>
          <p:nvPr/>
        </p:nvSpPr>
        <p:spPr>
          <a:xfrm>
            <a:off x="2978700" y="4568875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Robotic Arm BCI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30"/>
          <p:cNvSpPr txBox="1"/>
          <p:nvPr/>
        </p:nvSpPr>
        <p:spPr>
          <a:xfrm>
            <a:off x="311700" y="45688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/12/2020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pes logo.png" id="67" name="Google Shape;67;p14"/>
          <p:cNvPicPr preferRelativeResize="0"/>
          <p:nvPr/>
        </p:nvPicPr>
        <p:blipFill/>
        <p:spPr>
          <a:xfrm>
            <a:off x="381000" y="152400"/>
            <a:ext cx="11430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rajsekar\Pictures\ECE LOGO.jpg" id="68" name="Google Shape;68;p14"/>
          <p:cNvPicPr preferRelativeResize="0"/>
          <p:nvPr/>
        </p:nvPicPr>
        <p:blipFill/>
        <p:spPr>
          <a:xfrm>
            <a:off x="7772400" y="228600"/>
            <a:ext cx="1019575" cy="101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/>
        <p:spPr>
          <a:xfrm>
            <a:off x="2163450" y="1346375"/>
            <a:ext cx="5153325" cy="272955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4"/>
          <p:cNvSpPr txBox="1"/>
          <p:nvPr/>
        </p:nvSpPr>
        <p:spPr>
          <a:xfrm>
            <a:off x="464100" y="597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3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Team composition</a:t>
            </a:r>
            <a:endParaRPr sz="33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6407700" y="45688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2978700" y="4568875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Robotic Arm BCI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311700" y="45688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/12/2020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pes logo.png" id="80" name="Google Shape;80;p15"/>
          <p:cNvPicPr preferRelativeResize="0"/>
          <p:nvPr/>
        </p:nvPicPr>
        <p:blipFill/>
        <p:spPr>
          <a:xfrm>
            <a:off x="381000" y="152400"/>
            <a:ext cx="11430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rajsekar\Pictures\ECE LOGO.jpg" id="81" name="Google Shape;81;p15"/>
          <p:cNvPicPr preferRelativeResize="0"/>
          <p:nvPr/>
        </p:nvPicPr>
        <p:blipFill/>
        <p:spPr>
          <a:xfrm>
            <a:off x="7772400" y="228600"/>
            <a:ext cx="1019575" cy="101957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 txBox="1"/>
          <p:nvPr/>
        </p:nvSpPr>
        <p:spPr>
          <a:xfrm>
            <a:off x="311700" y="2851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Contents</a:t>
            </a:r>
            <a:endParaRPr sz="3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83" name="Google Shape;83;p15"/>
          <p:cNvGraphicFramePr/>
          <p:nvPr/>
        </p:nvGraphicFramePr>
        <p:xfrm>
          <a:off x="2337700" y="1159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{86ACC7D1-6DB8-4EDF-9D7E-53D8A16418C5}</a:tableStyleId>
              </a:tblPr>
              <a:tblGrid>
                <a:gridCol w="2332500"/>
                <a:gridCol w="2332500"/>
              </a:tblGrid>
              <a:tr h="384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SERIAL NO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CONTENT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       </a:t>
                      </a:r>
                      <a:r>
                        <a:rPr lang="en-GB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Feasibility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64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       Work done so far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04800" lvl="0" marL="4572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Calibri"/>
                        <a:buAutoNum type="alphaLcPeriod"/>
                      </a:pPr>
                      <a:r>
                        <a:rPr lang="en-GB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Objective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04800" lvl="0" marL="4572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Calibri"/>
                        <a:buAutoNum type="alphaLcPeriod"/>
                      </a:pPr>
                      <a:r>
                        <a:rPr lang="en-GB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Materials and methods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04800" lvl="0" marL="4572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Calibri"/>
                        <a:buAutoNum type="alphaLcPeriod"/>
                      </a:pPr>
                      <a:r>
                        <a:rPr lang="en-GB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Results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4572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       Next step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       Timeline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       References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4" name="Google Shape;84;p15"/>
          <p:cNvSpPr txBox="1"/>
          <p:nvPr/>
        </p:nvSpPr>
        <p:spPr>
          <a:xfrm>
            <a:off x="6407700" y="45688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2978700" y="4568875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Robotic Arm BCI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311700" y="45688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/12/2020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/>
        </p:nvSpPr>
        <p:spPr>
          <a:xfrm>
            <a:off x="311700" y="13563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sz="1800"/>
              <a:t>Objectives: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b="1" lang="en-GB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 use brain waves to control robotic arm movement:</a:t>
            </a:r>
            <a:endParaRPr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</a:pPr>
            <a:r>
              <a:rPr lang="en-GB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Pre-processing the dataset,classifying  and sending the classified signal output to robot for arm movement.The outcome of this process is movement of the robotic arm without any  motion/gesture in the patients.BCI is used for this purpose.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b="1" lang="en-GB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Image processing for recognition of objects to pick and drop:</a:t>
            </a:r>
            <a:endParaRPr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</a:pPr>
            <a:r>
              <a:rPr lang="en-GB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This process involves object detection. The robot will be able to detect objects, pick and drop the detected object.</a:t>
            </a:r>
            <a:endParaRPr>
              <a:solidFill>
                <a:srgbClr val="595959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sz="1800"/>
              <a:t>Outcome:</a:t>
            </a:r>
            <a:endParaRPr sz="18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b="1" lang="en-GB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Brain Controlled Robotic Arm System</a:t>
            </a:r>
            <a:endParaRPr b="1" sz="1100"/>
          </a:p>
        </p:txBody>
      </p:sp>
      <p:pic>
        <p:nvPicPr>
          <p:cNvPr descr="C:\Users\rajsekar\Pictures\ECE LOGO.jpg" id="92" name="Google Shape;92;p16"/>
          <p:cNvPicPr preferRelativeResize="0"/>
          <p:nvPr/>
        </p:nvPicPr>
        <p:blipFill/>
        <p:spPr>
          <a:xfrm>
            <a:off x="7772400" y="228600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6"/>
          <p:cNvSpPr txBox="1"/>
          <p:nvPr/>
        </p:nvSpPr>
        <p:spPr>
          <a:xfrm>
            <a:off x="6407700" y="45688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6"/>
          <p:cNvSpPr txBox="1"/>
          <p:nvPr/>
        </p:nvSpPr>
        <p:spPr>
          <a:xfrm>
            <a:off x="2978700" y="4568875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Robotic Arm BCI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6"/>
          <p:cNvSpPr txBox="1"/>
          <p:nvPr/>
        </p:nvSpPr>
        <p:spPr>
          <a:xfrm>
            <a:off x="311700" y="45688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/12/2020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6"/>
          <p:cNvSpPr txBox="1"/>
          <p:nvPr/>
        </p:nvSpPr>
        <p:spPr>
          <a:xfrm>
            <a:off x="311700" y="2851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 u="sng">
                <a:latin typeface="Calibri"/>
                <a:ea typeface="Calibri"/>
                <a:cs typeface="Calibri"/>
                <a:sym typeface="Calibri"/>
              </a:rPr>
              <a:t>Feasibility</a:t>
            </a:r>
            <a:endParaRPr sz="3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:\Users\rajsekar\Pictures\ECE LOGO.jpg" id="97" name="Google Shape;97;p16"/>
          <p:cNvPicPr preferRelativeResize="0"/>
          <p:nvPr/>
        </p:nvPicPr>
        <p:blipFill/>
        <p:spPr>
          <a:xfrm>
            <a:off x="7772400" y="228600"/>
            <a:ext cx="1019575" cy="1019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es logo.png" id="98" name="Google Shape;98;p16"/>
          <p:cNvPicPr preferRelativeResize="0"/>
          <p:nvPr/>
        </p:nvPicPr>
        <p:blipFill/>
        <p:spPr>
          <a:xfrm>
            <a:off x="381000" y="152400"/>
            <a:ext cx="1143000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500" u="sng">
                <a:latin typeface="Calibri"/>
                <a:ea typeface="Calibri"/>
                <a:cs typeface="Calibri"/>
                <a:sym typeface="Calibri"/>
              </a:rPr>
              <a:t>Objective</a:t>
            </a:r>
            <a:endParaRPr sz="3500" u="sng"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3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7"/>
          <p:cNvSpPr txBox="1"/>
          <p:nvPr>
            <p:ph idx="1" type="body"/>
          </p:nvPr>
        </p:nvSpPr>
        <p:spPr>
          <a:xfrm>
            <a:off x="311700" y="12481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Open Sans"/>
              <a:buChar char="●"/>
            </a:pPr>
            <a:r>
              <a:rPr lang="en-GB" sz="17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Fine tuning the model by varying different parameters</a:t>
            </a:r>
            <a:endParaRPr sz="17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655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Open Sans"/>
              <a:buAutoNum type="arabicPeriod"/>
            </a:pPr>
            <a:r>
              <a:rPr lang="en-GB"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Changing the optimizer</a:t>
            </a:r>
            <a:endParaRPr sz="17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655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Open Sans"/>
              <a:buAutoNum type="arabicPeriod"/>
            </a:pPr>
            <a:r>
              <a:rPr lang="en-GB" sz="17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Changing the dropout value</a:t>
            </a:r>
            <a:endParaRPr sz="17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655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Open Sans"/>
              <a:buAutoNum type="arabicPeriod"/>
            </a:pPr>
            <a:r>
              <a:rPr lang="en-GB"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Number of layers</a:t>
            </a:r>
            <a:endParaRPr sz="17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655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Open Sans"/>
              <a:buAutoNum type="arabicPeriod"/>
            </a:pPr>
            <a:r>
              <a:rPr lang="en-GB" sz="17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Early stopping to reduce overfitting if present</a:t>
            </a:r>
            <a:endParaRPr sz="17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655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Open Sans"/>
              <a:buAutoNum type="arabicPeriod"/>
            </a:pPr>
            <a:r>
              <a:rPr lang="en-GB" sz="17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L2 regularisation</a:t>
            </a:r>
            <a:endParaRPr sz="17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13716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655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Open Sans"/>
              <a:buChar char="●"/>
            </a:pPr>
            <a:r>
              <a:rPr lang="en-GB" sz="17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Compare the accuracies for each of the variations.</a:t>
            </a:r>
            <a:endParaRPr sz="17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descr="pes logo.png" id="105" name="Google Shape;105;p17"/>
          <p:cNvPicPr preferRelativeResize="0"/>
          <p:nvPr/>
        </p:nvPicPr>
        <p:blipFill/>
        <p:spPr>
          <a:xfrm>
            <a:off x="381000" y="152400"/>
            <a:ext cx="11430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rajsekar\Pictures\ECE LOGO.jpg" id="106" name="Google Shape;106;p17"/>
          <p:cNvPicPr preferRelativeResize="0"/>
          <p:nvPr/>
        </p:nvPicPr>
        <p:blipFill/>
        <p:spPr>
          <a:xfrm>
            <a:off x="7772400" y="228600"/>
            <a:ext cx="1019575" cy="101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7"/>
          <p:cNvSpPr txBox="1"/>
          <p:nvPr/>
        </p:nvSpPr>
        <p:spPr>
          <a:xfrm>
            <a:off x="6407700" y="45688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7"/>
          <p:cNvSpPr txBox="1"/>
          <p:nvPr/>
        </p:nvSpPr>
        <p:spPr>
          <a:xfrm>
            <a:off x="2978700" y="4568875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Robotic Arm BCI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7"/>
          <p:cNvSpPr txBox="1"/>
          <p:nvPr/>
        </p:nvSpPr>
        <p:spPr>
          <a:xfrm>
            <a:off x="311700" y="45688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/12/2020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311700" y="579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/>
              <a:t>1 Hidden Layer </a:t>
            </a:r>
            <a:endParaRPr u="sng"/>
          </a:p>
        </p:txBody>
      </p:sp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311700" y="1248175"/>
            <a:ext cx="3852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Optimizer</a:t>
            </a:r>
            <a:endParaRPr b="1" sz="15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43434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Optimizers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tie together the loss function and model parameters by updating the model in response to the output of the loss function.</a:t>
            </a:r>
            <a:endParaRPr b="1"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1300">
                <a:latin typeface="Open Sans"/>
                <a:ea typeface="Open Sans"/>
                <a:cs typeface="Open Sans"/>
                <a:sym typeface="Open Sans"/>
              </a:rPr>
              <a:t>Adam</a:t>
            </a:r>
            <a:r>
              <a:rPr lang="en-GB" sz="13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</a:t>
            </a:r>
            <a:r>
              <a:rPr lang="en-GB" sz="1300">
                <a:solidFill>
                  <a:schemeClr val="dk1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Adaptive moment estimation</a:t>
            </a:r>
            <a:r>
              <a:rPr lang="en-GB" sz="13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) :</a:t>
            </a:r>
            <a:endParaRPr sz="13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Clr>
                <a:srgbClr val="202124"/>
              </a:buClr>
              <a:buSzPts val="1300"/>
              <a:buChar char="➔"/>
            </a:pPr>
            <a:r>
              <a:rPr b="1" lang="en-GB" sz="1300">
                <a:solidFill>
                  <a:srgbClr val="202124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Adam</a:t>
            </a:r>
            <a:r>
              <a:rPr lang="en-GB" sz="1300">
                <a:solidFill>
                  <a:srgbClr val="202124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is a replacement optimization algorithm for stochastic gradient descent for training deep learning models.</a:t>
            </a:r>
            <a:endParaRPr sz="1300">
              <a:solidFill>
                <a:srgbClr val="202124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300"/>
              <a:buFont typeface="Open Sans"/>
              <a:buChar char="➔"/>
            </a:pPr>
            <a:r>
              <a:rPr lang="en-GB" sz="1300">
                <a:solidFill>
                  <a:srgbClr val="202124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It is a way of using past gradients to calculate current gradients.</a:t>
            </a:r>
            <a:endParaRPr sz="1300">
              <a:solidFill>
                <a:srgbClr val="202124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300"/>
              <a:buFont typeface="Open Sans"/>
              <a:buChar char="➔"/>
            </a:pPr>
            <a:r>
              <a:rPr lang="en-GB" sz="1300">
                <a:solidFill>
                  <a:srgbClr val="202124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Goal - Minimizing loss function.</a:t>
            </a:r>
            <a:endParaRPr sz="1300">
              <a:solidFill>
                <a:srgbClr val="202124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descr="pes logo.png" id="116" name="Google Shape;116;p18"/>
          <p:cNvPicPr preferRelativeResize="0"/>
          <p:nvPr/>
        </p:nvPicPr>
        <p:blipFill/>
        <p:spPr>
          <a:xfrm>
            <a:off x="381000" y="152400"/>
            <a:ext cx="11430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rajsekar\Pictures\ECE LOGO.jpg" id="117" name="Google Shape;117;p18"/>
          <p:cNvPicPr preferRelativeResize="0"/>
          <p:nvPr/>
        </p:nvPicPr>
        <p:blipFill/>
        <p:spPr>
          <a:xfrm>
            <a:off x="7772400" y="228600"/>
            <a:ext cx="1019575" cy="101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8"/>
          <p:cNvPicPr preferRelativeResize="0"/>
          <p:nvPr/>
        </p:nvPicPr>
        <p:blipFill/>
        <p:spPr>
          <a:xfrm>
            <a:off x="4324350" y="1983100"/>
            <a:ext cx="3448050" cy="2228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8"/>
          <p:cNvSpPr txBox="1"/>
          <p:nvPr/>
        </p:nvSpPr>
        <p:spPr>
          <a:xfrm>
            <a:off x="6407700" y="45688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8"/>
          <p:cNvSpPr txBox="1"/>
          <p:nvPr/>
        </p:nvSpPr>
        <p:spPr>
          <a:xfrm>
            <a:off x="2978700" y="4568875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Robotic Arm BCI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8"/>
          <p:cNvSpPr txBox="1"/>
          <p:nvPr/>
        </p:nvSpPr>
        <p:spPr>
          <a:xfrm>
            <a:off x="311700" y="45688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/12/2020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2743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u="sng"/>
              <a:t>1 Hidden Layer </a:t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9"/>
          <p:cNvSpPr txBox="1"/>
          <p:nvPr>
            <p:ph idx="1" type="body"/>
          </p:nvPr>
        </p:nvSpPr>
        <p:spPr>
          <a:xfrm>
            <a:off x="311700" y="1295400"/>
            <a:ext cx="8520600" cy="32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GB" sz="17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Changing the number of neurons</a:t>
            </a:r>
            <a:endParaRPr b="1" sz="17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descr="pes logo.png" id="128" name="Google Shape;128;p19"/>
          <p:cNvPicPr preferRelativeResize="0"/>
          <p:nvPr/>
        </p:nvPicPr>
        <p:blipFill/>
        <p:spPr>
          <a:xfrm>
            <a:off x="381000" y="152400"/>
            <a:ext cx="11430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rajsekar\Pictures\ECE LOGO.jpg" id="129" name="Google Shape;129;p19"/>
          <p:cNvPicPr preferRelativeResize="0"/>
          <p:nvPr/>
        </p:nvPicPr>
        <p:blipFill/>
        <p:spPr>
          <a:xfrm>
            <a:off x="7772400" y="228600"/>
            <a:ext cx="1019575" cy="101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9"/>
          <p:cNvPicPr preferRelativeResize="0"/>
          <p:nvPr/>
        </p:nvPicPr>
        <p:blipFill/>
        <p:spPr>
          <a:xfrm>
            <a:off x="858625" y="2087950"/>
            <a:ext cx="3600450" cy="219075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9"/>
          <p:cNvSpPr txBox="1"/>
          <p:nvPr/>
        </p:nvSpPr>
        <p:spPr>
          <a:xfrm>
            <a:off x="5070350" y="1616225"/>
            <a:ext cx="2383500" cy="3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12</a:t>
            </a:r>
            <a:r>
              <a:rPr lang="en-GB">
                <a:solidFill>
                  <a:schemeClr val="dk1"/>
                </a:solidFill>
              </a:rPr>
              <a:t>0 input neurons 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19"/>
          <p:cNvPicPr preferRelativeResize="0"/>
          <p:nvPr/>
        </p:nvPicPr>
        <p:blipFill/>
        <p:spPr>
          <a:xfrm>
            <a:off x="4976250" y="2011750"/>
            <a:ext cx="3448050" cy="226695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9"/>
          <p:cNvSpPr txBox="1"/>
          <p:nvPr/>
        </p:nvSpPr>
        <p:spPr>
          <a:xfrm>
            <a:off x="753550" y="1681150"/>
            <a:ext cx="2383500" cy="3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200 input neurons 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9"/>
          <p:cNvSpPr txBox="1"/>
          <p:nvPr/>
        </p:nvSpPr>
        <p:spPr>
          <a:xfrm>
            <a:off x="6407700" y="45688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9"/>
          <p:cNvSpPr txBox="1"/>
          <p:nvPr/>
        </p:nvSpPr>
        <p:spPr>
          <a:xfrm>
            <a:off x="2978700" y="4568875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Robotic Arm BCI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9"/>
          <p:cNvSpPr txBox="1"/>
          <p:nvPr/>
        </p:nvSpPr>
        <p:spPr>
          <a:xfrm>
            <a:off x="311700" y="45688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/12/2020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/>
          <p:nvPr>
            <p:ph idx="1" type="body"/>
          </p:nvPr>
        </p:nvSpPr>
        <p:spPr>
          <a:xfrm>
            <a:off x="311700" y="1295400"/>
            <a:ext cx="4386300" cy="32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5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L2  REGULARIZATION</a:t>
            </a:r>
            <a:endParaRPr b="1" sz="125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50">
              <a:latin typeface="Open Sans"/>
              <a:ea typeface="Open Sans"/>
              <a:cs typeface="Open Sans"/>
              <a:sym typeface="Open Sans"/>
            </a:endParaRPr>
          </a:p>
          <a:p>
            <a:pPr indent="-169374" lvl="0" marL="269999" rtl="0" algn="l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rgbClr val="202124"/>
              </a:buClr>
              <a:buSzPts val="1250"/>
              <a:buChar char="➔"/>
            </a:pPr>
            <a:r>
              <a:rPr lang="en-GB" sz="1250">
                <a:solidFill>
                  <a:srgbClr val="292929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adds “</a:t>
            </a:r>
            <a:r>
              <a:rPr b="1" lang="en-GB" sz="1250">
                <a:solidFill>
                  <a:srgbClr val="292929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squared magnitude</a:t>
            </a:r>
            <a:r>
              <a:rPr lang="en-GB" sz="1250">
                <a:solidFill>
                  <a:srgbClr val="292929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” of coefficient as penalty term to the loss function</a:t>
            </a:r>
            <a:endParaRPr sz="1250">
              <a:solidFill>
                <a:srgbClr val="292929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169374" lvl="0" marL="26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50"/>
              <a:buFont typeface="Open Sans"/>
              <a:buChar char="➔"/>
            </a:pPr>
            <a:r>
              <a:rPr lang="en-GB" sz="1250">
                <a:solidFill>
                  <a:srgbClr val="292929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Highlighted part in above equation represents L2 regularization element</a:t>
            </a:r>
            <a:endParaRPr sz="1250">
              <a:solidFill>
                <a:srgbClr val="292929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169374" lvl="0" marL="26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50"/>
              <a:buFont typeface="Open Sans"/>
              <a:buChar char="➔"/>
            </a:pPr>
            <a:r>
              <a:rPr lang="en-GB" sz="1250">
                <a:solidFill>
                  <a:srgbClr val="292929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L2 gives better prediction when output variable is a function of</a:t>
            </a:r>
            <a:r>
              <a:rPr lang="en-GB" sz="1250">
                <a:solidFill>
                  <a:srgbClr val="292929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all input features.</a:t>
            </a:r>
            <a:endParaRPr sz="1250">
              <a:solidFill>
                <a:srgbClr val="292929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169374" lvl="0" marL="26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50"/>
              <a:buFont typeface="Open Sans"/>
              <a:buChar char="➔"/>
            </a:pPr>
            <a:r>
              <a:rPr lang="en-GB" sz="1250">
                <a:solidFill>
                  <a:srgbClr val="292929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L2 regularization is able to learn complex data patterns.</a:t>
            </a:r>
            <a:endParaRPr sz="1250">
              <a:solidFill>
                <a:srgbClr val="292929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169374" lvl="0" marL="26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250"/>
              <a:buFont typeface="Open Sans"/>
              <a:buChar char="➔"/>
            </a:pPr>
            <a:r>
              <a:rPr lang="en-GB" sz="1250">
                <a:solidFill>
                  <a:srgbClr val="292929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This technique works very well to avoid </a:t>
            </a:r>
            <a:r>
              <a:rPr lang="en-GB" sz="1250">
                <a:solidFill>
                  <a:srgbClr val="292929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overfitting</a:t>
            </a:r>
            <a:r>
              <a:rPr lang="en-GB" sz="1250">
                <a:solidFill>
                  <a:srgbClr val="292929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issue.</a:t>
            </a:r>
            <a:endParaRPr sz="1250">
              <a:solidFill>
                <a:srgbClr val="292929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218181"/>
              </a:lnSpc>
              <a:spcBef>
                <a:spcPts val="320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rgbClr val="292929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descr="pes logo.png" id="142" name="Google Shape;142;p20"/>
          <p:cNvPicPr preferRelativeResize="0"/>
          <p:nvPr/>
        </p:nvPicPr>
        <p:blipFill/>
        <p:spPr>
          <a:xfrm>
            <a:off x="381000" y="152400"/>
            <a:ext cx="11430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rajsekar\Pictures\ECE LOGO.jpg" id="143" name="Google Shape;143;p20"/>
          <p:cNvPicPr preferRelativeResize="0"/>
          <p:nvPr/>
        </p:nvPicPr>
        <p:blipFill/>
        <p:spPr>
          <a:xfrm>
            <a:off x="7772400" y="228600"/>
            <a:ext cx="1019575" cy="101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0"/>
          <p:cNvPicPr preferRelativeResize="0"/>
          <p:nvPr/>
        </p:nvPicPr>
        <p:blipFill/>
        <p:spPr>
          <a:xfrm>
            <a:off x="5105163" y="1948788"/>
            <a:ext cx="3457575" cy="212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0"/>
          <p:cNvPicPr preferRelativeResize="0"/>
          <p:nvPr/>
        </p:nvPicPr>
        <p:blipFill/>
        <p:spPr>
          <a:xfrm>
            <a:off x="673525" y="1613138"/>
            <a:ext cx="2352675" cy="7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0"/>
          <p:cNvSpPr txBox="1"/>
          <p:nvPr/>
        </p:nvSpPr>
        <p:spPr>
          <a:xfrm>
            <a:off x="6407700" y="45688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20"/>
          <p:cNvSpPr txBox="1"/>
          <p:nvPr/>
        </p:nvSpPr>
        <p:spPr>
          <a:xfrm>
            <a:off x="2978700" y="4568875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Robotic Arm BCI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20"/>
          <p:cNvSpPr txBox="1"/>
          <p:nvPr/>
        </p:nvSpPr>
        <p:spPr>
          <a:xfrm>
            <a:off x="311700" y="45688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/12/2020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/>
              <a:t>1 Hidden Layer </a:t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Drop out</a:t>
            </a:r>
            <a:r>
              <a:rPr lang="en-GB" sz="2500" u="sng">
                <a:solidFill>
                  <a:srgbClr val="000000"/>
                </a:solidFill>
              </a:rPr>
              <a:t> </a:t>
            </a:r>
            <a:endParaRPr sz="2500" u="sng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 u="sng">
              <a:solidFill>
                <a:srgbClr val="000000"/>
              </a:solidFill>
            </a:endParaRPr>
          </a:p>
        </p:txBody>
      </p:sp>
      <p:sp>
        <p:nvSpPr>
          <p:cNvPr id="155" name="Google Shape;155;p21"/>
          <p:cNvSpPr txBox="1"/>
          <p:nvPr>
            <p:ph idx="1" type="body"/>
          </p:nvPr>
        </p:nvSpPr>
        <p:spPr>
          <a:xfrm>
            <a:off x="311700" y="1152475"/>
            <a:ext cx="3530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</a:t>
            </a:r>
            <a:r>
              <a:rPr lang="en-GB" sz="17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hanging the drop out value of layers from 0.5 to 0.2</a:t>
            </a:r>
            <a:endParaRPr sz="17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descr="pes logo.png" id="156" name="Google Shape;156;p21"/>
          <p:cNvPicPr preferRelativeResize="0"/>
          <p:nvPr/>
        </p:nvPicPr>
        <p:blipFill/>
        <p:spPr>
          <a:xfrm>
            <a:off x="381000" y="152400"/>
            <a:ext cx="11430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rajsekar\Pictures\ECE LOGO.jpg" id="157" name="Google Shape;157;p21"/>
          <p:cNvPicPr preferRelativeResize="0"/>
          <p:nvPr/>
        </p:nvPicPr>
        <p:blipFill/>
        <p:spPr>
          <a:xfrm>
            <a:off x="7772400" y="228600"/>
            <a:ext cx="1019575" cy="101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1"/>
          <p:cNvPicPr preferRelativeResize="0"/>
          <p:nvPr/>
        </p:nvPicPr>
        <p:blipFill/>
        <p:spPr>
          <a:xfrm>
            <a:off x="4264052" y="1640375"/>
            <a:ext cx="3879675" cy="253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1"/>
          <p:cNvSpPr txBox="1"/>
          <p:nvPr/>
        </p:nvSpPr>
        <p:spPr>
          <a:xfrm>
            <a:off x="6407700" y="45688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21"/>
          <p:cNvSpPr txBox="1"/>
          <p:nvPr/>
        </p:nvSpPr>
        <p:spPr>
          <a:xfrm>
            <a:off x="2978700" y="4568875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Robotic Arm BCI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1"/>
          <p:cNvSpPr txBox="1"/>
          <p:nvPr/>
        </p:nvSpPr>
        <p:spPr>
          <a:xfrm>
            <a:off x="311700" y="45688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/12/2020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