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 id="2147483697" r:id="rId3"/>
    <p:sldMasterId id="2147483698" r:id="rId4"/>
  </p:sldMasterIdLst>
  <p:notesMasterIdLst>
    <p:notesMasterId r:id="rId19"/>
  </p:notesMasterIdLst>
  <p:sldIdLst>
    <p:sldId id="256" r:id="rId5"/>
    <p:sldId id="257" r:id="rId6"/>
    <p:sldId id="258" r:id="rId7"/>
    <p:sldId id="259" r:id="rId8"/>
    <p:sldId id="260" r:id="rId9"/>
    <p:sldId id="265" r:id="rId10"/>
    <p:sldId id="266" r:id="rId11"/>
    <p:sldId id="267" r:id="rId12"/>
    <p:sldId id="272" r:id="rId13"/>
    <p:sldId id="273" r:id="rId14"/>
    <p:sldId id="274" r:id="rId15"/>
    <p:sldId id="275" r:id="rId16"/>
    <p:sldId id="276" r:id="rId17"/>
    <p:sldId id="27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4ACAB-CEDE-4BF3-A0C9-148137B57889}">
  <a:tblStyle styleId="{1FC4ACAB-CEDE-4BF3-A0C9-148137B578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F77151-F57B-47C9-A51B-4F09E0B3FD84}" styleName="Table_1">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rgbClr val="FFFFFF"/>
      </a:tcTxStyle>
      <a:tcStyle>
        <a:tcBdr/>
        <a:fill>
          <a:solidFill>
            <a:srgbClr val="4F81BD"/>
          </a:solidFill>
        </a:fill>
      </a:tcStyle>
    </a:lastCol>
    <a:firstCol>
      <a:tcTxStyle b="on" i="off">
        <a:font>
          <a:latin typeface="Arial"/>
          <a:ea typeface="Arial"/>
          <a:cs typeface="Arial"/>
        </a:font>
        <a:srgbClr val="FFFFFF"/>
      </a:tcTxStyle>
      <a:tcStyle>
        <a:tcBdr/>
        <a:fill>
          <a:solidFill>
            <a:srgbClr val="4F81BD"/>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Karthik Pancheti" userId="a8f92cdfca68754b" providerId="LiveId" clId="{84D30F49-6C65-40D8-B721-1BD066FBBC32}"/>
    <pc:docChg chg="custSel addSld delSld modSld">
      <pc:chgData name="Jaya Karthik Pancheti" userId="a8f92cdfca68754b" providerId="LiveId" clId="{84D30F49-6C65-40D8-B721-1BD066FBBC32}" dt="2022-03-30T07:01:26.526" v="3734" actId="2696"/>
      <pc:docMkLst>
        <pc:docMk/>
      </pc:docMkLst>
      <pc:sldChg chg="modSp mod">
        <pc:chgData name="Jaya Karthik Pancheti" userId="a8f92cdfca68754b" providerId="LiveId" clId="{84D30F49-6C65-40D8-B721-1BD066FBBC32}" dt="2022-03-30T05:50:55.218" v="95" actId="207"/>
        <pc:sldMkLst>
          <pc:docMk/>
          <pc:sldMk cId="0" sldId="256"/>
        </pc:sldMkLst>
        <pc:spChg chg="mod">
          <ac:chgData name="Jaya Karthik Pancheti" userId="a8f92cdfca68754b" providerId="LiveId" clId="{84D30F49-6C65-40D8-B721-1BD066FBBC32}" dt="2022-03-30T05:48:01.445" v="0" actId="14100"/>
          <ac:spMkLst>
            <pc:docMk/>
            <pc:sldMk cId="0" sldId="256"/>
            <ac:spMk id="220" creationId="{00000000-0000-0000-0000-000000000000}"/>
          </ac:spMkLst>
        </pc:spChg>
        <pc:spChg chg="mod">
          <ac:chgData name="Jaya Karthik Pancheti" userId="a8f92cdfca68754b" providerId="LiveId" clId="{84D30F49-6C65-40D8-B721-1BD066FBBC32}" dt="2022-03-30T05:48:18.169" v="3" actId="14100"/>
          <ac:spMkLst>
            <pc:docMk/>
            <pc:sldMk cId="0" sldId="256"/>
            <ac:spMk id="221" creationId="{00000000-0000-0000-0000-000000000000}"/>
          </ac:spMkLst>
        </pc:spChg>
        <pc:spChg chg="mod">
          <ac:chgData name="Jaya Karthik Pancheti" userId="a8f92cdfca68754b" providerId="LiveId" clId="{84D30F49-6C65-40D8-B721-1BD066FBBC32}" dt="2022-03-30T05:50:49.090" v="94" actId="207"/>
          <ac:spMkLst>
            <pc:docMk/>
            <pc:sldMk cId="0" sldId="256"/>
            <ac:spMk id="223" creationId="{00000000-0000-0000-0000-000000000000}"/>
          </ac:spMkLst>
        </pc:spChg>
        <pc:spChg chg="mod">
          <ac:chgData name="Jaya Karthik Pancheti" userId="a8f92cdfca68754b" providerId="LiveId" clId="{84D30F49-6C65-40D8-B721-1BD066FBBC32}" dt="2022-03-30T05:50:55.218" v="95" actId="207"/>
          <ac:spMkLst>
            <pc:docMk/>
            <pc:sldMk cId="0" sldId="256"/>
            <ac:spMk id="224" creationId="{00000000-0000-0000-0000-000000000000}"/>
          </ac:spMkLst>
        </pc:spChg>
      </pc:sldChg>
      <pc:sldChg chg="modSp mod modNotes">
        <pc:chgData name="Jaya Karthik Pancheti" userId="a8f92cdfca68754b" providerId="LiveId" clId="{84D30F49-6C65-40D8-B721-1BD066FBBC32}" dt="2022-03-30T06:30:15.298" v="1760" actId="27636"/>
        <pc:sldMkLst>
          <pc:docMk/>
          <pc:sldMk cId="0" sldId="257"/>
        </pc:sldMkLst>
        <pc:spChg chg="mod">
          <ac:chgData name="Jaya Karthik Pancheti" userId="a8f92cdfca68754b" providerId="LiveId" clId="{84D30F49-6C65-40D8-B721-1BD066FBBC32}" dt="2022-03-30T06:30:15.298" v="1760" actId="27636"/>
          <ac:spMkLst>
            <pc:docMk/>
            <pc:sldMk cId="0" sldId="257"/>
            <ac:spMk id="230" creationId="{00000000-0000-0000-0000-000000000000}"/>
          </ac:spMkLst>
        </pc:spChg>
      </pc:sldChg>
      <pc:sldChg chg="modSp mod modNotes">
        <pc:chgData name="Jaya Karthik Pancheti" userId="a8f92cdfca68754b" providerId="LiveId" clId="{84D30F49-6C65-40D8-B721-1BD066FBBC32}" dt="2022-03-30T06:30:15.311" v="1761" actId="27636"/>
        <pc:sldMkLst>
          <pc:docMk/>
          <pc:sldMk cId="0" sldId="258"/>
        </pc:sldMkLst>
        <pc:spChg chg="mod">
          <ac:chgData name="Jaya Karthik Pancheti" userId="a8f92cdfca68754b" providerId="LiveId" clId="{84D30F49-6C65-40D8-B721-1BD066FBBC32}" dt="2022-03-30T06:30:15.311" v="1761" actId="27636"/>
          <ac:spMkLst>
            <pc:docMk/>
            <pc:sldMk cId="0" sldId="258"/>
            <ac:spMk id="237" creationId="{00000000-0000-0000-0000-000000000000}"/>
          </ac:spMkLst>
        </pc:spChg>
      </pc:sldChg>
      <pc:sldChg chg="modSp mod modNotes">
        <pc:chgData name="Jaya Karthik Pancheti" userId="a8f92cdfca68754b" providerId="LiveId" clId="{84D30F49-6C65-40D8-B721-1BD066FBBC32}" dt="2022-03-30T06:30:15.325" v="1762" actId="27636"/>
        <pc:sldMkLst>
          <pc:docMk/>
          <pc:sldMk cId="0" sldId="259"/>
        </pc:sldMkLst>
        <pc:spChg chg="mod">
          <ac:chgData name="Jaya Karthik Pancheti" userId="a8f92cdfca68754b" providerId="LiveId" clId="{84D30F49-6C65-40D8-B721-1BD066FBBC32}" dt="2022-03-30T06:30:15.325" v="1762" actId="27636"/>
          <ac:spMkLst>
            <pc:docMk/>
            <pc:sldMk cId="0" sldId="259"/>
            <ac:spMk id="243" creationId="{00000000-0000-0000-0000-000000000000}"/>
          </ac:spMkLst>
        </pc:spChg>
      </pc:sldChg>
      <pc:sldChg chg="modNotes">
        <pc:chgData name="Jaya Karthik Pancheti" userId="a8f92cdfca68754b" providerId="LiveId" clId="{84D30F49-6C65-40D8-B721-1BD066FBBC32}" dt="2022-03-30T06:00:19.688" v="98"/>
        <pc:sldMkLst>
          <pc:docMk/>
          <pc:sldMk cId="0" sldId="260"/>
        </pc:sldMkLst>
      </pc:sldChg>
      <pc:sldChg chg="modNotes">
        <pc:chgData name="Jaya Karthik Pancheti" userId="a8f92cdfca68754b" providerId="LiveId" clId="{84D30F49-6C65-40D8-B721-1BD066FBBC32}" dt="2022-03-30T06:00:19.688" v="98"/>
        <pc:sldMkLst>
          <pc:docMk/>
          <pc:sldMk cId="0" sldId="261"/>
        </pc:sldMkLst>
      </pc:sldChg>
      <pc:sldChg chg="modNotes">
        <pc:chgData name="Jaya Karthik Pancheti" userId="a8f92cdfca68754b" providerId="LiveId" clId="{84D30F49-6C65-40D8-B721-1BD066FBBC32}" dt="2022-03-30T06:00:19.688" v="98"/>
        <pc:sldMkLst>
          <pc:docMk/>
          <pc:sldMk cId="0" sldId="262"/>
        </pc:sldMkLst>
      </pc:sldChg>
      <pc:sldChg chg="modNotes">
        <pc:chgData name="Jaya Karthik Pancheti" userId="a8f92cdfca68754b" providerId="LiveId" clId="{84D30F49-6C65-40D8-B721-1BD066FBBC32}" dt="2022-03-30T06:00:19.688" v="98"/>
        <pc:sldMkLst>
          <pc:docMk/>
          <pc:sldMk cId="0" sldId="264"/>
        </pc:sldMkLst>
      </pc:sldChg>
      <pc:sldChg chg="modSp mod modNotes">
        <pc:chgData name="Jaya Karthik Pancheti" userId="a8f92cdfca68754b" providerId="LiveId" clId="{84D30F49-6C65-40D8-B721-1BD066FBBC32}" dt="2022-03-30T06:30:15.338" v="1763" actId="27636"/>
        <pc:sldMkLst>
          <pc:docMk/>
          <pc:sldMk cId="0" sldId="265"/>
        </pc:sldMkLst>
        <pc:spChg chg="mod">
          <ac:chgData name="Jaya Karthik Pancheti" userId="a8f92cdfca68754b" providerId="LiveId" clId="{84D30F49-6C65-40D8-B721-1BD066FBBC32}" dt="2022-03-30T06:30:15.338" v="1763" actId="27636"/>
          <ac:spMkLst>
            <pc:docMk/>
            <pc:sldMk cId="0" sldId="265"/>
            <ac:spMk id="281" creationId="{00000000-0000-0000-0000-000000000000}"/>
          </ac:spMkLst>
        </pc:spChg>
      </pc:sldChg>
      <pc:sldChg chg="modSp mod modNotes">
        <pc:chgData name="Jaya Karthik Pancheti" userId="a8f92cdfca68754b" providerId="LiveId" clId="{84D30F49-6C65-40D8-B721-1BD066FBBC32}" dt="2022-03-30T06:30:15.350" v="1764" actId="27636"/>
        <pc:sldMkLst>
          <pc:docMk/>
          <pc:sldMk cId="0" sldId="266"/>
        </pc:sldMkLst>
        <pc:spChg chg="mod">
          <ac:chgData name="Jaya Karthik Pancheti" userId="a8f92cdfca68754b" providerId="LiveId" clId="{84D30F49-6C65-40D8-B721-1BD066FBBC32}" dt="2022-03-30T06:30:15.350" v="1764" actId="27636"/>
          <ac:spMkLst>
            <pc:docMk/>
            <pc:sldMk cId="0" sldId="266"/>
            <ac:spMk id="288" creationId="{00000000-0000-0000-0000-000000000000}"/>
          </ac:spMkLst>
        </pc:spChg>
      </pc:sldChg>
      <pc:sldChg chg="modNotes">
        <pc:chgData name="Jaya Karthik Pancheti" userId="a8f92cdfca68754b" providerId="LiveId" clId="{84D30F49-6C65-40D8-B721-1BD066FBBC32}" dt="2022-03-30T06:00:19.688" v="98"/>
        <pc:sldMkLst>
          <pc:docMk/>
          <pc:sldMk cId="0" sldId="267"/>
        </pc:sldMkLst>
      </pc:sldChg>
      <pc:sldChg chg="modNotes">
        <pc:chgData name="Jaya Karthik Pancheti" userId="a8f92cdfca68754b" providerId="LiveId" clId="{84D30F49-6C65-40D8-B721-1BD066FBBC32}" dt="2022-03-30T06:00:19.688" v="98"/>
        <pc:sldMkLst>
          <pc:docMk/>
          <pc:sldMk cId="0" sldId="268"/>
        </pc:sldMkLst>
      </pc:sldChg>
      <pc:sldChg chg="del">
        <pc:chgData name="Jaya Karthik Pancheti" userId="a8f92cdfca68754b" providerId="LiveId" clId="{84D30F49-6C65-40D8-B721-1BD066FBBC32}" dt="2022-03-30T07:01:22.765" v="3733" actId="2696"/>
        <pc:sldMkLst>
          <pc:docMk/>
          <pc:sldMk cId="0" sldId="269"/>
        </pc:sldMkLst>
      </pc:sldChg>
      <pc:sldChg chg="del">
        <pc:chgData name="Jaya Karthik Pancheti" userId="a8f92cdfca68754b" providerId="LiveId" clId="{84D30F49-6C65-40D8-B721-1BD066FBBC32}" dt="2022-03-30T07:01:26.526" v="3734" actId="2696"/>
        <pc:sldMkLst>
          <pc:docMk/>
          <pc:sldMk cId="0" sldId="270"/>
        </pc:sldMkLst>
      </pc:sldChg>
      <pc:sldChg chg="addSp delSp modSp new mod">
        <pc:chgData name="Jaya Karthik Pancheti" userId="a8f92cdfca68754b" providerId="LiveId" clId="{84D30F49-6C65-40D8-B721-1BD066FBBC32}" dt="2022-03-30T06:55:07.989" v="3517" actId="207"/>
        <pc:sldMkLst>
          <pc:docMk/>
          <pc:sldMk cId="283059768" sldId="272"/>
        </pc:sldMkLst>
        <pc:spChg chg="mod">
          <ac:chgData name="Jaya Karthik Pancheti" userId="a8f92cdfca68754b" providerId="LiveId" clId="{84D30F49-6C65-40D8-B721-1BD066FBBC32}" dt="2022-03-30T06:04:47.439" v="303" actId="20577"/>
          <ac:spMkLst>
            <pc:docMk/>
            <pc:sldMk cId="283059768" sldId="272"/>
            <ac:spMk id="2" creationId="{42001EDA-91D3-424D-8CAD-A6B1806DDEB8}"/>
          </ac:spMkLst>
        </pc:spChg>
        <pc:spChg chg="del mod">
          <ac:chgData name="Jaya Karthik Pancheti" userId="a8f92cdfca68754b" providerId="LiveId" clId="{84D30F49-6C65-40D8-B721-1BD066FBBC32}" dt="2022-03-30T06:00:48.012" v="102" actId="21"/>
          <ac:spMkLst>
            <pc:docMk/>
            <pc:sldMk cId="283059768" sldId="272"/>
            <ac:spMk id="3" creationId="{BA479318-C04B-4B9A-AE42-87CF5FF29565}"/>
          </ac:spMkLst>
        </pc:spChg>
        <pc:spChg chg="add mod">
          <ac:chgData name="Jaya Karthik Pancheti" userId="a8f92cdfca68754b" providerId="LiveId" clId="{84D30F49-6C65-40D8-B721-1BD066FBBC32}" dt="2022-03-30T06:55:07.989" v="3517" actId="207"/>
          <ac:spMkLst>
            <pc:docMk/>
            <pc:sldMk cId="283059768" sldId="272"/>
            <ac:spMk id="5" creationId="{6811E2D4-30CA-4591-AF4A-676E9314BE53}"/>
          </ac:spMkLst>
        </pc:spChg>
      </pc:sldChg>
      <pc:sldChg chg="new del">
        <pc:chgData name="Jaya Karthik Pancheti" userId="a8f92cdfca68754b" providerId="LiveId" clId="{84D30F49-6C65-40D8-B721-1BD066FBBC32}" dt="2022-03-30T06:00:19.688" v="97" actId="2696"/>
        <pc:sldMkLst>
          <pc:docMk/>
          <pc:sldMk cId="1997159394" sldId="272"/>
        </pc:sldMkLst>
      </pc:sldChg>
      <pc:sldChg chg="delSp modSp new mod">
        <pc:chgData name="Jaya Karthik Pancheti" userId="a8f92cdfca68754b" providerId="LiveId" clId="{84D30F49-6C65-40D8-B721-1BD066FBBC32}" dt="2022-03-30T06:56:16.681" v="3523" actId="207"/>
        <pc:sldMkLst>
          <pc:docMk/>
          <pc:sldMk cId="766025485" sldId="273"/>
        </pc:sldMkLst>
        <pc:spChg chg="mod">
          <ac:chgData name="Jaya Karthik Pancheti" userId="a8f92cdfca68754b" providerId="LiveId" clId="{84D30F49-6C65-40D8-B721-1BD066FBBC32}" dt="2022-03-30T06:56:16.681" v="3523" actId="207"/>
          <ac:spMkLst>
            <pc:docMk/>
            <pc:sldMk cId="766025485" sldId="273"/>
            <ac:spMk id="2" creationId="{CFE35040-DCC2-4261-B9E5-F0CC80A50391}"/>
          </ac:spMkLst>
        </pc:spChg>
        <pc:spChg chg="del">
          <ac:chgData name="Jaya Karthik Pancheti" userId="a8f92cdfca68754b" providerId="LiveId" clId="{84D30F49-6C65-40D8-B721-1BD066FBBC32}" dt="2022-03-30T06:20:41.692" v="1078" actId="21"/>
          <ac:spMkLst>
            <pc:docMk/>
            <pc:sldMk cId="766025485" sldId="273"/>
            <ac:spMk id="3" creationId="{FDBD83E6-CC13-4487-9104-9470E5714071}"/>
          </ac:spMkLst>
        </pc:spChg>
      </pc:sldChg>
      <pc:sldChg chg="delSp modSp new mod">
        <pc:chgData name="Jaya Karthik Pancheti" userId="a8f92cdfca68754b" providerId="LiveId" clId="{84D30F49-6C65-40D8-B721-1BD066FBBC32}" dt="2022-03-30T06:57:29.730" v="3529" actId="207"/>
        <pc:sldMkLst>
          <pc:docMk/>
          <pc:sldMk cId="3787838" sldId="274"/>
        </pc:sldMkLst>
        <pc:spChg chg="mod">
          <ac:chgData name="Jaya Karthik Pancheti" userId="a8f92cdfca68754b" providerId="LiveId" clId="{84D30F49-6C65-40D8-B721-1BD066FBBC32}" dt="2022-03-30T06:57:29.730" v="3529" actId="207"/>
          <ac:spMkLst>
            <pc:docMk/>
            <pc:sldMk cId="3787838" sldId="274"/>
            <ac:spMk id="2" creationId="{9ED5DF7D-D12F-42CB-9369-2A245C53229F}"/>
          </ac:spMkLst>
        </pc:spChg>
        <pc:spChg chg="del">
          <ac:chgData name="Jaya Karthik Pancheti" userId="a8f92cdfca68754b" providerId="LiveId" clId="{84D30F49-6C65-40D8-B721-1BD066FBBC32}" dt="2022-03-30T06:30:51.899" v="1766" actId="21"/>
          <ac:spMkLst>
            <pc:docMk/>
            <pc:sldMk cId="3787838" sldId="274"/>
            <ac:spMk id="3" creationId="{AA3F5A67-D827-4A9F-A50F-63B86E876BF4}"/>
          </ac:spMkLst>
        </pc:spChg>
      </pc:sldChg>
      <pc:sldChg chg="delSp modSp new mod">
        <pc:chgData name="Jaya Karthik Pancheti" userId="a8f92cdfca68754b" providerId="LiveId" clId="{84D30F49-6C65-40D8-B721-1BD066FBBC32}" dt="2022-03-30T06:58:37.759" v="3535" actId="207"/>
        <pc:sldMkLst>
          <pc:docMk/>
          <pc:sldMk cId="1426763754" sldId="275"/>
        </pc:sldMkLst>
        <pc:spChg chg="mod">
          <ac:chgData name="Jaya Karthik Pancheti" userId="a8f92cdfca68754b" providerId="LiveId" clId="{84D30F49-6C65-40D8-B721-1BD066FBBC32}" dt="2022-03-30T06:58:37.759" v="3535" actId="207"/>
          <ac:spMkLst>
            <pc:docMk/>
            <pc:sldMk cId="1426763754" sldId="275"/>
            <ac:spMk id="2" creationId="{D3C1A4FC-1F75-4913-BD47-508A199AE0CB}"/>
          </ac:spMkLst>
        </pc:spChg>
        <pc:spChg chg="del">
          <ac:chgData name="Jaya Karthik Pancheti" userId="a8f92cdfca68754b" providerId="LiveId" clId="{84D30F49-6C65-40D8-B721-1BD066FBBC32}" dt="2022-03-30T06:39:12.842" v="2365" actId="21"/>
          <ac:spMkLst>
            <pc:docMk/>
            <pc:sldMk cId="1426763754" sldId="275"/>
            <ac:spMk id="3" creationId="{716ECF9C-FAB0-43A9-BA08-A0156C250800}"/>
          </ac:spMkLst>
        </pc:spChg>
      </pc:sldChg>
      <pc:sldChg chg="delSp modSp new mod">
        <pc:chgData name="Jaya Karthik Pancheti" userId="a8f92cdfca68754b" providerId="LiveId" clId="{84D30F49-6C65-40D8-B721-1BD066FBBC32}" dt="2022-03-30T07:01:14.750" v="3732" actId="207"/>
        <pc:sldMkLst>
          <pc:docMk/>
          <pc:sldMk cId="2763127523" sldId="276"/>
        </pc:sldMkLst>
        <pc:spChg chg="mod">
          <ac:chgData name="Jaya Karthik Pancheti" userId="a8f92cdfca68754b" providerId="LiveId" clId="{84D30F49-6C65-40D8-B721-1BD066FBBC32}" dt="2022-03-30T07:01:14.750" v="3732" actId="207"/>
          <ac:spMkLst>
            <pc:docMk/>
            <pc:sldMk cId="2763127523" sldId="276"/>
            <ac:spMk id="2" creationId="{CA7A285C-FD7A-46C5-B0A2-72E5216F948F}"/>
          </ac:spMkLst>
        </pc:spChg>
        <pc:spChg chg="del">
          <ac:chgData name="Jaya Karthik Pancheti" userId="a8f92cdfca68754b" providerId="LiveId" clId="{84D30F49-6C65-40D8-B721-1BD066FBBC32}" dt="2022-03-30T06:45:55.615" v="2885" actId="21"/>
          <ac:spMkLst>
            <pc:docMk/>
            <pc:sldMk cId="2763127523" sldId="276"/>
            <ac:spMk id="3" creationId="{CD07D2DF-74A6-4BDA-B99C-4217864AB13D}"/>
          </ac:spMkLst>
        </pc:spChg>
      </pc:sldChg>
      <pc:sldMasterChg chg="delSldLayout">
        <pc:chgData name="Jaya Karthik Pancheti" userId="a8f92cdfca68754b" providerId="LiveId" clId="{84D30F49-6C65-40D8-B721-1BD066FBBC32}" dt="2022-03-30T06:00:19.688" v="97" actId="2696"/>
        <pc:sldMasterMkLst>
          <pc:docMk/>
          <pc:sldMasterMk cId="0" sldId="2147483697"/>
        </pc:sldMasterMkLst>
        <pc:sldLayoutChg chg="del">
          <pc:chgData name="Jaya Karthik Pancheti" userId="a8f92cdfca68754b" providerId="LiveId" clId="{84D30F49-6C65-40D8-B721-1BD066FBBC32}" dt="2022-03-30T06:00:19.688" v="97" actId="2696"/>
          <pc:sldLayoutMkLst>
            <pc:docMk/>
            <pc:sldMasterMk cId="0" sldId="2147483697"/>
            <pc:sldLayoutMk cId="0" sldId="2147483673"/>
          </pc:sldLayoutMkLst>
        </pc:sldLayoutChg>
      </pc:sldMasterChg>
    </pc:docChg>
  </pc:docChgLst>
  <pc:docChgLst>
    <pc:chgData name="Jaya Karthik Pancheti" userId="a8f92cdfca68754b" providerId="LiveId" clId="{360424AF-EC39-420B-9137-F33919F76541}"/>
    <pc:docChg chg="delSld">
      <pc:chgData name="Jaya Karthik Pancheti" userId="a8f92cdfca68754b" providerId="LiveId" clId="{360424AF-EC39-420B-9137-F33919F76541}" dt="2022-04-05T03:58:52.373" v="4" actId="2696"/>
      <pc:docMkLst>
        <pc:docMk/>
      </pc:docMkLst>
      <pc:sldChg chg="del">
        <pc:chgData name="Jaya Karthik Pancheti" userId="a8f92cdfca68754b" providerId="LiveId" clId="{360424AF-EC39-420B-9137-F33919F76541}" dt="2022-04-05T03:58:01.591" v="0" actId="2696"/>
        <pc:sldMkLst>
          <pc:docMk/>
          <pc:sldMk cId="0" sldId="261"/>
        </pc:sldMkLst>
      </pc:sldChg>
      <pc:sldChg chg="del">
        <pc:chgData name="Jaya Karthik Pancheti" userId="a8f92cdfca68754b" providerId="LiveId" clId="{360424AF-EC39-420B-9137-F33919F76541}" dt="2022-04-05T03:58:05.729" v="1" actId="2696"/>
        <pc:sldMkLst>
          <pc:docMk/>
          <pc:sldMk cId="0" sldId="262"/>
        </pc:sldMkLst>
      </pc:sldChg>
      <pc:sldChg chg="del">
        <pc:chgData name="Jaya Karthik Pancheti" userId="a8f92cdfca68754b" providerId="LiveId" clId="{360424AF-EC39-420B-9137-F33919F76541}" dt="2022-04-05T03:58:07.631" v="2" actId="2696"/>
        <pc:sldMkLst>
          <pc:docMk/>
          <pc:sldMk cId="0" sldId="263"/>
        </pc:sldMkLst>
      </pc:sldChg>
      <pc:sldChg chg="del">
        <pc:chgData name="Jaya Karthik Pancheti" userId="a8f92cdfca68754b" providerId="LiveId" clId="{360424AF-EC39-420B-9137-F33919F76541}" dt="2022-04-05T03:58:09.871" v="3" actId="2696"/>
        <pc:sldMkLst>
          <pc:docMk/>
          <pc:sldMk cId="0" sldId="264"/>
        </pc:sldMkLst>
      </pc:sldChg>
      <pc:sldChg chg="del">
        <pc:chgData name="Jaya Karthik Pancheti" userId="a8f92cdfca68754b" providerId="LiveId" clId="{360424AF-EC39-420B-9137-F33919F76541}" dt="2022-04-05T03:58:52.373" v="4" actId="2696"/>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883924164_2_54: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18" name="Google Shape;218;g108839241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b4313ecd5_0_1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28" name="Google Shape;228;g10b4313ecd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b4313ec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b4313ec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883924164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241" name="Google Shape;241;g10883924164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086310e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086310e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b4313ecd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b4313ecd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08631146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08631146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08631146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0863114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883924164_2_25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325" name="Google Shape;325;g10883924164_2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5"/>
          <p:cNvSpPr txBox="1">
            <a:spLocks noGrp="1"/>
          </p:cNvSpPr>
          <p:nvPr>
            <p:ph type="subTitle" idx="1"/>
          </p:nvPr>
        </p:nvSpPr>
        <p:spPr>
          <a:xfrm>
            <a:off x="629910" y="1260900"/>
            <a:ext cx="3868290" cy="61803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6"/>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7"/>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66" name="Google Shape;66;p17"/>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9"/>
        <p:cNvGrpSpPr/>
        <p:nvPr/>
      </p:nvGrpSpPr>
      <p:grpSpPr>
        <a:xfrm>
          <a:off x="0" y="0"/>
          <a:ext cx="0" cy="0"/>
          <a:chOff x="0" y="0"/>
          <a:chExt cx="0" cy="0"/>
        </a:xfrm>
      </p:grpSpPr>
      <p:sp>
        <p:nvSpPr>
          <p:cNvPr id="70" name="Google Shape;70;p19"/>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20"/>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4" name="Google Shape;74;p20"/>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5" name="Google Shape;75;p20"/>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21"/>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9" name="Google Shape;79;p21"/>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21"/>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22"/>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4" name="Google Shape;84;p22"/>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5" name="Google Shape;85;p22"/>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3"/>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23"/>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24"/>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3" name="Google Shape;93;p24"/>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4" name="Google Shape;94;p24"/>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5" name="Google Shape;95;p24"/>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5"/>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9" name="Google Shape;99;p25"/>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0" name="Google Shape;100;p25"/>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1" name="Google Shape;101;p25"/>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2" name="Google Shape;102;p25"/>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3" name="Google Shape;103;p25"/>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7"/>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4" name="Google Shape;114;p27"/>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5" name="Google Shape;115;p27"/>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6" name="Google Shape;116;p27"/>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30"/>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4"/>
        <p:cNvGrpSpPr/>
        <p:nvPr/>
      </p:nvGrpSpPr>
      <p:grpSpPr>
        <a:xfrm>
          <a:off x="0" y="0"/>
          <a:ext cx="0" cy="0"/>
          <a:chOff x="0" y="0"/>
          <a:chExt cx="0" cy="0"/>
        </a:xfrm>
      </p:grpSpPr>
      <p:sp>
        <p:nvSpPr>
          <p:cNvPr id="125" name="Google Shape;125;p3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31"/>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7" name="Google Shape;127;p31"/>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3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0"/>
        <p:cNvGrpSpPr/>
        <p:nvPr/>
      </p:nvGrpSpPr>
      <p:grpSpPr>
        <a:xfrm>
          <a:off x="0" y="0"/>
          <a:ext cx="0" cy="0"/>
          <a:chOff x="0" y="0"/>
          <a:chExt cx="0" cy="0"/>
        </a:xfrm>
      </p:grpSpPr>
      <p:sp>
        <p:nvSpPr>
          <p:cNvPr id="131" name="Google Shape;131;p33"/>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34"/>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5" name="Google Shape;135;p34"/>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6" name="Google Shape;136;p34"/>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35"/>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0" name="Google Shape;140;p35"/>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1" name="Google Shape;141;p35"/>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36"/>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5" name="Google Shape;145;p36"/>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6" name="Google Shape;146;p36"/>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7"/>
        <p:cNvGrpSpPr/>
        <p:nvPr/>
      </p:nvGrpSpPr>
      <p:grpSpPr>
        <a:xfrm>
          <a:off x="0" y="0"/>
          <a:ext cx="0" cy="0"/>
          <a:chOff x="0" y="0"/>
          <a:chExt cx="0" cy="0"/>
        </a:xfrm>
      </p:grpSpPr>
      <p:sp>
        <p:nvSpPr>
          <p:cNvPr id="148" name="Google Shape;148;p3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37"/>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0" name="Google Shape;150;p37"/>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1"/>
        <p:cNvGrpSpPr/>
        <p:nvPr/>
      </p:nvGrpSpPr>
      <p:grpSpPr>
        <a:xfrm>
          <a:off x="0" y="0"/>
          <a:ext cx="0" cy="0"/>
          <a:chOff x="0" y="0"/>
          <a:chExt cx="0" cy="0"/>
        </a:xfrm>
      </p:grpSpPr>
      <p:sp>
        <p:nvSpPr>
          <p:cNvPr id="152" name="Google Shape;152;p3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38"/>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4" name="Google Shape;154;p38"/>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5" name="Google Shape;155;p38"/>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6" name="Google Shape;156;p38"/>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7" name="Google Shape;157;p38"/>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8" name="Google Shape;158;p38"/>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9"/>
        <p:cNvGrpSpPr/>
        <p:nvPr/>
      </p:nvGrpSpPr>
      <p:grpSpPr>
        <a:xfrm>
          <a:off x="0" y="0"/>
          <a:ext cx="0" cy="0"/>
          <a:chOff x="0" y="0"/>
          <a:chExt cx="0" cy="0"/>
        </a:xfrm>
      </p:grpSpPr>
      <p:sp>
        <p:nvSpPr>
          <p:cNvPr id="170" name="Google Shape;170;p4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41"/>
          <p:cNvSpPr txBox="1">
            <a:spLocks noGrp="1"/>
          </p:cNvSpPr>
          <p:nvPr>
            <p:ph type="subTitle" idx="1"/>
          </p:nvPr>
        </p:nvSpPr>
        <p:spPr>
          <a:xfrm>
            <a:off x="629910" y="1260900"/>
            <a:ext cx="3868290" cy="61803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2"/>
        <p:cNvGrpSpPr/>
        <p:nvPr/>
      </p:nvGrpSpPr>
      <p:grpSpPr>
        <a:xfrm>
          <a:off x="0" y="0"/>
          <a:ext cx="0" cy="0"/>
          <a:chOff x="0" y="0"/>
          <a:chExt cx="0" cy="0"/>
        </a:xfrm>
      </p:grpSpPr>
      <p:sp>
        <p:nvSpPr>
          <p:cNvPr id="173" name="Google Shape;173;p42"/>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42"/>
          <p:cNvSpPr txBox="1">
            <a:spLocks noGrp="1"/>
          </p:cNvSpPr>
          <p:nvPr>
            <p:ph type="body" idx="1"/>
          </p:nvPr>
        </p:nvSpPr>
        <p:spPr>
          <a:xfrm>
            <a:off x="629910" y="1260900"/>
            <a:ext cx="386829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5"/>
        <p:cNvGrpSpPr/>
        <p:nvPr/>
      </p:nvGrpSpPr>
      <p:grpSpPr>
        <a:xfrm>
          <a:off x="0" y="0"/>
          <a:ext cx="0" cy="0"/>
          <a:chOff x="0" y="0"/>
          <a:chExt cx="0" cy="0"/>
        </a:xfrm>
      </p:grpSpPr>
      <p:sp>
        <p:nvSpPr>
          <p:cNvPr id="176" name="Google Shape;176;p43"/>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43"/>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78" name="Google Shape;178;p43"/>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9"/>
        <p:cNvGrpSpPr/>
        <p:nvPr/>
      </p:nvGrpSpPr>
      <p:grpSpPr>
        <a:xfrm>
          <a:off x="0" y="0"/>
          <a:ext cx="0" cy="0"/>
          <a:chOff x="0" y="0"/>
          <a:chExt cx="0" cy="0"/>
        </a:xfrm>
      </p:grpSpPr>
      <p:sp>
        <p:nvSpPr>
          <p:cNvPr id="180" name="Google Shape;180;p44"/>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1"/>
        <p:cNvGrpSpPr/>
        <p:nvPr/>
      </p:nvGrpSpPr>
      <p:grpSpPr>
        <a:xfrm>
          <a:off x="0" y="0"/>
          <a:ext cx="0" cy="0"/>
          <a:chOff x="0" y="0"/>
          <a:chExt cx="0" cy="0"/>
        </a:xfrm>
      </p:grpSpPr>
      <p:sp>
        <p:nvSpPr>
          <p:cNvPr id="182" name="Google Shape;182;p45"/>
          <p:cNvSpPr txBox="1">
            <a:spLocks noGrp="1"/>
          </p:cNvSpPr>
          <p:nvPr>
            <p:ph type="subTitle" idx="1"/>
          </p:nvPr>
        </p:nvSpPr>
        <p:spPr>
          <a:xfrm>
            <a:off x="629910" y="273780"/>
            <a:ext cx="7886700" cy="460917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83"/>
        <p:cNvGrpSpPr/>
        <p:nvPr/>
      </p:nvGrpSpPr>
      <p:grpSpPr>
        <a:xfrm>
          <a:off x="0" y="0"/>
          <a:ext cx="0" cy="0"/>
          <a:chOff x="0" y="0"/>
          <a:chExt cx="0" cy="0"/>
        </a:xfrm>
      </p:grpSpPr>
      <p:sp>
        <p:nvSpPr>
          <p:cNvPr id="184" name="Google Shape;184;p46"/>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46"/>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6" name="Google Shape;186;p46"/>
          <p:cNvSpPr txBox="1">
            <a:spLocks noGrp="1"/>
          </p:cNvSpPr>
          <p:nvPr>
            <p:ph type="body" idx="2"/>
          </p:nvPr>
        </p:nvSpPr>
        <p:spPr>
          <a:xfrm>
            <a:off x="261225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7" name="Google Shape;187;p46"/>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88"/>
        <p:cNvGrpSpPr/>
        <p:nvPr/>
      </p:nvGrpSpPr>
      <p:grpSpPr>
        <a:xfrm>
          <a:off x="0" y="0"/>
          <a:ext cx="0" cy="0"/>
          <a:chOff x="0" y="0"/>
          <a:chExt cx="0" cy="0"/>
        </a:xfrm>
      </p:grpSpPr>
      <p:sp>
        <p:nvSpPr>
          <p:cNvPr id="189" name="Google Shape;189;p47"/>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47"/>
          <p:cNvSpPr txBox="1">
            <a:spLocks noGrp="1"/>
          </p:cNvSpPr>
          <p:nvPr>
            <p:ph type="body" idx="1"/>
          </p:nvPr>
        </p:nvSpPr>
        <p:spPr>
          <a:xfrm>
            <a:off x="629910" y="1260900"/>
            <a:ext cx="1887570" cy="61803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1" name="Google Shape;191;p47"/>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2" name="Google Shape;192;p47"/>
          <p:cNvSpPr txBox="1">
            <a:spLocks noGrp="1"/>
          </p:cNvSpPr>
          <p:nvPr>
            <p:ph type="body" idx="3"/>
          </p:nvPr>
        </p:nvSpPr>
        <p:spPr>
          <a:xfrm>
            <a:off x="261225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93"/>
        <p:cNvGrpSpPr/>
        <p:nvPr/>
      </p:nvGrpSpPr>
      <p:grpSpPr>
        <a:xfrm>
          <a:off x="0" y="0"/>
          <a:ext cx="0" cy="0"/>
          <a:chOff x="0" y="0"/>
          <a:chExt cx="0" cy="0"/>
        </a:xfrm>
      </p:grpSpPr>
      <p:sp>
        <p:nvSpPr>
          <p:cNvPr id="194" name="Google Shape;194;p48"/>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48"/>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6" name="Google Shape;196;p48"/>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7" name="Google Shape;197;p48"/>
          <p:cNvSpPr txBox="1">
            <a:spLocks noGrp="1"/>
          </p:cNvSpPr>
          <p:nvPr>
            <p:ph type="body" idx="3"/>
          </p:nvPr>
        </p:nvSpPr>
        <p:spPr>
          <a:xfrm>
            <a:off x="629910" y="158382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98"/>
        <p:cNvGrpSpPr/>
        <p:nvPr/>
      </p:nvGrpSpPr>
      <p:grpSpPr>
        <a:xfrm>
          <a:off x="0" y="0"/>
          <a:ext cx="0" cy="0"/>
          <a:chOff x="0" y="0"/>
          <a:chExt cx="0" cy="0"/>
        </a:xfrm>
      </p:grpSpPr>
      <p:sp>
        <p:nvSpPr>
          <p:cNvPr id="199" name="Google Shape;199;p49"/>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49"/>
          <p:cNvSpPr txBox="1">
            <a:spLocks noGrp="1"/>
          </p:cNvSpPr>
          <p:nvPr>
            <p:ph type="body" idx="1"/>
          </p:nvPr>
        </p:nvSpPr>
        <p:spPr>
          <a:xfrm>
            <a:off x="629910" y="126090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1" name="Google Shape;201;p49"/>
          <p:cNvSpPr txBox="1">
            <a:spLocks noGrp="1"/>
          </p:cNvSpPr>
          <p:nvPr>
            <p:ph type="body" idx="2"/>
          </p:nvPr>
        </p:nvSpPr>
        <p:spPr>
          <a:xfrm>
            <a:off x="629910" y="1583820"/>
            <a:ext cx="386829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2"/>
        <p:cNvGrpSpPr/>
        <p:nvPr/>
      </p:nvGrpSpPr>
      <p:grpSpPr>
        <a:xfrm>
          <a:off x="0" y="0"/>
          <a:ext cx="0" cy="0"/>
          <a:chOff x="0" y="0"/>
          <a:chExt cx="0" cy="0"/>
        </a:xfrm>
      </p:grpSpPr>
      <p:sp>
        <p:nvSpPr>
          <p:cNvPr id="203" name="Google Shape;203;p50"/>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50"/>
          <p:cNvSpPr txBox="1">
            <a:spLocks noGrp="1"/>
          </p:cNvSpPr>
          <p:nvPr>
            <p:ph type="body" idx="1"/>
          </p:nvPr>
        </p:nvSpPr>
        <p:spPr>
          <a:xfrm>
            <a:off x="62991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5" name="Google Shape;205;p50"/>
          <p:cNvSpPr txBox="1">
            <a:spLocks noGrp="1"/>
          </p:cNvSpPr>
          <p:nvPr>
            <p:ph type="body" idx="2"/>
          </p:nvPr>
        </p:nvSpPr>
        <p:spPr>
          <a:xfrm>
            <a:off x="2612250" y="126090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6" name="Google Shape;206;p50"/>
          <p:cNvSpPr txBox="1">
            <a:spLocks noGrp="1"/>
          </p:cNvSpPr>
          <p:nvPr>
            <p:ph type="body" idx="3"/>
          </p:nvPr>
        </p:nvSpPr>
        <p:spPr>
          <a:xfrm>
            <a:off x="62991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7" name="Google Shape;207;p50"/>
          <p:cNvSpPr txBox="1">
            <a:spLocks noGrp="1"/>
          </p:cNvSpPr>
          <p:nvPr>
            <p:ph type="body" idx="4"/>
          </p:nvPr>
        </p:nvSpPr>
        <p:spPr>
          <a:xfrm>
            <a:off x="2612250" y="1583820"/>
            <a:ext cx="188757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08"/>
        <p:cNvGrpSpPr/>
        <p:nvPr/>
      </p:nvGrpSpPr>
      <p:grpSpPr>
        <a:xfrm>
          <a:off x="0" y="0"/>
          <a:ext cx="0" cy="0"/>
          <a:chOff x="0" y="0"/>
          <a:chExt cx="0" cy="0"/>
        </a:xfrm>
      </p:grpSpPr>
      <p:sp>
        <p:nvSpPr>
          <p:cNvPr id="209" name="Google Shape;209;p51"/>
          <p:cNvSpPr txBox="1">
            <a:spLocks noGrp="1"/>
          </p:cNvSpPr>
          <p:nvPr>
            <p:ph type="title"/>
          </p:nvPr>
        </p:nvSpPr>
        <p:spPr>
          <a:xfrm>
            <a:off x="629910" y="273780"/>
            <a:ext cx="7886700" cy="9941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0" name="Google Shape;210;p51"/>
          <p:cNvSpPr txBox="1">
            <a:spLocks noGrp="1"/>
          </p:cNvSpPr>
          <p:nvPr>
            <p:ph type="body" idx="1"/>
          </p:nvPr>
        </p:nvSpPr>
        <p:spPr>
          <a:xfrm>
            <a:off x="62991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1" name="Google Shape;211;p51"/>
          <p:cNvSpPr txBox="1">
            <a:spLocks noGrp="1"/>
          </p:cNvSpPr>
          <p:nvPr>
            <p:ph type="body" idx="2"/>
          </p:nvPr>
        </p:nvSpPr>
        <p:spPr>
          <a:xfrm>
            <a:off x="193806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2" name="Google Shape;212;p51"/>
          <p:cNvSpPr txBox="1">
            <a:spLocks noGrp="1"/>
          </p:cNvSpPr>
          <p:nvPr>
            <p:ph type="body" idx="3"/>
          </p:nvPr>
        </p:nvSpPr>
        <p:spPr>
          <a:xfrm>
            <a:off x="3245940" y="126090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3" name="Google Shape;213;p51"/>
          <p:cNvSpPr txBox="1">
            <a:spLocks noGrp="1"/>
          </p:cNvSpPr>
          <p:nvPr>
            <p:ph type="body" idx="4"/>
          </p:nvPr>
        </p:nvSpPr>
        <p:spPr>
          <a:xfrm>
            <a:off x="62991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4" name="Google Shape;214;p51"/>
          <p:cNvSpPr txBox="1">
            <a:spLocks noGrp="1"/>
          </p:cNvSpPr>
          <p:nvPr>
            <p:ph type="body" idx="5"/>
          </p:nvPr>
        </p:nvSpPr>
        <p:spPr>
          <a:xfrm>
            <a:off x="193806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5" name="Google Shape;215;p51"/>
          <p:cNvSpPr txBox="1">
            <a:spLocks noGrp="1"/>
          </p:cNvSpPr>
          <p:nvPr>
            <p:ph type="body" idx="6"/>
          </p:nvPr>
        </p:nvSpPr>
        <p:spPr>
          <a:xfrm>
            <a:off x="3245940" y="1583820"/>
            <a:ext cx="1245510" cy="294570"/>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85800" y="841860"/>
            <a:ext cx="7772490" cy="1790640"/>
          </a:xfrm>
          <a:prstGeom prst="rect">
            <a:avLst/>
          </a:prstGeom>
          <a:noFill/>
          <a:ln>
            <a:noFill/>
          </a:ln>
        </p:spPr>
        <p:txBody>
          <a:bodyPr spcFirstLastPara="1" wrap="square" lIns="68575" tIns="34275" rIns="68575" bIns="34275" anchor="b" anchorCtr="1">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2" name="Google Shape;52;p13"/>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53" name="Google Shape;53;p13"/>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54" name="Google Shape;54;p13"/>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
        <p:nvSpPr>
          <p:cNvPr id="55" name="Google Shape;55;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628560" y="273780"/>
            <a:ext cx="7886700" cy="99414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06" name="Google Shape;106;p26"/>
          <p:cNvSpPr txBox="1">
            <a:spLocks noGrp="1"/>
          </p:cNvSpPr>
          <p:nvPr>
            <p:ph type="title" idx="2"/>
          </p:nvPr>
        </p:nvSpPr>
        <p:spPr>
          <a:xfrm>
            <a:off x="628560" y="1369170"/>
            <a:ext cx="7886700" cy="326349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07" name="Google Shape;107;p26"/>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08" name="Google Shape;108;p26"/>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09" name="Google Shape;109;p26"/>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
        <p:nvSpPr>
          <p:cNvPr id="110" name="Google Shape;110;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39"/>
          <p:cNvSpPr txBox="1">
            <a:spLocks noGrp="1"/>
          </p:cNvSpPr>
          <p:nvPr>
            <p:ph type="title"/>
          </p:nvPr>
        </p:nvSpPr>
        <p:spPr>
          <a:xfrm>
            <a:off x="629910" y="273780"/>
            <a:ext cx="7886700" cy="99414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1" name="Google Shape;161;p39"/>
          <p:cNvSpPr txBox="1">
            <a:spLocks noGrp="1"/>
          </p:cNvSpPr>
          <p:nvPr>
            <p:ph type="body" idx="1"/>
          </p:nvPr>
        </p:nvSpPr>
        <p:spPr>
          <a:xfrm>
            <a:off x="629910" y="1260900"/>
            <a:ext cx="3868290" cy="618030"/>
          </a:xfrm>
          <a:prstGeom prst="rect">
            <a:avLst/>
          </a:prstGeom>
          <a:noFill/>
          <a:ln>
            <a:noFill/>
          </a:ln>
        </p:spPr>
        <p:txBody>
          <a:bodyPr spcFirstLastPara="1" wrap="square" lIns="68575" tIns="34275" rIns="68575" bIns="34275" anchor="b"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
        <p:nvSpPr>
          <p:cNvPr id="162" name="Google Shape;162;p39"/>
          <p:cNvSpPr txBox="1">
            <a:spLocks noGrp="1"/>
          </p:cNvSpPr>
          <p:nvPr>
            <p:ph type="title" idx="2"/>
          </p:nvPr>
        </p:nvSpPr>
        <p:spPr>
          <a:xfrm>
            <a:off x="629910" y="1878930"/>
            <a:ext cx="3868290" cy="276345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3" name="Google Shape;163;p39"/>
          <p:cNvSpPr txBox="1">
            <a:spLocks noGrp="1"/>
          </p:cNvSpPr>
          <p:nvPr>
            <p:ph type="body" idx="3"/>
          </p:nvPr>
        </p:nvSpPr>
        <p:spPr>
          <a:xfrm>
            <a:off x="4629150" y="1260900"/>
            <a:ext cx="3887460" cy="618030"/>
          </a:xfrm>
          <a:prstGeom prst="rect">
            <a:avLst/>
          </a:prstGeom>
          <a:noFill/>
          <a:ln>
            <a:noFill/>
          </a:ln>
        </p:spPr>
        <p:txBody>
          <a:bodyPr spcFirstLastPara="1" wrap="square" lIns="68575" tIns="34275" rIns="68575" bIns="34275" anchor="b"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
        <p:nvSpPr>
          <p:cNvPr id="164" name="Google Shape;164;p39"/>
          <p:cNvSpPr txBox="1">
            <a:spLocks noGrp="1"/>
          </p:cNvSpPr>
          <p:nvPr>
            <p:ph type="title" idx="4"/>
          </p:nvPr>
        </p:nvSpPr>
        <p:spPr>
          <a:xfrm>
            <a:off x="4629150" y="1878930"/>
            <a:ext cx="3887460" cy="276345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5" name="Google Shape;165;p39"/>
          <p:cNvSpPr txBox="1">
            <a:spLocks noGrp="1"/>
          </p:cNvSpPr>
          <p:nvPr>
            <p:ph type="dt" idx="10"/>
          </p:nvPr>
        </p:nvSpPr>
        <p:spPr>
          <a:xfrm>
            <a:off x="628560" y="4767390"/>
            <a:ext cx="2057400" cy="27378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66" name="Google Shape;166;p39"/>
          <p:cNvSpPr txBox="1">
            <a:spLocks noGrp="1"/>
          </p:cNvSpPr>
          <p:nvPr>
            <p:ph type="ftr" idx="11"/>
          </p:nvPr>
        </p:nvSpPr>
        <p:spPr>
          <a:xfrm>
            <a:off x="3028860" y="4767390"/>
            <a:ext cx="3086100" cy="273780"/>
          </a:xfrm>
          <a:prstGeom prst="rect">
            <a:avLst/>
          </a:prstGeom>
          <a:noFill/>
          <a:ln>
            <a:noFill/>
          </a:ln>
        </p:spPr>
        <p:txBody>
          <a:bodyPr spcFirstLastPara="1" wrap="square" lIns="68575" tIns="34275" rIns="68575" bIns="34275" anchor="ctr" anchorCtr="1">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dirty="0"/>
          </a:p>
        </p:txBody>
      </p:sp>
      <p:sp>
        <p:nvSpPr>
          <p:cNvPr id="167" name="Google Shape;167;p39"/>
          <p:cNvSpPr txBox="1">
            <a:spLocks noGrp="1"/>
          </p:cNvSpPr>
          <p:nvPr>
            <p:ph type="sldNum" idx="12"/>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dirty="0">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zenodo.org/record/53169#.Yb8SEtvhXEp" TargetMode="External"/><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hyperlink" Target="https://ieeexplore.ieee.org/document/904435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Google Shape;220;p52"/>
          <p:cNvSpPr/>
          <p:nvPr/>
        </p:nvSpPr>
        <p:spPr>
          <a:xfrm>
            <a:off x="753570" y="532700"/>
            <a:ext cx="7498801" cy="39231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r>
              <a:rPr lang="en-GB" sz="2300" dirty="0">
                <a:latin typeface="Times New Roman"/>
                <a:ea typeface="Times New Roman"/>
                <a:cs typeface="Times New Roman"/>
                <a:sym typeface="Times New Roman"/>
              </a:rPr>
              <a:t>PANIMALAR</a:t>
            </a:r>
            <a:r>
              <a:rPr lang="en-GB" sz="2300" b="0" i="0" u="none" strike="noStrike" cap="none" dirty="0">
                <a:solidFill>
                  <a:srgbClr val="000000"/>
                </a:solidFill>
                <a:latin typeface="Times New Roman"/>
                <a:ea typeface="Times New Roman"/>
                <a:cs typeface="Times New Roman"/>
                <a:sym typeface="Times New Roman"/>
              </a:rPr>
              <a:t> ENGINEERING COLLEGE</a:t>
            </a:r>
            <a:endParaRPr sz="2300" b="0" i="0" u="none" strike="noStrike" cap="none" dirty="0">
              <a:latin typeface="Arial"/>
              <a:ea typeface="Arial"/>
              <a:cs typeface="Arial"/>
              <a:sym typeface="Arial"/>
            </a:endParaRPr>
          </a:p>
        </p:txBody>
      </p:sp>
      <p:sp>
        <p:nvSpPr>
          <p:cNvPr id="221" name="Google Shape;221;p52"/>
          <p:cNvSpPr txBox="1"/>
          <p:nvPr/>
        </p:nvSpPr>
        <p:spPr>
          <a:xfrm>
            <a:off x="2644140" y="962820"/>
            <a:ext cx="4994700" cy="42525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2100" b="0" i="1" u="none" strike="noStrike" cap="none" dirty="0">
                <a:solidFill>
                  <a:srgbClr val="C00000"/>
                </a:solidFill>
                <a:latin typeface="Times New Roman"/>
                <a:ea typeface="Times New Roman"/>
                <a:cs typeface="Times New Roman"/>
                <a:sym typeface="Times New Roman"/>
              </a:rPr>
              <a:t>Department of Computer Science </a:t>
            </a:r>
            <a:endParaRPr sz="2100" b="0" i="0" u="none" strike="noStrike" cap="none" dirty="0">
              <a:latin typeface="Arial"/>
              <a:ea typeface="Arial"/>
              <a:cs typeface="Arial"/>
              <a:sym typeface="Arial"/>
            </a:endParaRPr>
          </a:p>
        </p:txBody>
      </p:sp>
      <p:sp>
        <p:nvSpPr>
          <p:cNvPr id="222" name="Google Shape;222;p52"/>
          <p:cNvSpPr txBox="1"/>
          <p:nvPr/>
        </p:nvSpPr>
        <p:spPr>
          <a:xfrm>
            <a:off x="423360" y="1768230"/>
            <a:ext cx="8435070" cy="807840"/>
          </a:xfrm>
          <a:prstGeom prst="rect">
            <a:avLst/>
          </a:pr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r>
              <a:rPr lang="en-GB" sz="2500" b="1" dirty="0">
                <a:latin typeface="Calibri"/>
                <a:ea typeface="Calibri"/>
                <a:cs typeface="Calibri"/>
                <a:sym typeface="Calibri"/>
              </a:rPr>
              <a:t>AI based rectal cancer and stage prediction over web in real-time for general users</a:t>
            </a:r>
            <a:endParaRPr sz="2500" b="0" i="0" u="none" strike="noStrike" cap="none" dirty="0">
              <a:latin typeface="Arial"/>
              <a:ea typeface="Arial"/>
              <a:cs typeface="Arial"/>
              <a:sym typeface="Arial"/>
            </a:endParaRPr>
          </a:p>
        </p:txBody>
      </p:sp>
      <p:sp>
        <p:nvSpPr>
          <p:cNvPr id="223" name="Google Shape;223;p52"/>
          <p:cNvSpPr txBox="1"/>
          <p:nvPr/>
        </p:nvSpPr>
        <p:spPr>
          <a:xfrm>
            <a:off x="753569" y="3435480"/>
            <a:ext cx="7498801" cy="1331910"/>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Team Members:</a:t>
            </a:r>
            <a:endParaRPr sz="2100" b="0" i="0" u="none" strike="noStrike" cap="none" dirty="0">
              <a:latin typeface="Arial"/>
              <a:ea typeface="Arial"/>
              <a:cs typeface="Arial"/>
              <a:sym typeface="Arial"/>
            </a:endParaRPr>
          </a:p>
          <a:p>
            <a:pPr marL="0" marR="0" lvl="0" indent="0" algn="l" rtl="0">
              <a:lnSpc>
                <a:spcPct val="15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 </a:t>
            </a:r>
            <a:r>
              <a:rPr lang="en-GB" sz="2100" dirty="0">
                <a:solidFill>
                  <a:schemeClr val="tx1">
                    <a:lumMod val="95000"/>
                    <a:lumOff val="5000"/>
                  </a:schemeClr>
                </a:solidFill>
                <a:latin typeface="Calibri"/>
                <a:ea typeface="Calibri"/>
                <a:cs typeface="Calibri"/>
                <a:sym typeface="Calibri"/>
              </a:rPr>
              <a:t>BOGGADA MOUNIKA, Y.EESHA SAI SRI, PANCHETI DIVIJA REDDY</a:t>
            </a:r>
            <a:endParaRPr sz="2100" i="0" u="none" strike="noStrike" cap="none" dirty="0">
              <a:solidFill>
                <a:schemeClr val="tx1">
                  <a:lumMod val="95000"/>
                  <a:lumOff val="5000"/>
                </a:schemeClr>
              </a:solidFill>
              <a:latin typeface="Arial"/>
              <a:ea typeface="Arial"/>
              <a:cs typeface="Arial"/>
              <a:sym typeface="Arial"/>
            </a:endParaRPr>
          </a:p>
        </p:txBody>
      </p:sp>
      <p:sp>
        <p:nvSpPr>
          <p:cNvPr id="224" name="Google Shape;224;p52"/>
          <p:cNvSpPr txBox="1"/>
          <p:nvPr/>
        </p:nvSpPr>
        <p:spPr>
          <a:xfrm>
            <a:off x="753570" y="2719980"/>
            <a:ext cx="6885270" cy="7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GB" sz="1800" b="1" i="0" u="none" strike="noStrike" cap="none" dirty="0">
                <a:solidFill>
                  <a:srgbClr val="000000"/>
                </a:solidFill>
                <a:latin typeface="Calibri"/>
                <a:ea typeface="Calibri"/>
                <a:cs typeface="Calibri"/>
                <a:sym typeface="Calibri"/>
              </a:rPr>
              <a:t> </a:t>
            </a:r>
            <a:r>
              <a:rPr lang="en-GB" sz="2100" b="1" i="0" u="none" strike="noStrike" cap="none" dirty="0">
                <a:solidFill>
                  <a:srgbClr val="000000"/>
                </a:solidFill>
                <a:latin typeface="Calibri"/>
                <a:ea typeface="Calibri"/>
                <a:cs typeface="Calibri"/>
                <a:sym typeface="Calibri"/>
              </a:rPr>
              <a:t>Domain:</a:t>
            </a:r>
            <a:endParaRPr sz="21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GB" sz="2100" b="1" i="0" u="none" strike="noStrike" cap="none" dirty="0">
                <a:solidFill>
                  <a:srgbClr val="000000"/>
                </a:solidFill>
                <a:latin typeface="Calibri"/>
                <a:ea typeface="Calibri"/>
                <a:cs typeface="Calibri"/>
                <a:sym typeface="Calibri"/>
              </a:rPr>
              <a:t> 	</a:t>
            </a:r>
            <a:r>
              <a:rPr lang="en-GB" sz="2100" dirty="0">
                <a:solidFill>
                  <a:schemeClr val="tx1">
                    <a:lumMod val="95000"/>
                    <a:lumOff val="5000"/>
                  </a:schemeClr>
                </a:solidFill>
                <a:latin typeface="Calibri"/>
                <a:ea typeface="Calibri"/>
                <a:cs typeface="Calibri"/>
                <a:sym typeface="Calibri"/>
              </a:rPr>
              <a:t>Artificial intelligence (AI)</a:t>
            </a:r>
            <a:r>
              <a:rPr lang="en-GB" sz="2100" b="0" i="0" u="none" strike="noStrike" cap="none" dirty="0">
                <a:solidFill>
                  <a:schemeClr val="tx1">
                    <a:lumMod val="95000"/>
                    <a:lumOff val="5000"/>
                  </a:schemeClr>
                </a:solidFill>
                <a:latin typeface="Calibri"/>
                <a:ea typeface="Calibri"/>
                <a:cs typeface="Calibri"/>
                <a:sym typeface="Calibri"/>
              </a:rPr>
              <a:t>, </a:t>
            </a:r>
            <a:r>
              <a:rPr lang="en-GB" sz="2100" dirty="0">
                <a:solidFill>
                  <a:schemeClr val="tx1">
                    <a:lumMod val="95000"/>
                    <a:lumOff val="5000"/>
                  </a:schemeClr>
                </a:solidFill>
                <a:latin typeface="Calibri"/>
                <a:ea typeface="Calibri"/>
                <a:cs typeface="Calibri"/>
                <a:sym typeface="Calibri"/>
              </a:rPr>
              <a:t>Web-development</a:t>
            </a:r>
            <a:endParaRPr sz="2100" b="0" i="0" u="none" strike="noStrike" cap="none" dirty="0">
              <a:solidFill>
                <a:schemeClr val="tx1">
                  <a:lumMod val="95000"/>
                  <a:lumOff val="5000"/>
                </a:schemeClr>
              </a:solidFill>
              <a:latin typeface="Arial"/>
              <a:ea typeface="Arial"/>
              <a:cs typeface="Arial"/>
              <a:sym typeface="Arial"/>
            </a:endParaRPr>
          </a:p>
        </p:txBody>
      </p:sp>
      <p:sp>
        <p:nvSpPr>
          <p:cNvPr id="225" name="Google Shape;225;p52"/>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900" b="0" i="0" u="none" strike="noStrike" cap="none">
                <a:solidFill>
                  <a:srgbClr val="898989"/>
                </a:solidFill>
                <a:latin typeface="Calibri"/>
                <a:ea typeface="Calibri"/>
                <a:cs typeface="Calibri"/>
                <a:sym typeface="Calibri"/>
              </a:rPr>
              <a:t>1</a:t>
            </a:fld>
            <a:endParaRPr sz="900" b="0" i="0" u="none" strike="noStrike" cap="none"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5040-DCC2-4261-B9E5-F0CC80A50391}"/>
              </a:ext>
            </a:extLst>
          </p:cNvPr>
          <p:cNvSpPr>
            <a:spLocks noGrp="1"/>
          </p:cNvSpPr>
          <p:nvPr>
            <p:ph type="title"/>
          </p:nvPr>
        </p:nvSpPr>
        <p:spPr>
          <a:xfrm>
            <a:off x="381000" y="2571750"/>
            <a:ext cx="8516610" cy="1176480"/>
          </a:xfrm>
        </p:spPr>
        <p:txBody>
          <a:bodyPr>
            <a:normAutofit fontScale="90000"/>
          </a:bodyPr>
          <a:lstStyle/>
          <a:p>
            <a:r>
              <a:rPr lang="en-IN" sz="2000" dirty="0">
                <a:solidFill>
                  <a:srgbClr val="C00000"/>
                </a:solidFill>
              </a:rPr>
              <a:t>TITLE</a:t>
            </a:r>
            <a:r>
              <a:rPr lang="en-IN" sz="2000" dirty="0"/>
              <a:t> : Two stage classification with CNN for colorectal cancer detection </a:t>
            </a:r>
            <a:br>
              <a:rPr lang="en-IN" sz="2000" dirty="0"/>
            </a:br>
            <a:br>
              <a:rPr lang="en-IN" sz="2000" dirty="0"/>
            </a:br>
            <a:r>
              <a:rPr lang="en-IN" sz="2000" dirty="0">
                <a:solidFill>
                  <a:srgbClr val="C00000"/>
                </a:solidFill>
              </a:rPr>
              <a:t>AUTHOR</a:t>
            </a:r>
            <a:r>
              <a:rPr lang="en-IN" sz="2000" dirty="0"/>
              <a:t> : Pallavi Sharma, Kangana bora, Kunio Kasugai and Sunil Kumar balabantaray</a:t>
            </a:r>
            <a:br>
              <a:rPr lang="en-IN" sz="2000" dirty="0"/>
            </a:br>
            <a:br>
              <a:rPr lang="en-IN" sz="2000" dirty="0"/>
            </a:br>
            <a:r>
              <a:rPr lang="en-IN" sz="2000" dirty="0">
                <a:solidFill>
                  <a:srgbClr val="C00000"/>
                </a:solidFill>
              </a:rPr>
              <a:t>YEAR </a:t>
            </a:r>
            <a:r>
              <a:rPr lang="en-IN" sz="2000" dirty="0"/>
              <a:t>: 2019</a:t>
            </a:r>
            <a:br>
              <a:rPr lang="en-IN" sz="2000" dirty="0"/>
            </a:br>
            <a:br>
              <a:rPr lang="en-IN" sz="2000" dirty="0"/>
            </a:br>
            <a:r>
              <a:rPr lang="en-IN" sz="2000" dirty="0">
                <a:solidFill>
                  <a:srgbClr val="C00000"/>
                </a:solidFill>
              </a:rPr>
              <a:t>JOURNAL NAME </a:t>
            </a:r>
            <a:r>
              <a:rPr lang="en-IN" sz="2000" dirty="0"/>
              <a:t>: oncology</a:t>
            </a:r>
            <a:br>
              <a:rPr lang="en-IN" sz="2000" dirty="0"/>
            </a:br>
            <a:br>
              <a:rPr lang="en-IN" sz="2000" dirty="0"/>
            </a:br>
            <a:r>
              <a:rPr lang="en-IN" sz="2000" dirty="0">
                <a:solidFill>
                  <a:srgbClr val="C00000"/>
                </a:solidFill>
              </a:rPr>
              <a:t>METHODOLOGY USED </a:t>
            </a:r>
            <a:r>
              <a:rPr lang="en-IN" sz="2000" dirty="0"/>
              <a:t>: The CNN models namely VGG16,VGG19,inception V3,Xception,GoogleNet,resnet50,resnet 100,densenet,NASnet mobile, mobilenetV2,inception resNet V2 and fine-tuned version of each model is evaluated.</a:t>
            </a:r>
            <a:br>
              <a:rPr lang="en-IN" sz="2000" dirty="0"/>
            </a:br>
            <a:br>
              <a:rPr lang="en-IN" sz="2000" dirty="0"/>
            </a:br>
            <a:r>
              <a:rPr lang="en-IN" sz="2000" dirty="0">
                <a:solidFill>
                  <a:srgbClr val="C00000"/>
                </a:solidFill>
              </a:rPr>
              <a:t>OBSERVATION :</a:t>
            </a:r>
            <a:r>
              <a:rPr lang="en-IN" sz="2000" dirty="0"/>
              <a:t> The ultimate goal was designing a system of systems that fulfils users request by actively interacting with them, while other system components were gathering and sharing the data.</a:t>
            </a:r>
            <a:br>
              <a:rPr lang="en-IN" sz="2000" dirty="0"/>
            </a:br>
            <a:br>
              <a:rPr lang="en-IN" sz="2000" dirty="0"/>
            </a:br>
            <a:br>
              <a:rPr lang="en-IN" sz="2000" dirty="0"/>
            </a:br>
            <a:br>
              <a:rPr lang="en-IN" sz="2000" dirty="0"/>
            </a:br>
            <a:endParaRPr lang="en-IN" sz="2000" dirty="0"/>
          </a:p>
        </p:txBody>
      </p:sp>
    </p:spTree>
    <p:extLst>
      <p:ext uri="{BB962C8B-B14F-4D97-AF65-F5344CB8AC3E}">
        <p14:creationId xmlns:p14="http://schemas.microsoft.com/office/powerpoint/2010/main" val="76602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DF7D-D12F-42CB-9369-2A245C53229F}"/>
              </a:ext>
            </a:extLst>
          </p:cNvPr>
          <p:cNvSpPr>
            <a:spLocks noGrp="1"/>
          </p:cNvSpPr>
          <p:nvPr>
            <p:ph type="title"/>
          </p:nvPr>
        </p:nvSpPr>
        <p:spPr>
          <a:xfrm>
            <a:off x="304800" y="2277840"/>
            <a:ext cx="8379450" cy="1128300"/>
          </a:xfrm>
        </p:spPr>
        <p:txBody>
          <a:bodyPr>
            <a:normAutofit fontScale="90000"/>
          </a:bodyPr>
          <a:lstStyle/>
          <a:p>
            <a:r>
              <a:rPr lang="en-IN" sz="2200" dirty="0">
                <a:solidFill>
                  <a:srgbClr val="C00000"/>
                </a:solidFill>
              </a:rPr>
              <a:t>TITLE</a:t>
            </a:r>
            <a:r>
              <a:rPr lang="en-IN" sz="2000" dirty="0">
                <a:solidFill>
                  <a:srgbClr val="C00000"/>
                </a:solidFill>
              </a:rPr>
              <a:t> : </a:t>
            </a:r>
            <a:r>
              <a:rPr lang="en-IN" sz="2000" dirty="0"/>
              <a:t>Automatic classification of non-informative frames in colonoscopy videos</a:t>
            </a:r>
            <a:br>
              <a:rPr lang="en-IN" sz="2000" dirty="0"/>
            </a:br>
            <a:br>
              <a:rPr lang="en-IN" sz="2000" dirty="0"/>
            </a:br>
            <a:r>
              <a:rPr lang="en-IN" sz="2000" dirty="0">
                <a:solidFill>
                  <a:srgbClr val="C00000"/>
                </a:solidFill>
              </a:rPr>
              <a:t>AUTHOR :</a:t>
            </a:r>
            <a:r>
              <a:rPr lang="en-IN" sz="2000" dirty="0"/>
              <a:t> Ballesteros ,Trujillo and C.Mazo</a:t>
            </a:r>
            <a:br>
              <a:rPr lang="en-IN" sz="2000" dirty="0"/>
            </a:br>
            <a:br>
              <a:rPr lang="en-IN" sz="2000" dirty="0"/>
            </a:br>
            <a:r>
              <a:rPr lang="en-IN" sz="2000" dirty="0">
                <a:solidFill>
                  <a:srgbClr val="C00000"/>
                </a:solidFill>
              </a:rPr>
              <a:t>YEAR :</a:t>
            </a:r>
            <a:r>
              <a:rPr lang="en-IN" sz="2000" dirty="0"/>
              <a:t> 2020</a:t>
            </a:r>
            <a:br>
              <a:rPr lang="en-IN" sz="2000" dirty="0"/>
            </a:br>
            <a:br>
              <a:rPr lang="en-IN" sz="2000" dirty="0"/>
            </a:br>
            <a:r>
              <a:rPr lang="en-IN" sz="2000" dirty="0">
                <a:solidFill>
                  <a:srgbClr val="C00000"/>
                </a:solidFill>
              </a:rPr>
              <a:t>JOURNAL NAME : </a:t>
            </a:r>
            <a:r>
              <a:rPr lang="en-IN" sz="2000" dirty="0"/>
              <a:t>proc. Latin-American conference networked and electronic media</a:t>
            </a:r>
            <a:br>
              <a:rPr lang="en-IN" sz="2000" dirty="0"/>
            </a:br>
            <a:br>
              <a:rPr lang="en-IN" sz="2000" dirty="0"/>
            </a:br>
            <a:r>
              <a:rPr lang="en-IN" sz="2000" dirty="0">
                <a:solidFill>
                  <a:srgbClr val="C00000"/>
                </a:solidFill>
              </a:rPr>
              <a:t>METHODOLOGY USED : </a:t>
            </a:r>
            <a:r>
              <a:rPr lang="en-IN" sz="2000" dirty="0"/>
              <a:t>A random forest classifier was used for classification. An enhanced edge detection-based method was proposed.</a:t>
            </a:r>
            <a:br>
              <a:rPr lang="en-IN" sz="2000" dirty="0"/>
            </a:br>
            <a:br>
              <a:rPr lang="en-IN" sz="2000" dirty="0"/>
            </a:br>
            <a:r>
              <a:rPr lang="en-IN" sz="2000" dirty="0">
                <a:solidFill>
                  <a:srgbClr val="C00000"/>
                </a:solidFill>
              </a:rPr>
              <a:t>OBSERVATION  :</a:t>
            </a:r>
            <a:r>
              <a:rPr lang="en-IN" sz="2000" dirty="0"/>
              <a:t> However, very bright regions due to specular reflections can produce false edges. Therefore , the proposed method includes bright region segmentation to identify and remove false edges.</a:t>
            </a:r>
            <a:br>
              <a:rPr lang="en-IN" sz="2000" dirty="0"/>
            </a:br>
            <a:br>
              <a:rPr lang="en-IN" sz="2000" dirty="0"/>
            </a:br>
            <a:endParaRPr lang="en-IN" sz="2000" dirty="0"/>
          </a:p>
        </p:txBody>
      </p:sp>
    </p:spTree>
    <p:extLst>
      <p:ext uri="{BB962C8B-B14F-4D97-AF65-F5344CB8AC3E}">
        <p14:creationId xmlns:p14="http://schemas.microsoft.com/office/powerpoint/2010/main" val="378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A4FC-1F75-4913-BD47-508A199AE0CB}"/>
              </a:ext>
            </a:extLst>
          </p:cNvPr>
          <p:cNvSpPr>
            <a:spLocks noGrp="1"/>
          </p:cNvSpPr>
          <p:nvPr>
            <p:ph type="title"/>
          </p:nvPr>
        </p:nvSpPr>
        <p:spPr>
          <a:xfrm>
            <a:off x="297180" y="2074680"/>
            <a:ext cx="8930640" cy="994140"/>
          </a:xfrm>
        </p:spPr>
        <p:txBody>
          <a:bodyPr>
            <a:normAutofit fontScale="90000"/>
          </a:bodyPr>
          <a:lstStyle/>
          <a:p>
            <a:r>
              <a:rPr lang="en-IN" sz="2000" dirty="0">
                <a:solidFill>
                  <a:srgbClr val="C00000"/>
                </a:solidFill>
              </a:rPr>
              <a:t>TITLE :</a:t>
            </a:r>
            <a:r>
              <a:rPr lang="en-IN" sz="2000" dirty="0"/>
              <a:t> Non-informative frame classification in colonoscopy videos using CNN </a:t>
            </a:r>
            <a:br>
              <a:rPr lang="en-IN" sz="2000" dirty="0"/>
            </a:br>
            <a:br>
              <a:rPr lang="en-IN" sz="2000" dirty="0"/>
            </a:br>
            <a:r>
              <a:rPr lang="en-IN" sz="2000" dirty="0">
                <a:solidFill>
                  <a:srgbClr val="C00000"/>
                </a:solidFill>
              </a:rPr>
              <a:t>AUTHOR : </a:t>
            </a:r>
            <a:r>
              <a:rPr lang="en-IN" sz="2000" dirty="0"/>
              <a:t>A.B.M.R.Islam , A.Alammari, W.Tavanapong,J.wong and P.C.de groen</a:t>
            </a:r>
            <a:br>
              <a:rPr lang="en-IN" sz="2000" dirty="0"/>
            </a:br>
            <a:br>
              <a:rPr lang="en-IN" sz="2000" dirty="0"/>
            </a:br>
            <a:r>
              <a:rPr lang="en-IN" sz="2000" dirty="0">
                <a:solidFill>
                  <a:srgbClr val="C00000"/>
                </a:solidFill>
              </a:rPr>
              <a:t>YEAR :  </a:t>
            </a:r>
            <a:r>
              <a:rPr lang="en-IN" sz="2000" dirty="0"/>
              <a:t>2019</a:t>
            </a:r>
            <a:br>
              <a:rPr lang="en-IN" sz="2000" dirty="0"/>
            </a:br>
            <a:br>
              <a:rPr lang="en-IN" sz="2000" dirty="0"/>
            </a:br>
            <a:r>
              <a:rPr lang="en-IN" sz="2000" dirty="0">
                <a:solidFill>
                  <a:srgbClr val="C00000"/>
                </a:solidFill>
              </a:rPr>
              <a:t>JOURNAL NAME </a:t>
            </a:r>
            <a:r>
              <a:rPr lang="en-IN" sz="2000" dirty="0"/>
              <a:t>: proc. Int’l conference on biomedical imaging, signal processing</a:t>
            </a:r>
            <a:br>
              <a:rPr lang="en-IN" sz="2000" dirty="0"/>
            </a:br>
            <a:br>
              <a:rPr lang="en-IN" sz="2000" dirty="0"/>
            </a:br>
            <a:r>
              <a:rPr lang="en-IN" sz="2000" dirty="0">
                <a:solidFill>
                  <a:srgbClr val="C00000"/>
                </a:solidFill>
              </a:rPr>
              <a:t>METHODOLOGY USED : </a:t>
            </a:r>
            <a:r>
              <a:rPr lang="en-IN" sz="2000" dirty="0"/>
              <a:t>A CNN model was used with random trained dataset.</a:t>
            </a:r>
            <a:br>
              <a:rPr lang="en-IN" sz="2000" dirty="0"/>
            </a:br>
            <a:br>
              <a:rPr lang="en-IN" sz="2000" dirty="0"/>
            </a:br>
            <a:r>
              <a:rPr lang="en-IN" sz="2000" dirty="0">
                <a:solidFill>
                  <a:srgbClr val="C00000"/>
                </a:solidFill>
              </a:rPr>
              <a:t>OBSERVATION :</a:t>
            </a:r>
            <a:r>
              <a:rPr lang="en-IN" sz="2000" dirty="0"/>
              <a:t> Inadequate or improper bowel preparation is characterized by remaining debris and cleansing agent which are causes of non-informative frames.</a:t>
            </a:r>
          </a:p>
        </p:txBody>
      </p:sp>
    </p:spTree>
    <p:extLst>
      <p:ext uri="{BB962C8B-B14F-4D97-AF65-F5344CB8AC3E}">
        <p14:creationId xmlns:p14="http://schemas.microsoft.com/office/powerpoint/2010/main" val="142676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285C-FD7A-46C5-B0A2-72E5216F948F}"/>
              </a:ext>
            </a:extLst>
          </p:cNvPr>
          <p:cNvSpPr>
            <a:spLocks noGrp="1"/>
          </p:cNvSpPr>
          <p:nvPr>
            <p:ph type="title"/>
          </p:nvPr>
        </p:nvSpPr>
        <p:spPr>
          <a:xfrm>
            <a:off x="251460" y="2376900"/>
            <a:ext cx="8823960" cy="994140"/>
          </a:xfrm>
        </p:spPr>
        <p:txBody>
          <a:bodyPr>
            <a:normAutofit fontScale="90000"/>
          </a:bodyPr>
          <a:lstStyle/>
          <a:p>
            <a:r>
              <a:rPr lang="en-IN" sz="2000" dirty="0">
                <a:solidFill>
                  <a:srgbClr val="C00000"/>
                </a:solidFill>
              </a:rPr>
              <a:t>TITLE :</a:t>
            </a:r>
            <a:r>
              <a:rPr lang="en-IN" sz="2000" dirty="0"/>
              <a:t> Detection of frame informativeness in endo-scopic videos using image quality and recurrent neural networks.</a:t>
            </a:r>
            <a:br>
              <a:rPr lang="en-IN" sz="2000" dirty="0"/>
            </a:br>
            <a:br>
              <a:rPr lang="en-IN" sz="2000" dirty="0"/>
            </a:br>
            <a:r>
              <a:rPr lang="en-IN" sz="2000" dirty="0">
                <a:solidFill>
                  <a:srgbClr val="C00000"/>
                </a:solidFill>
              </a:rPr>
              <a:t>AUTHOR :</a:t>
            </a:r>
            <a:r>
              <a:rPr lang="en-IN" sz="2000" dirty="0"/>
              <a:t> G.W. boers, J.van der putten, J.de groof, M.struyvenberg, K.fockens, W.curvers, E.schoon, F.van der sommen, J.bergman and P.H.N.de </a:t>
            </a:r>
            <a:br>
              <a:rPr lang="en-IN" sz="2000" dirty="0"/>
            </a:br>
            <a:br>
              <a:rPr lang="en-IN" sz="2000" dirty="0"/>
            </a:br>
            <a:r>
              <a:rPr lang="en-IN" sz="2000" dirty="0">
                <a:solidFill>
                  <a:srgbClr val="C00000"/>
                </a:solidFill>
              </a:rPr>
              <a:t>YEAR : </a:t>
            </a:r>
            <a:r>
              <a:rPr lang="en-IN" sz="2000" dirty="0"/>
              <a:t>2020</a:t>
            </a:r>
            <a:br>
              <a:rPr lang="en-IN" sz="2000" dirty="0"/>
            </a:br>
            <a:br>
              <a:rPr lang="en-IN" sz="2000" dirty="0"/>
            </a:br>
            <a:r>
              <a:rPr lang="en-IN" sz="2000" dirty="0">
                <a:solidFill>
                  <a:srgbClr val="C00000"/>
                </a:solidFill>
              </a:rPr>
              <a:t>METHODOLOGY USED : </a:t>
            </a:r>
            <a:r>
              <a:rPr lang="en-IN" sz="2000" dirty="0"/>
              <a:t>Gradient-weighted class activation map interpretation was used to localize the informativeness within a frame. The resnet 18 extracted features were input to three separate classifiers, namely, the fully connected network,LSTM and GRU.</a:t>
            </a:r>
            <a:br>
              <a:rPr lang="en-IN" sz="2000" dirty="0"/>
            </a:br>
            <a:br>
              <a:rPr lang="en-IN" sz="2000" dirty="0"/>
            </a:br>
            <a:r>
              <a:rPr lang="en-IN" sz="2000" dirty="0">
                <a:solidFill>
                  <a:srgbClr val="C00000"/>
                </a:solidFill>
              </a:rPr>
              <a:t>OBSERVATION :</a:t>
            </a:r>
            <a:r>
              <a:rPr lang="en-IN" sz="2000" dirty="0"/>
              <a:t> Although the required computation time was high , experiments based on around 17,000 frames showed an average area-under-the-curve of 93.9% and an average F1 score of 77.5%</a:t>
            </a:r>
            <a:br>
              <a:rPr lang="en-IN" sz="2000" dirty="0"/>
            </a:br>
            <a:br>
              <a:rPr lang="en-IN" sz="2000" dirty="0"/>
            </a:br>
            <a:endParaRPr lang="en-IN" sz="2000" dirty="0"/>
          </a:p>
        </p:txBody>
      </p:sp>
    </p:spTree>
    <p:extLst>
      <p:ext uri="{BB962C8B-B14F-4D97-AF65-F5344CB8AC3E}">
        <p14:creationId xmlns:p14="http://schemas.microsoft.com/office/powerpoint/2010/main" val="276312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6"/>
        <p:cNvGrpSpPr/>
        <p:nvPr/>
      </p:nvGrpSpPr>
      <p:grpSpPr>
        <a:xfrm>
          <a:off x="0" y="0"/>
          <a:ext cx="0" cy="0"/>
          <a:chOff x="0" y="0"/>
          <a:chExt cx="0" cy="0"/>
        </a:xfrm>
      </p:grpSpPr>
      <p:sp>
        <p:nvSpPr>
          <p:cNvPr id="327" name="Google Shape;327;p67"/>
          <p:cNvSpPr txBox="1"/>
          <p:nvPr/>
        </p:nvSpPr>
        <p:spPr>
          <a:xfrm>
            <a:off x="629910" y="273780"/>
            <a:ext cx="7886700" cy="994140"/>
          </a:xfrm>
          <a:prstGeom prst="rect">
            <a:avLst/>
          </a:prstGeom>
          <a:noFill/>
          <a:ln>
            <a:noFill/>
          </a:ln>
        </p:spPr>
        <p:txBody>
          <a:bodyPr spcFirstLastPara="1" wrap="square" lIns="68575" tIns="34275" rIns="68575" bIns="34275" anchor="ctr" anchorCtr="1">
            <a:normAutofit/>
          </a:bodyPr>
          <a:lstStyle/>
          <a:p>
            <a:pPr marL="0" marR="0" lvl="0" indent="0" algn="ctr" rtl="0">
              <a:lnSpc>
                <a:spcPct val="90000"/>
              </a:lnSpc>
              <a:spcBef>
                <a:spcPts val="0"/>
              </a:spcBef>
              <a:spcAft>
                <a:spcPts val="0"/>
              </a:spcAft>
              <a:buNone/>
            </a:pPr>
            <a:r>
              <a:rPr lang="en-GB" sz="3300" b="0" i="0" u="none" strike="noStrike" cap="none" dirty="0">
                <a:solidFill>
                  <a:srgbClr val="7030A0"/>
                </a:solidFill>
                <a:latin typeface="Calibri"/>
                <a:ea typeface="Calibri"/>
                <a:cs typeface="Calibri"/>
                <a:sym typeface="Calibri"/>
              </a:rPr>
              <a:t>Application</a:t>
            </a:r>
            <a:r>
              <a:rPr lang="en-GB" sz="3300" dirty="0">
                <a:solidFill>
                  <a:srgbClr val="7030A0"/>
                </a:solidFill>
                <a:latin typeface="Calibri"/>
                <a:ea typeface="Calibri"/>
                <a:cs typeface="Calibri"/>
                <a:sym typeface="Calibri"/>
              </a:rPr>
              <a:t>, </a:t>
            </a:r>
            <a:r>
              <a:rPr lang="en-GB" sz="3300" b="0" i="0" u="none" strike="noStrike" cap="none" dirty="0">
                <a:solidFill>
                  <a:srgbClr val="7030A0"/>
                </a:solidFill>
                <a:latin typeface="Calibri"/>
                <a:ea typeface="Calibri"/>
                <a:cs typeface="Calibri"/>
                <a:sym typeface="Calibri"/>
              </a:rPr>
              <a:t>use</a:t>
            </a:r>
            <a:r>
              <a:rPr lang="en-GB" sz="3300" dirty="0">
                <a:solidFill>
                  <a:srgbClr val="7030A0"/>
                </a:solidFill>
                <a:latin typeface="Calibri"/>
                <a:ea typeface="Calibri"/>
                <a:cs typeface="Calibri"/>
                <a:sym typeface="Calibri"/>
              </a:rPr>
              <a:t>-</a:t>
            </a:r>
            <a:r>
              <a:rPr lang="en-GB" sz="3300" b="0" i="0" u="none" strike="noStrike" cap="none" dirty="0">
                <a:solidFill>
                  <a:srgbClr val="7030A0"/>
                </a:solidFill>
                <a:latin typeface="Calibri"/>
                <a:ea typeface="Calibri"/>
                <a:cs typeface="Calibri"/>
                <a:sym typeface="Calibri"/>
              </a:rPr>
              <a:t>case and Reference</a:t>
            </a:r>
            <a:endParaRPr sz="3300" b="0" i="0" u="none" strike="noStrike" cap="none" dirty="0">
              <a:latin typeface="Arial"/>
              <a:ea typeface="Arial"/>
              <a:cs typeface="Arial"/>
              <a:sym typeface="Arial"/>
            </a:endParaRPr>
          </a:p>
        </p:txBody>
      </p:sp>
      <p:sp>
        <p:nvSpPr>
          <p:cNvPr id="328" name="Google Shape;328;p67"/>
          <p:cNvSpPr txBox="1"/>
          <p:nvPr/>
        </p:nvSpPr>
        <p:spPr>
          <a:xfrm>
            <a:off x="235170" y="1695600"/>
            <a:ext cx="8551440" cy="2785050"/>
          </a:xfrm>
          <a:prstGeom prst="rect">
            <a:avLst/>
          </a:prstGeom>
          <a:noFill/>
          <a:ln>
            <a:noFill/>
          </a:ln>
        </p:spPr>
        <p:txBody>
          <a:bodyPr spcFirstLastPara="1" wrap="square" lIns="68575" tIns="34275" rIns="68575" bIns="34275" anchor="t" anchorCtr="0">
            <a:normAutofit lnSpcReduction="10000"/>
          </a:bodyPr>
          <a:lstStyle/>
          <a:p>
            <a:pPr marL="381000" marR="0" lvl="0" indent="-374650" algn="just" rtl="0">
              <a:lnSpc>
                <a:spcPct val="100000"/>
              </a:lnSpc>
              <a:spcBef>
                <a:spcPts val="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reduce the workload of pathologists by acting as a screening device and also reduce the subjectivity in diagnosis.</a:t>
            </a:r>
            <a:endParaRPr sz="2100" b="0" i="0" u="none" strike="noStrike" cap="none" dirty="0">
              <a:latin typeface="Arial"/>
              <a:ea typeface="Arial"/>
              <a:cs typeface="Arial"/>
              <a:sym typeface="Arial"/>
            </a:endParaRPr>
          </a:p>
          <a:p>
            <a:pPr marL="381000" marR="0" lvl="0" indent="-374650" algn="just" rtl="0">
              <a:lnSpc>
                <a:spcPct val="15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Inclusion of feature in Scanning Devices for Quick analysis</a:t>
            </a:r>
            <a:endParaRPr sz="2100" b="0" i="0" u="none" strike="noStrike" cap="none" dirty="0">
              <a:latin typeface="Arial"/>
              <a:ea typeface="Arial"/>
              <a:cs typeface="Arial"/>
              <a:sym typeface="Arial"/>
            </a:endParaRPr>
          </a:p>
          <a:p>
            <a:pPr marL="381000" marR="0" lvl="0" indent="-374650" algn="just" rtl="0">
              <a:lnSpc>
                <a:spcPct val="10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possibility of evaluating the feasibility of applying deep learning techniques to improving the efficiency and quality of histologic diagnosis.</a:t>
            </a:r>
            <a:endParaRPr sz="2100" b="0" i="0" u="none" strike="noStrike" cap="none" dirty="0">
              <a:latin typeface="Arial"/>
              <a:ea typeface="Arial"/>
              <a:cs typeface="Arial"/>
              <a:sym typeface="Arial"/>
            </a:endParaRPr>
          </a:p>
          <a:p>
            <a:pPr marL="381000" marR="0" lvl="0" indent="-374650" algn="just" rtl="0">
              <a:lnSpc>
                <a:spcPct val="100000"/>
              </a:lnSpc>
              <a:spcBef>
                <a:spcPts val="800"/>
              </a:spcBef>
              <a:spcAft>
                <a:spcPts val="0"/>
              </a:spcAft>
              <a:buClr>
                <a:srgbClr val="000000"/>
              </a:buClr>
              <a:buSzPts val="2100"/>
              <a:buFont typeface="Noto Sans Symbols"/>
              <a:buAutoNum type="arabicPeriod"/>
            </a:pPr>
            <a:r>
              <a:rPr lang="en-GB" sz="2100" b="0" i="0" u="none" strike="noStrike" cap="none" dirty="0">
                <a:solidFill>
                  <a:srgbClr val="000000"/>
                </a:solidFill>
                <a:latin typeface="Calibri"/>
                <a:ea typeface="Calibri"/>
                <a:cs typeface="Calibri"/>
                <a:sym typeface="Calibri"/>
              </a:rPr>
              <a:t>Data set :  </a:t>
            </a:r>
            <a:r>
              <a:rPr lang="en-GB" sz="2100" b="0" i="0" u="sng" strike="noStrike" cap="none" dirty="0">
                <a:solidFill>
                  <a:schemeClr val="hlink"/>
                </a:solidFill>
                <a:latin typeface="Calibri"/>
                <a:ea typeface="Calibri"/>
                <a:cs typeface="Calibri"/>
                <a:sym typeface="Calibri"/>
                <a:hlinkClick r:id="rId3"/>
              </a:rPr>
              <a:t>https://zenodo.org/record/53169#.Yb8SEtvhXEp</a:t>
            </a:r>
            <a:r>
              <a:rPr lang="en-GB" sz="2100" b="0" i="0" u="none" strike="noStrike" cap="none" dirty="0">
                <a:solidFill>
                  <a:srgbClr val="000000"/>
                </a:solidFill>
                <a:latin typeface="Calibri"/>
                <a:ea typeface="Calibri"/>
                <a:cs typeface="Calibri"/>
                <a:sym typeface="Calibri"/>
              </a:rPr>
              <a:t> </a:t>
            </a:r>
            <a:endParaRPr sz="2100" b="0" i="0" u="none" strike="noStrike" cap="none" dirty="0">
              <a:solidFill>
                <a:srgbClr val="000000"/>
              </a:solidFill>
              <a:latin typeface="Calibri"/>
              <a:ea typeface="Calibri"/>
              <a:cs typeface="Calibri"/>
              <a:sym typeface="Calibri"/>
            </a:endParaRPr>
          </a:p>
          <a:p>
            <a:pPr marL="381000" marR="0" lvl="0" indent="-374650" algn="just" rtl="0">
              <a:lnSpc>
                <a:spcPct val="100000"/>
              </a:lnSpc>
              <a:spcBef>
                <a:spcPts val="800"/>
              </a:spcBef>
              <a:spcAft>
                <a:spcPts val="0"/>
              </a:spcAft>
              <a:buSzPts val="2100"/>
              <a:buFont typeface="Calibri"/>
              <a:buAutoNum type="arabicPeriod"/>
            </a:pPr>
            <a:r>
              <a:rPr lang="en-GB" sz="2100" dirty="0">
                <a:latin typeface="Calibri"/>
                <a:ea typeface="Calibri"/>
                <a:cs typeface="Calibri"/>
                <a:sym typeface="Calibri"/>
              </a:rPr>
              <a:t>Base paper: </a:t>
            </a:r>
            <a:r>
              <a:rPr lang="en-GB" sz="2100" u="sng" dirty="0">
                <a:solidFill>
                  <a:schemeClr val="hlink"/>
                </a:solidFill>
                <a:latin typeface="Calibri"/>
                <a:ea typeface="Calibri"/>
                <a:cs typeface="Calibri"/>
                <a:sym typeface="Calibri"/>
                <a:hlinkClick r:id="rId4"/>
              </a:rPr>
              <a:t>https://ieeexplore.ieee.org/document/9044355</a:t>
            </a:r>
            <a:r>
              <a:rPr lang="en-GB" sz="2100" dirty="0">
                <a:latin typeface="Calibri"/>
                <a:ea typeface="Calibri"/>
                <a:cs typeface="Calibri"/>
                <a:sym typeface="Calibri"/>
              </a:rPr>
              <a:t> </a:t>
            </a:r>
            <a:endParaRPr sz="2100" dirty="0">
              <a:latin typeface="Calibri"/>
              <a:ea typeface="Calibri"/>
              <a:cs typeface="Calibri"/>
              <a:sym typeface="Calibri"/>
            </a:endParaRPr>
          </a:p>
        </p:txBody>
      </p:sp>
      <p:sp>
        <p:nvSpPr>
          <p:cNvPr id="329" name="Google Shape;329;p67"/>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100" b="1" i="0" u="none" strike="noStrike" cap="none">
                <a:solidFill>
                  <a:srgbClr val="000000"/>
                </a:solidFill>
                <a:latin typeface="Calibri"/>
                <a:ea typeface="Calibri"/>
                <a:cs typeface="Calibri"/>
                <a:sym typeface="Calibri"/>
              </a:rPr>
              <a:t>14</a:t>
            </a:fld>
            <a:endParaRPr sz="1100" b="0" i="0" u="none" strike="noStrike" cap="none"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53"/>
          <p:cNvSpPr txBox="1"/>
          <p:nvPr/>
        </p:nvSpPr>
        <p:spPr>
          <a:xfrm>
            <a:off x="1614600" y="124470"/>
            <a:ext cx="59151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Project Overview</a:t>
            </a:r>
            <a:endParaRPr sz="3300" b="0" i="0" u="none" strike="noStrike" cap="none" dirty="0">
              <a:latin typeface="Arial"/>
              <a:ea typeface="Arial"/>
              <a:cs typeface="Arial"/>
              <a:sym typeface="Arial"/>
            </a:endParaRPr>
          </a:p>
        </p:txBody>
      </p:sp>
      <p:sp>
        <p:nvSpPr>
          <p:cNvPr id="231" name="Google Shape;231;p53"/>
          <p:cNvSpPr/>
          <p:nvPr/>
        </p:nvSpPr>
        <p:spPr>
          <a:xfrm>
            <a:off x="163275" y="640100"/>
            <a:ext cx="8735796" cy="4127274"/>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1200"/>
              </a:spcAft>
              <a:buSzPts val="1100"/>
              <a:buNone/>
            </a:pPr>
            <a:r>
              <a:rPr lang="en-GB" sz="1700" dirty="0">
                <a:solidFill>
                  <a:schemeClr val="dk1"/>
                </a:solidFill>
                <a:latin typeface="Calibri"/>
                <a:ea typeface="Calibri"/>
                <a:cs typeface="Calibri"/>
                <a:sym typeface="Calibri"/>
              </a:rPr>
              <a:t>With the development of targeted therapies, many treatments are based on molecular studies, which require sampling tumour tissue from paraffin blocks for sequencing. </a:t>
            </a:r>
            <a:r>
              <a:rPr lang="en-GB" sz="1700" b="1" dirty="0">
                <a:solidFill>
                  <a:schemeClr val="dk1"/>
                </a:solidFill>
                <a:latin typeface="Calibri"/>
                <a:ea typeface="Calibri"/>
                <a:cs typeface="Calibri"/>
                <a:sym typeface="Calibri"/>
              </a:rPr>
              <a:t>An automated solution could potentially reduce the workload of pathologists by acting as a screening device and may reduce the subjectivity in diagnosis.</a:t>
            </a:r>
            <a:r>
              <a:rPr lang="en-GB" sz="1700" dirty="0">
                <a:solidFill>
                  <a:schemeClr val="dk1"/>
                </a:solidFill>
                <a:latin typeface="Calibri"/>
                <a:ea typeface="Calibri"/>
                <a:cs typeface="Calibri"/>
                <a:sym typeface="Calibri"/>
              </a:rPr>
              <a:t> In tissue-based diagnostics, </a:t>
            </a:r>
            <a:r>
              <a:rPr lang="en-GB" sz="1700" b="1" dirty="0">
                <a:solidFill>
                  <a:schemeClr val="dk1"/>
                </a:solidFill>
                <a:latin typeface="Calibri"/>
                <a:ea typeface="Calibri"/>
                <a:cs typeface="Calibri"/>
                <a:sym typeface="Calibri"/>
              </a:rPr>
              <a:t>most of the work still needs to be done manually by a pathologist</a:t>
            </a:r>
            <a:r>
              <a:rPr lang="en-GB" sz="1700" dirty="0">
                <a:solidFill>
                  <a:schemeClr val="dk1"/>
                </a:solidFill>
                <a:latin typeface="Calibri"/>
                <a:ea typeface="Calibri"/>
                <a:cs typeface="Calibri"/>
                <a:sym typeface="Calibri"/>
              </a:rPr>
              <a:t> using a microscope to examine stained slides. The foundation of such tasks is to accurately distinguish cancer/malignant cells from normal/benign cells. However, the determination of </a:t>
            </a:r>
            <a:r>
              <a:rPr lang="en-GB" sz="1700" b="1" dirty="0">
                <a:solidFill>
                  <a:schemeClr val="dk1"/>
                </a:solidFill>
                <a:latin typeface="Calibri"/>
                <a:ea typeface="Calibri"/>
                <a:cs typeface="Calibri"/>
                <a:sym typeface="Calibri"/>
              </a:rPr>
              <a:t>tumour content is poorly reproducible with significant variation</a:t>
            </a:r>
            <a:r>
              <a:rPr lang="en-GB" sz="1700" dirty="0">
                <a:solidFill>
                  <a:schemeClr val="dk1"/>
                </a:solidFill>
                <a:latin typeface="Calibri"/>
                <a:ea typeface="Calibri"/>
                <a:cs typeface="Calibri"/>
                <a:sym typeface="Calibri"/>
              </a:rPr>
              <a:t>. As the size of tumour regions can be very small, pathologists are often required to use high magnification for detecting tumour cells. This requirement significantly increases the workload for pathologists. As digital pathology </a:t>
            </a:r>
            <a:r>
              <a:rPr lang="en-GB" sz="1700" b="1" dirty="0">
                <a:solidFill>
                  <a:schemeClr val="dk1"/>
                </a:solidFill>
                <a:latin typeface="Calibri"/>
                <a:ea typeface="Calibri"/>
                <a:cs typeface="Calibri"/>
                <a:sym typeface="Calibri"/>
              </a:rPr>
              <a:t>datasets have become publicly available</a:t>
            </a:r>
            <a:r>
              <a:rPr lang="en-GB" sz="1700" dirty="0">
                <a:solidFill>
                  <a:schemeClr val="dk1"/>
                </a:solidFill>
                <a:latin typeface="Calibri"/>
                <a:ea typeface="Calibri"/>
                <a:cs typeface="Calibri"/>
                <a:sym typeface="Calibri"/>
              </a:rPr>
              <a:t> and have opened up the possibility of evaluating the feasibility of applying deep learning techniques to improving the efficiency and quality of histologic diagnosis. In this project we introduce an </a:t>
            </a:r>
            <a:r>
              <a:rPr lang="en-GB" sz="1700" b="1" dirty="0">
                <a:solidFill>
                  <a:schemeClr val="dk1"/>
                </a:solidFill>
                <a:latin typeface="Calibri"/>
                <a:ea typeface="Calibri"/>
                <a:cs typeface="Calibri"/>
                <a:sym typeface="Calibri"/>
              </a:rPr>
              <a:t>application to detect Rectal cancer based on Convolutional Neural Network and Ranking algorithm.</a:t>
            </a:r>
            <a:endParaRPr sz="1700" dirty="0">
              <a:latin typeface="Calibri"/>
              <a:ea typeface="Calibri"/>
              <a:cs typeface="Calibri"/>
              <a:sym typeface="Calibri"/>
            </a:endParaRPr>
          </a:p>
        </p:txBody>
      </p:sp>
      <p:sp>
        <p:nvSpPr>
          <p:cNvPr id="232" name="Google Shape;232;p53"/>
          <p:cNvSpPr txBox="1"/>
          <p:nvPr/>
        </p:nvSpPr>
        <p:spPr>
          <a:xfrm>
            <a:off x="6457860" y="4767390"/>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200" b="1" i="0" u="none" strike="noStrike" cap="none">
                <a:solidFill>
                  <a:srgbClr val="000000"/>
                </a:solidFill>
                <a:latin typeface="Calibri"/>
                <a:ea typeface="Calibri"/>
                <a:cs typeface="Calibri"/>
                <a:sym typeface="Calibri"/>
              </a:rPr>
              <a:t>2</a:t>
            </a:fld>
            <a:endParaRPr sz="1200" b="0" i="0" u="none" strike="noStrike" cap="none"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54"/>
          <p:cNvSpPr txBox="1"/>
          <p:nvPr/>
        </p:nvSpPr>
        <p:spPr>
          <a:xfrm>
            <a:off x="1614600" y="124470"/>
            <a:ext cx="59151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Challenges in Existing System</a:t>
            </a:r>
            <a:endParaRPr sz="3300" b="0" i="0" u="none" strike="noStrike" cap="none" dirty="0">
              <a:latin typeface="Arial"/>
              <a:ea typeface="Arial"/>
              <a:cs typeface="Arial"/>
              <a:sym typeface="Arial"/>
            </a:endParaRPr>
          </a:p>
        </p:txBody>
      </p:sp>
      <p:sp>
        <p:nvSpPr>
          <p:cNvPr id="238" name="Google Shape;238;p54"/>
          <p:cNvSpPr/>
          <p:nvPr/>
        </p:nvSpPr>
        <p:spPr>
          <a:xfrm>
            <a:off x="419438" y="757900"/>
            <a:ext cx="8305470" cy="40095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GB" sz="1900" dirty="0">
                <a:solidFill>
                  <a:schemeClr val="dk1"/>
                </a:solidFill>
                <a:latin typeface="Times New Roman"/>
                <a:ea typeface="Times New Roman"/>
                <a:cs typeface="Times New Roman"/>
                <a:sym typeface="Times New Roman"/>
              </a:rPr>
              <a:t>In the existing system , the concept of</a:t>
            </a:r>
            <a:r>
              <a:rPr lang="en-GB" sz="1900" dirty="0">
                <a:solidFill>
                  <a:schemeClr val="dk1"/>
                </a:solidFill>
                <a:latin typeface="Calibri"/>
                <a:ea typeface="Calibri"/>
                <a:cs typeface="Calibri"/>
                <a:sym typeface="Calibri"/>
              </a:rPr>
              <a:t> data mining systems supported on cancer prophecy system merging the prediction scheme with mining tools. The categorization algorithms used in the existing system is called decision tree. The user enters into the cancer prophecy scheme, and then required to retort the queries, connected to genetic and non-genetic skin textures. In that case the prediction structure allots the hazard rate to both query bases on the client retorts. One time the exposure significance is estimated, the series of the coercion preserve is resolute by the forecast structure.</a:t>
            </a:r>
            <a:r>
              <a:rPr lang="en-GB" sz="1900" dirty="0">
                <a:solidFill>
                  <a:schemeClr val="dk1"/>
                </a:solidFill>
                <a:latin typeface="Times New Roman"/>
                <a:ea typeface="Times New Roman"/>
                <a:cs typeface="Times New Roman"/>
                <a:sym typeface="Times New Roman"/>
              </a:rPr>
              <a:t> Research data shows that the accuracy of cancer prediction system is about 73%.</a:t>
            </a:r>
            <a:r>
              <a:rPr lang="en-GB" sz="1900" dirty="0">
                <a:solidFill>
                  <a:schemeClr val="dk1"/>
                </a:solidFill>
                <a:latin typeface="Calibri"/>
                <a:ea typeface="Calibri"/>
                <a:cs typeface="Calibri"/>
                <a:sym typeface="Calibri"/>
              </a:rPr>
              <a:t> ​</a:t>
            </a:r>
            <a:endParaRPr sz="1900" dirty="0">
              <a:solidFill>
                <a:schemeClr val="dk1"/>
              </a:solidFill>
              <a:latin typeface="Calibri"/>
              <a:ea typeface="Calibri"/>
              <a:cs typeface="Calibri"/>
              <a:sym typeface="Calibri"/>
            </a:endParaRPr>
          </a:p>
          <a:p>
            <a:pPr marL="0" marR="0" lvl="0" indent="0" algn="just" rtl="0">
              <a:lnSpc>
                <a:spcPct val="100000"/>
              </a:lnSpc>
              <a:spcBef>
                <a:spcPts val="1200"/>
              </a:spcBef>
              <a:spcAft>
                <a:spcPts val="0"/>
              </a:spcAft>
              <a:buNone/>
            </a:pPr>
            <a:endParaRPr sz="21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2"/>
        <p:cNvGrpSpPr/>
        <p:nvPr/>
      </p:nvGrpSpPr>
      <p:grpSpPr>
        <a:xfrm>
          <a:off x="0" y="0"/>
          <a:ext cx="0" cy="0"/>
          <a:chOff x="0" y="0"/>
          <a:chExt cx="0" cy="0"/>
        </a:xfrm>
      </p:grpSpPr>
      <p:sp>
        <p:nvSpPr>
          <p:cNvPr id="243" name="Google Shape;243;p55"/>
          <p:cNvSpPr txBox="1"/>
          <p:nvPr/>
        </p:nvSpPr>
        <p:spPr>
          <a:xfrm>
            <a:off x="1614600" y="124470"/>
            <a:ext cx="59151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Proposed System</a:t>
            </a:r>
            <a:endParaRPr sz="3300" b="0" i="0" u="none" strike="noStrike" cap="none" dirty="0">
              <a:latin typeface="Arial"/>
              <a:ea typeface="Arial"/>
              <a:cs typeface="Arial"/>
              <a:sym typeface="Arial"/>
            </a:endParaRPr>
          </a:p>
        </p:txBody>
      </p:sp>
      <p:sp>
        <p:nvSpPr>
          <p:cNvPr id="244" name="Google Shape;244;p55"/>
          <p:cNvSpPr/>
          <p:nvPr/>
        </p:nvSpPr>
        <p:spPr>
          <a:xfrm>
            <a:off x="419438" y="757900"/>
            <a:ext cx="8305470" cy="40095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None/>
            </a:pPr>
            <a:r>
              <a:rPr lang="en-GB" sz="1700" b="0" i="0" u="none" strike="noStrike" cap="none" dirty="0">
                <a:solidFill>
                  <a:srgbClr val="000000"/>
                </a:solidFill>
                <a:latin typeface="Calibri"/>
                <a:ea typeface="Calibri"/>
                <a:cs typeface="Calibri"/>
                <a:sym typeface="Calibri"/>
              </a:rPr>
              <a:t>With the development of targeted therapies, many treatments are based on molecular studies, which require sampling tumour tissue from paraffin blocks for sequencing. </a:t>
            </a:r>
            <a:r>
              <a:rPr lang="en-GB" sz="1700" b="1" i="0" u="none" strike="noStrike" cap="none" dirty="0">
                <a:solidFill>
                  <a:srgbClr val="000000"/>
                </a:solidFill>
                <a:latin typeface="Calibri"/>
                <a:ea typeface="Calibri"/>
                <a:cs typeface="Calibri"/>
                <a:sym typeface="Calibri"/>
              </a:rPr>
              <a:t>An automated solution could potentially reduce the workload of pathologists by acting as a screening device and may reduce the subjectivity in diagnosis.</a:t>
            </a:r>
            <a:r>
              <a:rPr lang="en-GB" sz="1700" b="0" i="0" u="none" strike="noStrike" cap="none" dirty="0">
                <a:solidFill>
                  <a:srgbClr val="000000"/>
                </a:solidFill>
                <a:latin typeface="Calibri"/>
                <a:ea typeface="Calibri"/>
                <a:cs typeface="Calibri"/>
                <a:sym typeface="Calibri"/>
              </a:rPr>
              <a:t> In tissue-based diagnostics, </a:t>
            </a:r>
            <a:r>
              <a:rPr lang="en-GB" sz="1700" b="1" i="0" u="none" strike="noStrike" cap="none" dirty="0">
                <a:solidFill>
                  <a:srgbClr val="000000"/>
                </a:solidFill>
                <a:latin typeface="Calibri"/>
                <a:ea typeface="Calibri"/>
                <a:cs typeface="Calibri"/>
                <a:sym typeface="Calibri"/>
              </a:rPr>
              <a:t>most of the work still needs to be done manually by a pathologist</a:t>
            </a:r>
            <a:r>
              <a:rPr lang="en-GB" sz="1700" b="0" i="0" u="none" strike="noStrike" cap="none" dirty="0">
                <a:solidFill>
                  <a:srgbClr val="000000"/>
                </a:solidFill>
                <a:latin typeface="Calibri"/>
                <a:ea typeface="Calibri"/>
                <a:cs typeface="Calibri"/>
                <a:sym typeface="Calibri"/>
              </a:rPr>
              <a:t> using a microscope to examine stained slides. The foundation of such tasks is to accurately distinguish cancer/malignant cells from normal/benign cells. However, the determination of </a:t>
            </a:r>
            <a:r>
              <a:rPr lang="en-GB" sz="1700" b="1" i="0" u="none" strike="noStrike" cap="none" dirty="0">
                <a:solidFill>
                  <a:srgbClr val="000000"/>
                </a:solidFill>
                <a:latin typeface="Calibri"/>
                <a:ea typeface="Calibri"/>
                <a:cs typeface="Calibri"/>
                <a:sym typeface="Calibri"/>
              </a:rPr>
              <a:t>tumour content is poorly reproducible with significant variation</a:t>
            </a:r>
            <a:r>
              <a:rPr lang="en-GB" sz="1700" b="0" i="0" u="none" strike="noStrike" cap="none" dirty="0">
                <a:solidFill>
                  <a:srgbClr val="000000"/>
                </a:solidFill>
                <a:latin typeface="Calibri"/>
                <a:ea typeface="Calibri"/>
                <a:cs typeface="Calibri"/>
                <a:sym typeface="Calibri"/>
              </a:rPr>
              <a:t>. As the size of tumour regions can be very small, pathologists are often required to use high magnification for detecting tumour cells. This requirement significantly increases the workload for pathologists. As digital pathology </a:t>
            </a:r>
            <a:r>
              <a:rPr lang="en-GB" sz="1700" b="1" i="0" u="none" strike="noStrike" cap="none" dirty="0">
                <a:solidFill>
                  <a:srgbClr val="000000"/>
                </a:solidFill>
                <a:latin typeface="Calibri"/>
                <a:ea typeface="Calibri"/>
                <a:cs typeface="Calibri"/>
                <a:sym typeface="Calibri"/>
              </a:rPr>
              <a:t>datasets have become publicly available</a:t>
            </a:r>
            <a:r>
              <a:rPr lang="en-GB" sz="1700" b="0" i="0" u="none" strike="noStrike" cap="none" dirty="0">
                <a:solidFill>
                  <a:srgbClr val="000000"/>
                </a:solidFill>
                <a:latin typeface="Calibri"/>
                <a:ea typeface="Calibri"/>
                <a:cs typeface="Calibri"/>
                <a:sym typeface="Calibri"/>
              </a:rPr>
              <a:t> and have opened up the possibility of evaluating the feasibility of applying deep learning techniques to improving the efficiency and quality of histologic diagnosis. In this project we introduce an </a:t>
            </a:r>
            <a:r>
              <a:rPr lang="en-GB" sz="1700" b="1" dirty="0">
                <a:latin typeface="Calibri"/>
                <a:ea typeface="Calibri"/>
                <a:cs typeface="Calibri"/>
                <a:sym typeface="Calibri"/>
              </a:rPr>
              <a:t>user facing AI based a</a:t>
            </a:r>
            <a:r>
              <a:rPr lang="en-GB" sz="1700" b="1" i="0" u="none" strike="noStrike" cap="none" dirty="0">
                <a:solidFill>
                  <a:srgbClr val="000000"/>
                </a:solidFill>
                <a:latin typeface="Calibri"/>
                <a:ea typeface="Calibri"/>
                <a:cs typeface="Calibri"/>
                <a:sym typeface="Calibri"/>
              </a:rPr>
              <a:t>pplication to detect and predict the stage of </a:t>
            </a:r>
            <a:r>
              <a:rPr lang="en-GB" sz="1700" b="1" dirty="0">
                <a:latin typeface="Calibri"/>
                <a:ea typeface="Calibri"/>
                <a:cs typeface="Calibri"/>
                <a:sym typeface="Calibri"/>
              </a:rPr>
              <a:t>R</a:t>
            </a:r>
            <a:r>
              <a:rPr lang="en-GB" sz="1700" b="1" i="0" u="none" strike="noStrike" cap="none" dirty="0">
                <a:solidFill>
                  <a:srgbClr val="000000"/>
                </a:solidFill>
                <a:latin typeface="Calibri"/>
                <a:ea typeface="Calibri"/>
                <a:cs typeface="Calibri"/>
                <a:sym typeface="Calibri"/>
              </a:rPr>
              <a:t>ectal cancer based on CNN</a:t>
            </a:r>
            <a:r>
              <a:rPr lang="en-GB" sz="1700" b="1" dirty="0">
                <a:latin typeface="Calibri"/>
                <a:ea typeface="Calibri"/>
                <a:cs typeface="Calibri"/>
                <a:sym typeface="Calibri"/>
              </a:rPr>
              <a:t> with Attention mechanism</a:t>
            </a:r>
            <a:r>
              <a:rPr lang="en-GB" sz="1700" b="1" i="0" u="none" strike="noStrike" cap="none" dirty="0">
                <a:solidFill>
                  <a:srgbClr val="000000"/>
                </a:solidFill>
                <a:latin typeface="Calibri"/>
                <a:ea typeface="Calibri"/>
                <a:cs typeface="Calibri"/>
                <a:sym typeface="Calibri"/>
              </a:rPr>
              <a:t> and Ranking algorithm. </a:t>
            </a:r>
            <a:endParaRPr sz="1700" b="0" i="0" u="none" strike="noStrike" cap="none" dirty="0">
              <a:latin typeface="Arial"/>
              <a:ea typeface="Arial"/>
              <a:cs typeface="Arial"/>
              <a:sym typeface="Arial"/>
            </a:endParaRPr>
          </a:p>
        </p:txBody>
      </p:sp>
      <p:sp>
        <p:nvSpPr>
          <p:cNvPr id="245" name="Google Shape;245;p55"/>
          <p:cNvSpPr txBox="1"/>
          <p:nvPr/>
        </p:nvSpPr>
        <p:spPr>
          <a:xfrm>
            <a:off x="6457860" y="4767390"/>
            <a:ext cx="2057400" cy="27378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None/>
            </a:pPr>
            <a:fld id="{00000000-1234-1234-1234-123412341234}" type="slidenum">
              <a:rPr lang="en-GB" sz="1200" b="1" i="0" u="none" strike="noStrike" cap="none">
                <a:solidFill>
                  <a:srgbClr val="000000"/>
                </a:solidFill>
                <a:latin typeface="Calibri"/>
                <a:ea typeface="Calibri"/>
                <a:cs typeface="Calibri"/>
                <a:sym typeface="Calibri"/>
              </a:rPr>
              <a:t>4</a:t>
            </a:fld>
            <a:endParaRPr sz="1200" b="0" i="0" u="none" strike="noStrike" cap="none"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56"/>
          <p:cNvPicPr preferRelativeResize="0"/>
          <p:nvPr/>
        </p:nvPicPr>
        <p:blipFill>
          <a:blip r:embed="rId3">
            <a:alphaModFix/>
          </a:blip>
          <a:stretch>
            <a:fillRect/>
          </a:stretch>
        </p:blipFill>
        <p:spPr>
          <a:xfrm>
            <a:off x="81650" y="748400"/>
            <a:ext cx="8980700" cy="4337950"/>
          </a:xfrm>
          <a:prstGeom prst="rect">
            <a:avLst/>
          </a:prstGeom>
          <a:noFill/>
          <a:ln>
            <a:noFill/>
          </a:ln>
        </p:spPr>
      </p:pic>
      <p:sp>
        <p:nvSpPr>
          <p:cNvPr id="251" name="Google Shape;251;p56"/>
          <p:cNvSpPr/>
          <p:nvPr/>
        </p:nvSpPr>
        <p:spPr>
          <a:xfrm>
            <a:off x="1024650" y="135810"/>
            <a:ext cx="6265620" cy="519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3300" b="1" dirty="0">
                <a:latin typeface="Times New Roman"/>
                <a:ea typeface="Times New Roman"/>
                <a:cs typeface="Times New Roman"/>
                <a:sym typeface="Times New Roman"/>
              </a:rPr>
              <a:t>SYSTEM ARCHITECTURE</a:t>
            </a:r>
            <a:endParaRPr sz="33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1"/>
          <p:cNvSpPr txBox="1"/>
          <p:nvPr/>
        </p:nvSpPr>
        <p:spPr>
          <a:xfrm>
            <a:off x="857250" y="124475"/>
            <a:ext cx="71028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Software Requirement Specifications (SRS)</a:t>
            </a:r>
            <a:endParaRPr sz="3300" b="0" i="0" u="none" strike="noStrike" cap="none" dirty="0">
              <a:latin typeface="Arial"/>
              <a:ea typeface="Arial"/>
              <a:cs typeface="Arial"/>
              <a:sym typeface="Arial"/>
            </a:endParaRPr>
          </a:p>
        </p:txBody>
      </p:sp>
      <p:sp>
        <p:nvSpPr>
          <p:cNvPr id="282" name="Google Shape;282;p61"/>
          <p:cNvSpPr/>
          <p:nvPr/>
        </p:nvSpPr>
        <p:spPr>
          <a:xfrm>
            <a:off x="163275" y="640100"/>
            <a:ext cx="8735796" cy="4127274"/>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SzPts val="1100"/>
              <a:buNone/>
            </a:pPr>
            <a:r>
              <a:rPr lang="en-GB" sz="1700" b="1" dirty="0">
                <a:latin typeface="Calibri"/>
                <a:ea typeface="Calibri"/>
                <a:cs typeface="Calibri"/>
                <a:sym typeface="Calibri"/>
              </a:rPr>
              <a:t>PURPOSE:</a:t>
            </a:r>
            <a:endParaRPr sz="1700" b="1" dirty="0">
              <a:latin typeface="Calibri"/>
              <a:ea typeface="Calibri"/>
              <a:cs typeface="Calibri"/>
              <a:sym typeface="Calibri"/>
            </a:endParaRPr>
          </a:p>
          <a:p>
            <a:pPr marL="0" lvl="0" indent="0" algn="just" rtl="0">
              <a:spcBef>
                <a:spcPts val="1200"/>
              </a:spcBef>
              <a:spcAft>
                <a:spcPts val="0"/>
              </a:spcAft>
              <a:buNone/>
            </a:pPr>
            <a:r>
              <a:rPr lang="en-GB" sz="1700" dirty="0">
                <a:solidFill>
                  <a:schemeClr val="dk1"/>
                </a:solidFill>
                <a:latin typeface="Calibri"/>
                <a:ea typeface="Calibri"/>
                <a:cs typeface="Calibri"/>
                <a:sym typeface="Calibri"/>
              </a:rPr>
              <a:t>we introduce an user facing AI based application to detect and predict the stage of Rectal cancer based on CNN with Attention mechanism and Ranking algorithm. An automated solution could potentially reduce the workload of pathologists by acting as a screening device and may reduce the subjectivity in diagnosis.</a:t>
            </a:r>
            <a:endParaRPr sz="1700" dirty="0">
              <a:latin typeface="Calibri"/>
              <a:ea typeface="Calibri"/>
              <a:cs typeface="Calibri"/>
              <a:sym typeface="Calibri"/>
            </a:endParaRPr>
          </a:p>
          <a:p>
            <a:pPr marL="0" lvl="0" indent="0" algn="just" rtl="0">
              <a:lnSpc>
                <a:spcPct val="115000"/>
              </a:lnSpc>
              <a:spcBef>
                <a:spcPts val="1200"/>
              </a:spcBef>
              <a:spcAft>
                <a:spcPts val="0"/>
              </a:spcAft>
              <a:buSzPts val="1100"/>
              <a:buNone/>
            </a:pPr>
            <a:r>
              <a:rPr lang="en-GB" sz="1700" b="1" dirty="0">
                <a:latin typeface="Calibri"/>
                <a:ea typeface="Calibri"/>
                <a:cs typeface="Calibri"/>
                <a:sym typeface="Calibri"/>
              </a:rPr>
              <a:t>IN-SCOPE:</a:t>
            </a:r>
            <a:endParaRPr sz="1700" b="1" dirty="0">
              <a:latin typeface="Calibri"/>
              <a:ea typeface="Calibri"/>
              <a:cs typeface="Calibri"/>
              <a:sym typeface="Calibri"/>
            </a:endParaRPr>
          </a:p>
          <a:p>
            <a:pPr marL="457200" lvl="0" indent="-336550" algn="just" rtl="0">
              <a:lnSpc>
                <a:spcPct val="115000"/>
              </a:lnSpc>
              <a:spcBef>
                <a:spcPts val="1200"/>
              </a:spcBef>
              <a:spcAft>
                <a:spcPts val="0"/>
              </a:spcAft>
              <a:buSzPts val="1700"/>
              <a:buFont typeface="Calibri"/>
              <a:buAutoNum type="arabicPeriod"/>
            </a:pPr>
            <a:r>
              <a:rPr lang="en-GB" sz="1700" dirty="0">
                <a:latin typeface="Calibri"/>
                <a:ea typeface="Calibri"/>
                <a:cs typeface="Calibri"/>
                <a:sym typeface="Calibri"/>
              </a:rPr>
              <a:t>A web application where user can upload their Scanned tissue sample image to get the prediction</a:t>
            </a:r>
            <a:endParaRPr sz="1700" dirty="0">
              <a:latin typeface="Calibri"/>
              <a:ea typeface="Calibri"/>
              <a:cs typeface="Calibri"/>
              <a:sym typeface="Calibri"/>
            </a:endParaRPr>
          </a:p>
          <a:p>
            <a:pPr marL="457200" lvl="0" indent="-336550" algn="just" rtl="0">
              <a:lnSpc>
                <a:spcPct val="115000"/>
              </a:lnSpc>
              <a:spcBef>
                <a:spcPts val="0"/>
              </a:spcBef>
              <a:spcAft>
                <a:spcPts val="0"/>
              </a:spcAft>
              <a:buSzPts val="1700"/>
              <a:buFont typeface="Calibri"/>
              <a:buAutoNum type="arabicPeriod"/>
            </a:pPr>
            <a:r>
              <a:rPr lang="en-GB" sz="1700" dirty="0">
                <a:latin typeface="Calibri"/>
                <a:ea typeface="Calibri"/>
                <a:cs typeface="Calibri"/>
                <a:sym typeface="Calibri"/>
              </a:rPr>
              <a:t>Training the Model with realtime open source Rectal cancer tissue sample </a:t>
            </a:r>
            <a:endParaRPr sz="1700" dirty="0">
              <a:latin typeface="Calibri"/>
              <a:ea typeface="Calibri"/>
              <a:cs typeface="Calibri"/>
              <a:sym typeface="Calibri"/>
            </a:endParaRPr>
          </a:p>
          <a:p>
            <a:pPr marL="457200" lvl="0" indent="-336550" algn="just" rtl="0">
              <a:lnSpc>
                <a:spcPct val="115000"/>
              </a:lnSpc>
              <a:spcBef>
                <a:spcPts val="0"/>
              </a:spcBef>
              <a:spcAft>
                <a:spcPts val="0"/>
              </a:spcAft>
              <a:buSzPts val="1700"/>
              <a:buFont typeface="Calibri"/>
              <a:buAutoNum type="arabicPeriod"/>
            </a:pPr>
            <a:r>
              <a:rPr lang="en-GB" sz="1700" dirty="0">
                <a:latin typeface="Calibri"/>
                <a:ea typeface="Calibri"/>
                <a:cs typeface="Calibri"/>
                <a:sym typeface="Calibri"/>
              </a:rPr>
              <a:t>User get a prediction report consisting of Stage of cancer and matching similar types of tissue list</a:t>
            </a:r>
            <a:endParaRPr sz="17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2"/>
          <p:cNvSpPr txBox="1"/>
          <p:nvPr/>
        </p:nvSpPr>
        <p:spPr>
          <a:xfrm>
            <a:off x="73950" y="816400"/>
            <a:ext cx="8996100" cy="2167800"/>
          </a:xfrm>
          <a:prstGeom prst="rect">
            <a:avLst/>
          </a:prstGeom>
          <a:noFill/>
          <a:ln>
            <a:noFill/>
          </a:ln>
        </p:spPr>
        <p:txBody>
          <a:bodyPr spcFirstLastPara="1" wrap="square" lIns="91425" tIns="91425" rIns="91425" bIns="91425" anchor="t" anchorCtr="0">
            <a:spAutoFit/>
          </a:bodyPr>
          <a:lstStyle/>
          <a:p>
            <a:pPr marL="381000" lvl="0" indent="-374650" algn="just" rtl="0">
              <a:spcBef>
                <a:spcPts val="0"/>
              </a:spcBef>
              <a:spcAft>
                <a:spcPts val="0"/>
              </a:spcAft>
              <a:buClr>
                <a:schemeClr val="dk1"/>
              </a:buClr>
              <a:buSzPts val="2100"/>
              <a:buFont typeface="Noto Sans Symbols"/>
              <a:buAutoNum type="arabicPeriod"/>
            </a:pPr>
            <a:r>
              <a:rPr lang="en-GB" sz="2100" dirty="0">
                <a:solidFill>
                  <a:schemeClr val="dk1"/>
                </a:solidFill>
                <a:latin typeface="Calibri"/>
                <a:ea typeface="Calibri"/>
                <a:cs typeface="Calibri"/>
                <a:sym typeface="Calibri"/>
              </a:rPr>
              <a:t>reduce the workload of pathologists by acting as a screening device and also reduce the subjectivity in diagnosis.</a:t>
            </a:r>
            <a:endParaRPr sz="2100" dirty="0">
              <a:solidFill>
                <a:schemeClr val="dk1"/>
              </a:solidFill>
            </a:endParaRPr>
          </a:p>
          <a:p>
            <a:pPr marL="381000" lvl="0" indent="-374650" algn="just" rtl="0">
              <a:lnSpc>
                <a:spcPct val="150000"/>
              </a:lnSpc>
              <a:spcBef>
                <a:spcPts val="800"/>
              </a:spcBef>
              <a:spcAft>
                <a:spcPts val="0"/>
              </a:spcAft>
              <a:buClr>
                <a:schemeClr val="dk1"/>
              </a:buClr>
              <a:buSzPts val="2100"/>
              <a:buFont typeface="Noto Sans Symbols"/>
              <a:buAutoNum type="arabicPeriod"/>
            </a:pPr>
            <a:r>
              <a:rPr lang="en-GB" sz="2100" dirty="0">
                <a:solidFill>
                  <a:schemeClr val="dk1"/>
                </a:solidFill>
                <a:latin typeface="Calibri"/>
                <a:ea typeface="Calibri"/>
                <a:cs typeface="Calibri"/>
                <a:sym typeface="Calibri"/>
              </a:rPr>
              <a:t>Inclusion of feature in Scanning Devices for Quick analysis</a:t>
            </a:r>
            <a:endParaRPr sz="2100" dirty="0">
              <a:solidFill>
                <a:schemeClr val="dk1"/>
              </a:solidFill>
            </a:endParaRPr>
          </a:p>
          <a:p>
            <a:pPr marL="381000" lvl="0" indent="-374650" algn="just" rtl="0">
              <a:spcBef>
                <a:spcPts val="800"/>
              </a:spcBef>
              <a:spcAft>
                <a:spcPts val="0"/>
              </a:spcAft>
              <a:buClr>
                <a:schemeClr val="dk1"/>
              </a:buClr>
              <a:buSzPts val="2100"/>
              <a:buFont typeface="Noto Sans Symbols"/>
              <a:buAutoNum type="arabicPeriod"/>
            </a:pPr>
            <a:r>
              <a:rPr lang="en-GB" sz="2100" dirty="0">
                <a:solidFill>
                  <a:schemeClr val="dk1"/>
                </a:solidFill>
                <a:latin typeface="Calibri"/>
                <a:ea typeface="Calibri"/>
                <a:cs typeface="Calibri"/>
                <a:sym typeface="Calibri"/>
              </a:rPr>
              <a:t>possibility of evaluating the feasibility of applying deep learning techniques to improving the efficiency and quality of histologic diagnosis.</a:t>
            </a:r>
            <a:endParaRPr dirty="0"/>
          </a:p>
        </p:txBody>
      </p:sp>
      <p:sp>
        <p:nvSpPr>
          <p:cNvPr id="288" name="Google Shape;288;p62"/>
          <p:cNvSpPr txBox="1"/>
          <p:nvPr/>
        </p:nvSpPr>
        <p:spPr>
          <a:xfrm>
            <a:off x="857250" y="124475"/>
            <a:ext cx="7102800" cy="397800"/>
          </a:xfrm>
          <a:prstGeom prst="rect">
            <a:avLst/>
          </a:prstGeom>
          <a:noFill/>
          <a:ln>
            <a:noFill/>
          </a:ln>
        </p:spPr>
        <p:txBody>
          <a:bodyPr spcFirstLastPara="1" wrap="square" lIns="68575" tIns="34275" rIns="68575" bIns="34275" anchor="ctr" anchorCtr="1">
            <a:normAutofit fontScale="85000" lnSpcReduction="20000"/>
          </a:bodyPr>
          <a:lstStyle/>
          <a:p>
            <a:pPr marL="0" marR="0" lvl="0" indent="0" algn="ctr" rtl="0">
              <a:lnSpc>
                <a:spcPct val="90000"/>
              </a:lnSpc>
              <a:spcBef>
                <a:spcPts val="0"/>
              </a:spcBef>
              <a:spcAft>
                <a:spcPts val="0"/>
              </a:spcAft>
              <a:buNone/>
            </a:pPr>
            <a:r>
              <a:rPr lang="en-GB" sz="3300" dirty="0">
                <a:solidFill>
                  <a:srgbClr val="7030A0"/>
                </a:solidFill>
                <a:latin typeface="Calibri"/>
                <a:ea typeface="Calibri"/>
                <a:cs typeface="Calibri"/>
                <a:sym typeface="Calibri"/>
              </a:rPr>
              <a:t>Feasibility Study</a:t>
            </a:r>
            <a:endParaRPr sz="3300" b="0" i="0" u="none" strike="noStrike" cap="none"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3"/>
          <p:cNvSpPr txBox="1"/>
          <p:nvPr/>
        </p:nvSpPr>
        <p:spPr>
          <a:xfrm>
            <a:off x="102000" y="585125"/>
            <a:ext cx="89400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ECONOMIC FEASIBILITY</a:t>
            </a:r>
            <a:endParaRPr dirty="0"/>
          </a:p>
          <a:p>
            <a:pPr marL="0" lvl="0" indent="0" algn="l" rtl="0">
              <a:spcBef>
                <a:spcPts val="0"/>
              </a:spcBef>
              <a:spcAft>
                <a:spcPts val="0"/>
              </a:spcAft>
              <a:buNone/>
            </a:pPr>
            <a:r>
              <a:rPr lang="en-GB" dirty="0"/>
              <a:t>    	 </a:t>
            </a:r>
            <a:endParaRPr dirty="0"/>
          </a:p>
          <a:p>
            <a:pPr marL="0" lvl="0" indent="0" algn="l" rtl="0">
              <a:spcBef>
                <a:spcPts val="0"/>
              </a:spcBef>
              <a:spcAft>
                <a:spcPts val="0"/>
              </a:spcAft>
              <a:buNone/>
            </a:pPr>
            <a:r>
              <a:rPr lang="en-GB" dirty="0"/>
              <a:t>     	The financial cost related to this project it feasible as it only requires trained Model and system with good processing power.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OPERATIONAL FEASIBILITY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   	It will be highly useful for the people so the operational system is feasible and it is also way more better than the existing system.</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GB" dirty="0"/>
              <a:t>TECHNICAL FEASIBILITY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GB" dirty="0"/>
              <a:t>     	It is related to the feasibility of training the model and implementing it in an web application. Since the system implementation relies on processing power a decent machine with good processing capability is required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GB" dirty="0"/>
              <a:t>SCHEDULE FEASIBILITY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GB" dirty="0"/>
              <a:t> 	Based on the designed timeline chart the proposed system only requires 2-3 months for developing it without any delay.</a:t>
            </a:r>
            <a:endParaRPr dirty="0"/>
          </a:p>
        </p:txBody>
      </p:sp>
      <p:sp>
        <p:nvSpPr>
          <p:cNvPr id="294" name="Google Shape;294;p63"/>
          <p:cNvSpPr txBox="1"/>
          <p:nvPr/>
        </p:nvSpPr>
        <p:spPr>
          <a:xfrm>
            <a:off x="408225" y="68050"/>
            <a:ext cx="7606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dirty="0"/>
          </a:p>
        </p:txBody>
      </p:sp>
      <p:sp>
        <p:nvSpPr>
          <p:cNvPr id="295" name="Google Shape;295;p63"/>
          <p:cNvSpPr txBox="1"/>
          <p:nvPr/>
        </p:nvSpPr>
        <p:spPr>
          <a:xfrm>
            <a:off x="660075" y="115450"/>
            <a:ext cx="7102800" cy="397800"/>
          </a:xfrm>
          <a:prstGeom prst="rect">
            <a:avLst/>
          </a:prstGeom>
          <a:noFill/>
          <a:ln>
            <a:noFill/>
          </a:ln>
        </p:spPr>
        <p:txBody>
          <a:bodyPr spcFirstLastPara="1" wrap="square" lIns="68575" tIns="34275" rIns="68575" bIns="34275" anchor="ctr" anchorCtr="1">
            <a:normAutofit fontScale="77500" lnSpcReduction="20000"/>
          </a:bodyPr>
          <a:lstStyle/>
          <a:p>
            <a:pPr marL="0" lvl="0" indent="0" algn="ctr" rtl="0">
              <a:spcBef>
                <a:spcPts val="0"/>
              </a:spcBef>
              <a:spcAft>
                <a:spcPts val="0"/>
              </a:spcAft>
              <a:buSzPct val="33333"/>
              <a:buNone/>
            </a:pPr>
            <a:r>
              <a:rPr lang="en-GB" sz="3300" dirty="0">
                <a:solidFill>
                  <a:srgbClr val="7030A0"/>
                </a:solidFill>
                <a:latin typeface="Calibri"/>
                <a:ea typeface="Calibri"/>
                <a:cs typeface="Calibri"/>
                <a:sym typeface="Calibri"/>
              </a:rPr>
              <a:t>AREAS OF FEASIBILITY</a:t>
            </a:r>
            <a:endParaRPr sz="3300" dirty="0">
              <a:solidFill>
                <a:srgbClr val="7030A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1EDA-91D3-424D-8CAD-A6B1806DDEB8}"/>
              </a:ext>
            </a:extLst>
          </p:cNvPr>
          <p:cNvSpPr>
            <a:spLocks noGrp="1"/>
          </p:cNvSpPr>
          <p:nvPr>
            <p:ph type="title"/>
          </p:nvPr>
        </p:nvSpPr>
        <p:spPr>
          <a:xfrm>
            <a:off x="0" y="53340"/>
            <a:ext cx="9144000" cy="5090160"/>
          </a:xfrm>
        </p:spPr>
        <p:txBody>
          <a:bodyPr>
            <a:normAutofit/>
          </a:bodyPr>
          <a:lstStyle/>
          <a:p>
            <a:r>
              <a:rPr lang="en-IN"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811E2D4-30CA-4591-AF4A-676E9314BE53}"/>
              </a:ext>
            </a:extLst>
          </p:cNvPr>
          <p:cNvSpPr txBox="1"/>
          <p:nvPr/>
        </p:nvSpPr>
        <p:spPr>
          <a:xfrm>
            <a:off x="0" y="327660"/>
            <a:ext cx="8747760" cy="4955203"/>
          </a:xfrm>
          <a:prstGeom prst="rect">
            <a:avLst/>
          </a:prstGeom>
          <a:noFill/>
        </p:spPr>
        <p:txBody>
          <a:bodyPr wrap="square">
            <a:spAutoFit/>
          </a:bodyPr>
          <a:lstStyle/>
          <a:p>
            <a:r>
              <a:rPr lang="en-IN" sz="2000" dirty="0"/>
              <a:t>                                        LITERATURE SURVEY</a:t>
            </a:r>
          </a:p>
          <a:p>
            <a:endParaRPr lang="en-IN" sz="2000" dirty="0"/>
          </a:p>
          <a:p>
            <a:r>
              <a:rPr lang="en-IN" sz="2000" dirty="0">
                <a:solidFill>
                  <a:srgbClr val="C00000"/>
                </a:solidFill>
              </a:rPr>
              <a:t>TITLE </a:t>
            </a:r>
            <a:r>
              <a:rPr lang="en-IN" sz="2000" dirty="0"/>
              <a:t>:</a:t>
            </a:r>
            <a:r>
              <a:rPr lang="en-IN" dirty="0"/>
              <a:t> </a:t>
            </a:r>
            <a:r>
              <a:rPr lang="en-IN" sz="1800" dirty="0"/>
              <a:t>colorectal cancer detection in MRI images using image processing techniques</a:t>
            </a:r>
          </a:p>
          <a:p>
            <a:r>
              <a:rPr lang="en-IN" sz="2000" dirty="0">
                <a:solidFill>
                  <a:srgbClr val="C00000"/>
                </a:solidFill>
              </a:rPr>
              <a:t>AUTHOR</a:t>
            </a:r>
            <a:r>
              <a:rPr lang="en-IN" sz="1800" dirty="0"/>
              <a:t>: T.manivannan, M.jaya Kandan</a:t>
            </a:r>
          </a:p>
          <a:p>
            <a:r>
              <a:rPr lang="en-IN" sz="2000" dirty="0">
                <a:solidFill>
                  <a:srgbClr val="C00000"/>
                </a:solidFill>
              </a:rPr>
              <a:t>YEAR</a:t>
            </a:r>
            <a:r>
              <a:rPr lang="en-IN" sz="1800" dirty="0">
                <a:solidFill>
                  <a:srgbClr val="C00000"/>
                </a:solidFill>
              </a:rPr>
              <a:t>:</a:t>
            </a:r>
            <a:r>
              <a:rPr lang="en-IN" sz="1800" dirty="0"/>
              <a:t>  February 2018</a:t>
            </a:r>
          </a:p>
          <a:p>
            <a:r>
              <a:rPr lang="en-IN" sz="1800" dirty="0">
                <a:solidFill>
                  <a:srgbClr val="C00000"/>
                </a:solidFill>
              </a:rPr>
              <a:t>JOURNAL NAME </a:t>
            </a:r>
            <a:r>
              <a:rPr lang="en-IN" sz="1800" dirty="0"/>
              <a:t>: International journal of engineering science and research technology</a:t>
            </a:r>
          </a:p>
          <a:p>
            <a:r>
              <a:rPr lang="en-IN" sz="1800" dirty="0">
                <a:solidFill>
                  <a:srgbClr val="C00000"/>
                </a:solidFill>
              </a:rPr>
              <a:t>METHODOLOGY USED </a:t>
            </a:r>
            <a:r>
              <a:rPr lang="en-IN" sz="1800" dirty="0"/>
              <a:t>: the implementation of this clustering, segmentation and pre-processing is done with MATLAB 2015. by using this proposed methodology, the cancer is detected in its earlier stages.</a:t>
            </a:r>
          </a:p>
          <a:p>
            <a:r>
              <a:rPr lang="en-IN" sz="1800" dirty="0">
                <a:solidFill>
                  <a:srgbClr val="C00000"/>
                </a:solidFill>
              </a:rPr>
              <a:t>OBSERVATION :</a:t>
            </a:r>
            <a:r>
              <a:rPr lang="en-IN" sz="1800" dirty="0"/>
              <a:t> The proposed model combines CNN and LSTM and exploits the advantages of both CNN and RNN. Leave-one-out cross-validation indicates that the model performance is improved significantly.</a:t>
            </a:r>
          </a:p>
          <a:p>
            <a:endParaRPr lang="en-IN" sz="1800" dirty="0"/>
          </a:p>
          <a:p>
            <a:endParaRPr lang="en-IN" sz="1800" dirty="0"/>
          </a:p>
          <a:p>
            <a:endParaRPr lang="en-IN" sz="1800" dirty="0"/>
          </a:p>
        </p:txBody>
      </p:sp>
    </p:spTree>
    <p:extLst>
      <p:ext uri="{BB962C8B-B14F-4D97-AF65-F5344CB8AC3E}">
        <p14:creationId xmlns:p14="http://schemas.microsoft.com/office/powerpoint/2010/main" val="2830597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1514</Words>
  <Application>Microsoft Office PowerPoint</Application>
  <PresentationFormat>On-screen Show (16:9)</PresentationFormat>
  <Paragraphs>65</Paragraphs>
  <Slides>14</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Times New Roman</vt:lpstr>
      <vt:lpstr>Noto Sans Symbols</vt:lpstr>
      <vt:lpstr>Calibri</vt:lpstr>
      <vt:lpstr>Arial</vt:lpstr>
      <vt:lpstr>Simple Light</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TITLE : Two stage classification with CNN for colorectal cancer detection   AUTHOR : Pallavi Sharma, Kangana bora, Kunio Kasugai and Sunil Kumar balabantaray  YEAR : 2019  JOURNAL NAME : oncology  METHODOLOGY USED : The CNN models namely VGG16,VGG19,inception V3,Xception,GoogleNet,resnet50,resnet 100,densenet,NASnet mobile, mobilenetV2,inception resNet V2 and fine-tuned version of each model is evaluated.  OBSERVATION : The ultimate goal was designing a system of systems that fulfils users request by actively interacting with them, while other system components were gathering and sharing the data.    </vt:lpstr>
      <vt:lpstr>TITLE : Automatic classification of non-informative frames in colonoscopy videos  AUTHOR : Ballesteros ,Trujillo and C.Mazo  YEAR : 2020  JOURNAL NAME : proc. Latin-American conference networked and electronic media  METHODOLOGY USED : A random forest classifier was used for classification. An enhanced edge detection-based method was proposed.  OBSERVATION  : However, very bright regions due to specular reflections can produce false edges. Therefore , the proposed method includes bright region segmentation to identify and remove false edges.  </vt:lpstr>
      <vt:lpstr>TITLE : Non-informative frame classification in colonoscopy videos using CNN   AUTHOR : A.B.M.R.Islam , A.Alammari, W.Tavanapong,J.wong and P.C.de groen  YEAR :  2019  JOURNAL NAME : proc. Int’l conference on biomedical imaging, signal processing  METHODOLOGY USED : A CNN model was used with random trained dataset.  OBSERVATION : Inadequate or improper bowel preparation is characterized by remaining debris and cleansing agent which are causes of non-informative frames.</vt:lpstr>
      <vt:lpstr>TITLE : Detection of frame informativeness in endo-scopic videos using image quality and recurrent neural networks.  AUTHOR : G.W. boers, J.van der putten, J.de groof, M.struyvenberg, K.fockens, W.curvers, E.schoon, F.van der sommen, J.bergman and P.H.N.de   YEAR : 2020  METHODOLOGY USED : Gradient-weighted class activation map interpretation was used to localize the informativeness within a frame. The resnet 18 extracted features were input to three separate classifiers, namely, the fully connected network,LSTM and GRU.  OBSERVATION : Although the required computation time was high , experiments based on around 17,000 frames showed an average area-under-the-curve of 93.9% and an average F1 score of 77.5%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Eesha sai sri</cp:lastModifiedBy>
  <cp:revision>8</cp:revision>
  <dcterms:modified xsi:type="dcterms:W3CDTF">2022-04-07T01:46:57Z</dcterms:modified>
</cp:coreProperties>
</file>