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69" r:id="rId16"/>
    <p:sldId id="270" r:id="rId17"/>
    <p:sldId id="27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647206-71C8-4505-AAB1-D5567C396000}">
  <a:tblStyle styleId="{20647206-71C8-4505-AAB1-D5567C3960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9e4497d9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9e4497d9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239e4497d9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5412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9e4497d9e_0_1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239e4497d9e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9e4497d9e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39e4497d9e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39e4497d9e_0_1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239e4497d9e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39e4497d9e_0_1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239e4497d9e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9e4497d9e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9e4497d9e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239e4497d9e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9e4497d9e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g239e4497d9e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9e4497d9e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239e4497d9e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39e4497d9e_0_1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9" name="Google Shape;189;g239e4497d9e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B26B"/>
        </a:soli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392450" y="2741675"/>
            <a:ext cx="9047700" cy="888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IN" dirty="0" err="1">
                <a:latin typeface="Times New Roman"/>
                <a:ea typeface="Times New Roman"/>
                <a:cs typeface="Times New Roman"/>
                <a:sym typeface="Times New Roman"/>
              </a:rPr>
              <a:t>EmpowerRecruit</a:t>
            </a:r>
            <a:endParaRPr dirty="0">
              <a:latin typeface="Times New Roman"/>
              <a:ea typeface="Times New Roman"/>
              <a:cs typeface="Times New Roman"/>
              <a:sym typeface="Times New Roman"/>
            </a:endParaRPr>
          </a:p>
        </p:txBody>
      </p:sp>
      <p:sp>
        <p:nvSpPr>
          <p:cNvPr id="90" name="Google Shape;90;p13"/>
          <p:cNvSpPr txBox="1">
            <a:spLocks noGrp="1"/>
          </p:cNvSpPr>
          <p:nvPr>
            <p:ph type="subTitle" idx="1"/>
          </p:nvPr>
        </p:nvSpPr>
        <p:spPr>
          <a:xfrm>
            <a:off x="167700" y="4342775"/>
            <a:ext cx="3354000" cy="888000"/>
          </a:xfrm>
          <a:prstGeom prst="rect">
            <a:avLst/>
          </a:prstGeom>
        </p:spPr>
        <p:txBody>
          <a:bodyPr spcFirstLastPara="1" wrap="square" lIns="91425" tIns="45700" rIns="91425" bIns="45700" anchor="t" anchorCtr="0">
            <a:normAutofit lnSpcReduction="10000"/>
          </a:bodyPr>
          <a:lstStyle/>
          <a:p>
            <a:pPr marL="0" lvl="0" indent="0" algn="ctr" rtl="0">
              <a:spcBef>
                <a:spcPts val="1000"/>
              </a:spcBef>
              <a:spcAft>
                <a:spcPts val="0"/>
              </a:spcAft>
              <a:buNone/>
            </a:pPr>
            <a:r>
              <a:rPr lang="en-IN" sz="2200" dirty="0">
                <a:latin typeface="Times New Roman"/>
                <a:ea typeface="Times New Roman"/>
                <a:cs typeface="Times New Roman"/>
                <a:sym typeface="Times New Roman"/>
              </a:rPr>
              <a:t>Under the Guidance of </a:t>
            </a:r>
          </a:p>
          <a:p>
            <a:pPr marL="0" lvl="0" indent="0" algn="ctr" rtl="0">
              <a:spcBef>
                <a:spcPts val="1000"/>
              </a:spcBef>
              <a:spcAft>
                <a:spcPts val="0"/>
              </a:spcAft>
              <a:buNone/>
            </a:pPr>
            <a:r>
              <a:rPr lang="en-US" sz="2200" dirty="0">
                <a:latin typeface="Times New Roman"/>
                <a:ea typeface="Times New Roman"/>
                <a:cs typeface="Times New Roman"/>
                <a:sym typeface="Times New Roman"/>
              </a:rPr>
              <a:t>Mr. A. Janardhan Rao</a:t>
            </a:r>
            <a:endParaRPr sz="2200" dirty="0">
              <a:latin typeface="Times New Roman"/>
              <a:ea typeface="Times New Roman"/>
              <a:cs typeface="Times New Roman"/>
              <a:sym typeface="Times New Roman"/>
            </a:endParaRPr>
          </a:p>
        </p:txBody>
      </p:sp>
      <p:sp>
        <p:nvSpPr>
          <p:cNvPr id="91" name="Google Shape;91;p1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1</a:t>
            </a:fld>
            <a:endParaRPr/>
          </a:p>
        </p:txBody>
      </p:sp>
      <p:pic>
        <p:nvPicPr>
          <p:cNvPr id="92" name="Google Shape;92;p13"/>
          <p:cNvPicPr preferRelativeResize="0"/>
          <p:nvPr/>
        </p:nvPicPr>
        <p:blipFill rotWithShape="1">
          <a:blip r:embed="rId3">
            <a:alphaModFix/>
          </a:blip>
          <a:srcRect/>
          <a:stretch/>
        </p:blipFill>
        <p:spPr>
          <a:xfrm>
            <a:off x="0" y="0"/>
            <a:ext cx="12192000" cy="1877725"/>
          </a:xfrm>
          <a:prstGeom prst="rect">
            <a:avLst/>
          </a:prstGeom>
          <a:noFill/>
          <a:ln>
            <a:noFill/>
          </a:ln>
        </p:spPr>
      </p:pic>
      <p:sp>
        <p:nvSpPr>
          <p:cNvPr id="93" name="Google Shape;93;p13"/>
          <p:cNvSpPr txBox="1"/>
          <p:nvPr/>
        </p:nvSpPr>
        <p:spPr>
          <a:xfrm>
            <a:off x="4934025" y="1951113"/>
            <a:ext cx="2743200" cy="47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latin typeface="Times New Roman"/>
                <a:ea typeface="Times New Roman"/>
                <a:cs typeface="Times New Roman"/>
                <a:sym typeface="Times New Roman"/>
              </a:rPr>
              <a:t>Project Review on</a:t>
            </a:r>
            <a:endParaRPr sz="1800">
              <a:latin typeface="Times New Roman"/>
              <a:ea typeface="Times New Roman"/>
              <a:cs typeface="Times New Roman"/>
              <a:sym typeface="Times New Roman"/>
            </a:endParaRPr>
          </a:p>
        </p:txBody>
      </p:sp>
      <p:sp>
        <p:nvSpPr>
          <p:cNvPr id="94" name="Google Shape;94;p13"/>
          <p:cNvSpPr txBox="1"/>
          <p:nvPr/>
        </p:nvSpPr>
        <p:spPr>
          <a:xfrm>
            <a:off x="6933575" y="4342775"/>
            <a:ext cx="4898700" cy="19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Times New Roman"/>
                <a:ea typeface="Times New Roman"/>
                <a:cs typeface="Times New Roman"/>
                <a:sym typeface="Times New Roman"/>
              </a:rPr>
              <a:t>Presented By:</a:t>
            </a:r>
            <a:br>
              <a:rPr lang="en-IN" sz="2000" dirty="0">
                <a:latin typeface="Times New Roman"/>
                <a:ea typeface="Times New Roman"/>
                <a:cs typeface="Times New Roman"/>
                <a:sym typeface="Times New Roman"/>
              </a:rPr>
            </a:br>
            <a:r>
              <a:rPr lang="en-IN" sz="2000" dirty="0" err="1">
                <a:latin typeface="Times New Roman"/>
                <a:ea typeface="Times New Roman"/>
                <a:cs typeface="Times New Roman"/>
                <a:sym typeface="Times New Roman"/>
              </a:rPr>
              <a:t>Rimmalapudi</a:t>
            </a:r>
            <a:r>
              <a:rPr lang="en-IN" sz="2000" dirty="0">
                <a:latin typeface="Times New Roman"/>
                <a:ea typeface="Times New Roman"/>
                <a:cs typeface="Times New Roman"/>
                <a:sym typeface="Times New Roman"/>
              </a:rPr>
              <a:t> Rajesh(20BQ1A4247)</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IN" sz="2000" dirty="0">
                <a:latin typeface="Times New Roman"/>
                <a:ea typeface="Times New Roman"/>
                <a:cs typeface="Times New Roman"/>
                <a:sym typeface="Times New Roman"/>
              </a:rPr>
              <a:t>Rankela Sai Sri Harsha</a:t>
            </a:r>
            <a:r>
              <a:rPr lang="en-IN" sz="2000" dirty="0">
                <a:solidFill>
                  <a:schemeClr val="dk1"/>
                </a:solidFill>
                <a:latin typeface="Times New Roman"/>
                <a:ea typeface="Times New Roman"/>
                <a:cs typeface="Times New Roman"/>
                <a:sym typeface="Times New Roman"/>
              </a:rPr>
              <a:t>(20BQ1A4245)</a:t>
            </a:r>
            <a:endParaRPr sz="2000" dirty="0">
              <a:latin typeface="Times New Roman"/>
              <a:ea typeface="Times New Roman"/>
              <a:cs typeface="Times New Roman"/>
              <a:sym typeface="Times New Roman"/>
            </a:endParaRPr>
          </a:p>
          <a:p>
            <a:pPr marL="0" lvl="0" indent="0" algn="l" rtl="0">
              <a:spcBef>
                <a:spcPts val="0"/>
              </a:spcBef>
              <a:spcAft>
                <a:spcPts val="0"/>
              </a:spcAft>
              <a:buNone/>
            </a:pPr>
            <a:r>
              <a:rPr lang="en-IN" sz="2000" dirty="0" err="1">
                <a:latin typeface="Times New Roman"/>
                <a:ea typeface="Times New Roman"/>
                <a:cs typeface="Times New Roman"/>
                <a:sym typeface="Times New Roman"/>
              </a:rPr>
              <a:t>Busi</a:t>
            </a:r>
            <a:r>
              <a:rPr lang="en-IN" sz="2000" dirty="0">
                <a:latin typeface="Times New Roman"/>
                <a:ea typeface="Times New Roman"/>
                <a:cs typeface="Times New Roman"/>
                <a:sym typeface="Times New Roman"/>
              </a:rPr>
              <a:t> Joseph</a:t>
            </a:r>
            <a:r>
              <a:rPr lang="en-IN" sz="2000" dirty="0">
                <a:solidFill>
                  <a:schemeClr val="dk1"/>
                </a:solidFill>
                <a:latin typeface="Times New Roman"/>
                <a:ea typeface="Times New Roman"/>
                <a:cs typeface="Times New Roman"/>
                <a:sym typeface="Times New Roman"/>
              </a:rPr>
              <a:t>(20BQ1A4208)</a:t>
            </a:r>
            <a:endParaRPr lang="en-IN" sz="2000" dirty="0">
              <a:latin typeface="Times New Roman"/>
              <a:ea typeface="Times New Roman"/>
              <a:cs typeface="Times New Roman"/>
              <a:sym typeface="Times New Roman"/>
            </a:endParaRPr>
          </a:p>
          <a:p>
            <a:pPr marL="0" lvl="0" indent="0" algn="l" rtl="0">
              <a:spcBef>
                <a:spcPts val="0"/>
              </a:spcBef>
              <a:spcAft>
                <a:spcPts val="0"/>
              </a:spcAft>
              <a:buNone/>
            </a:pPr>
            <a:r>
              <a:rPr lang="en-IN" sz="2000" dirty="0" err="1">
                <a:solidFill>
                  <a:schemeClr val="dk1"/>
                </a:solidFill>
                <a:latin typeface="Times New Roman"/>
                <a:ea typeface="Times New Roman"/>
                <a:cs typeface="Times New Roman"/>
                <a:sym typeface="Times New Roman"/>
              </a:rPr>
              <a:t>Duggineni</a:t>
            </a:r>
            <a:r>
              <a:rPr lang="en-IN" sz="2000" dirty="0">
                <a:solidFill>
                  <a:schemeClr val="dk1"/>
                </a:solidFill>
                <a:latin typeface="Times New Roman"/>
                <a:ea typeface="Times New Roman"/>
                <a:cs typeface="Times New Roman"/>
                <a:sym typeface="Times New Roman"/>
              </a:rPr>
              <a:t> </a:t>
            </a:r>
            <a:r>
              <a:rPr lang="en-IN" sz="2000" dirty="0" err="1">
                <a:solidFill>
                  <a:schemeClr val="dk1"/>
                </a:solidFill>
                <a:latin typeface="Times New Roman"/>
                <a:ea typeface="Times New Roman"/>
                <a:cs typeface="Times New Roman"/>
                <a:sym typeface="Times New Roman"/>
              </a:rPr>
              <a:t>Varalakshmaiah</a:t>
            </a:r>
            <a:r>
              <a:rPr lang="en-IN" sz="2000" dirty="0">
                <a:solidFill>
                  <a:schemeClr val="dk1"/>
                </a:solidFill>
                <a:latin typeface="Times New Roman"/>
                <a:ea typeface="Times New Roman"/>
                <a:cs typeface="Times New Roman"/>
                <a:sym typeface="Times New Roman"/>
              </a:rPr>
              <a:t>(20BQ1A4217)</a:t>
            </a:r>
            <a:endParaRPr sz="2000" dirty="0">
              <a:latin typeface="Times New Roman"/>
              <a:ea typeface="Times New Roman"/>
              <a:cs typeface="Times New Roman"/>
              <a:sym typeface="Times New Roman"/>
            </a:endParaRPr>
          </a:p>
        </p:txBody>
      </p:sp>
      <p:sp>
        <p:nvSpPr>
          <p:cNvPr id="95" name="Google Shape;95;p13"/>
          <p:cNvSpPr txBox="1"/>
          <p:nvPr/>
        </p:nvSpPr>
        <p:spPr>
          <a:xfrm>
            <a:off x="542050" y="5666075"/>
            <a:ext cx="2743200" cy="8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a:latin typeface="Times New Roman"/>
                <a:ea typeface="Times New Roman"/>
                <a:cs typeface="Times New Roman"/>
                <a:sym typeface="Times New Roman"/>
              </a:rPr>
              <a:t>HOD-CSM</a:t>
            </a:r>
            <a:endParaRPr sz="2200">
              <a:latin typeface="Times New Roman"/>
              <a:ea typeface="Times New Roman"/>
              <a:cs typeface="Times New Roman"/>
              <a:sym typeface="Times New Roman"/>
            </a:endParaRPr>
          </a:p>
          <a:p>
            <a:pPr marL="0" lvl="0" indent="0" algn="l" rtl="0">
              <a:spcBef>
                <a:spcPts val="0"/>
              </a:spcBef>
              <a:spcAft>
                <a:spcPts val="0"/>
              </a:spcAft>
              <a:buNone/>
            </a:pPr>
            <a:r>
              <a:rPr lang="en-IN" sz="2200">
                <a:latin typeface="Times New Roman"/>
                <a:ea typeface="Times New Roman"/>
                <a:cs typeface="Times New Roman"/>
                <a:sym typeface="Times New Roman"/>
              </a:rPr>
              <a:t>   Dr. k.Suresh Babu</a:t>
            </a:r>
            <a:endParaRPr sz="2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22"/>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22"/>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07" name="Google Shape;207;p22"/>
          <p:cNvPicPr preferRelativeResize="0"/>
          <p:nvPr/>
        </p:nvPicPr>
        <p:blipFill rotWithShape="1">
          <a:blip r:embed="rId3">
            <a:alphaModFix/>
          </a:blip>
          <a:srcRect/>
          <a:stretch/>
        </p:blipFill>
        <p:spPr>
          <a:xfrm>
            <a:off x="63911" y="-19567"/>
            <a:ext cx="3264024" cy="782930"/>
          </a:xfrm>
          <a:prstGeom prst="rect">
            <a:avLst/>
          </a:prstGeom>
          <a:noFill/>
          <a:ln>
            <a:noFill/>
          </a:ln>
        </p:spPr>
      </p:pic>
      <p:sp>
        <p:nvSpPr>
          <p:cNvPr id="208" name="Google Shape;208;p22"/>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09" name="Google Shape;209;p22"/>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10" name="Google Shape;210;p22"/>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10</a:t>
            </a:fld>
            <a:endParaRPr>
              <a:solidFill>
                <a:srgbClr val="FF33CC"/>
              </a:solidFill>
            </a:endParaRPr>
          </a:p>
        </p:txBody>
      </p:sp>
      <p:sp>
        <p:nvSpPr>
          <p:cNvPr id="211" name="Google Shape;211;p22"/>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22"/>
          <p:cNvSpPr txBox="1"/>
          <p:nvPr/>
        </p:nvSpPr>
        <p:spPr>
          <a:xfrm>
            <a:off x="63911" y="868350"/>
            <a:ext cx="11582100" cy="512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Times New Roman"/>
                <a:ea typeface="Times New Roman"/>
                <a:cs typeface="Times New Roman"/>
                <a:sym typeface="Times New Roman"/>
              </a:rPr>
              <a:t>NON-FUNCTIONAL REQUIREMENTS:</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NF1: Performance</a:t>
            </a:r>
          </a:p>
          <a:p>
            <a:pPr marL="0" lvl="0" indent="0" algn="l" rtl="0">
              <a:spcBef>
                <a:spcPts val="0"/>
              </a:spcBef>
              <a:spcAft>
                <a:spcPts val="0"/>
              </a:spcAft>
              <a:buNone/>
            </a:pPr>
            <a:r>
              <a:rPr lang="en-US" dirty="0">
                <a:latin typeface="Times New Roman"/>
                <a:ea typeface="Times New Roman"/>
                <a:cs typeface="Times New Roman"/>
                <a:sym typeface="Times New Roman"/>
              </a:rPr>
              <a:t>The system must demonstrate optimal responsiveness and efficiency, ensuring swift loading times and seamless user interactions even during peak usage periods.</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NF2: Security</a:t>
            </a:r>
          </a:p>
          <a:p>
            <a:pPr marL="0" lvl="0" indent="0" algn="l" rtl="0">
              <a:spcBef>
                <a:spcPts val="0"/>
              </a:spcBef>
              <a:spcAft>
                <a:spcPts val="0"/>
              </a:spcAft>
              <a:buNone/>
            </a:pPr>
            <a:r>
              <a:rPr lang="en-US" dirty="0">
                <a:latin typeface="Times New Roman"/>
                <a:ea typeface="Times New Roman"/>
                <a:cs typeface="Times New Roman"/>
                <a:sym typeface="Times New Roman"/>
              </a:rPr>
              <a:t>Stringent security measures should be implemented to protect user data and maintain confidentiality. The system should be resistant to unauthorized access, data breaches, and cyber threats.</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NF3: Scalability</a:t>
            </a:r>
          </a:p>
          <a:p>
            <a:pPr marL="0" lvl="0" indent="0" algn="l" rtl="0">
              <a:spcBef>
                <a:spcPts val="0"/>
              </a:spcBef>
              <a:spcAft>
                <a:spcPts val="0"/>
              </a:spcAft>
              <a:buNone/>
            </a:pPr>
            <a:r>
              <a:rPr lang="en-US" dirty="0">
                <a:latin typeface="Times New Roman"/>
                <a:ea typeface="Times New Roman"/>
                <a:cs typeface="Times New Roman"/>
                <a:sym typeface="Times New Roman"/>
              </a:rPr>
              <a:t>The system should be scalable to accommodate a growing user base and increasing data volume, ensuring it remains responsive and reliable over time.</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NF4: Accessibility</a:t>
            </a:r>
          </a:p>
          <a:p>
            <a:pPr marL="0" lvl="0" indent="0" algn="l" rtl="0">
              <a:spcBef>
                <a:spcPts val="0"/>
              </a:spcBef>
              <a:spcAft>
                <a:spcPts val="0"/>
              </a:spcAft>
              <a:buNone/>
            </a:pPr>
            <a:r>
              <a:rPr lang="en-US" dirty="0">
                <a:latin typeface="Times New Roman"/>
                <a:ea typeface="Times New Roman"/>
                <a:cs typeface="Times New Roman"/>
                <a:sym typeface="Times New Roman"/>
              </a:rPr>
              <a:t>The system should be accessible to users with disabilities, complying with accessibility standards to accommodate a diverse user base.</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NF5: Reliability</a:t>
            </a:r>
          </a:p>
          <a:p>
            <a:pPr marL="0" lvl="0" indent="0" algn="l" rtl="0">
              <a:spcBef>
                <a:spcPts val="0"/>
              </a:spcBef>
              <a:spcAft>
                <a:spcPts val="0"/>
              </a:spcAft>
              <a:buNone/>
            </a:pPr>
            <a:r>
              <a:rPr lang="en-US" dirty="0">
                <a:latin typeface="Times New Roman"/>
                <a:ea typeface="Times New Roman"/>
                <a:cs typeface="Times New Roman"/>
                <a:sym typeface="Times New Roman"/>
              </a:rPr>
              <a:t>The system should be highly reliable, minimizing downtime and ensuring that users can access it consistently. It should also have mechanisms for data backup and disaster recovery.</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NF6: Usability</a:t>
            </a:r>
          </a:p>
          <a:p>
            <a:pPr marL="0" lvl="0" indent="0" algn="l" rtl="0">
              <a:spcBef>
                <a:spcPts val="0"/>
              </a:spcBef>
              <a:spcAft>
                <a:spcPts val="0"/>
              </a:spcAft>
              <a:buNone/>
            </a:pPr>
            <a:r>
              <a:rPr lang="en-US" dirty="0">
                <a:latin typeface="Times New Roman"/>
                <a:ea typeface="Times New Roman"/>
                <a:cs typeface="Times New Roman"/>
                <a:sym typeface="Times New Roman"/>
              </a:rPr>
              <a:t>The user interface should be intuitive and user-friendly to ensure that users can easily navigate the system, report missing children, and engage with the interactive features.</a:t>
            </a:r>
            <a:endParaRPr lang="en-US" b="1" dirty="0">
              <a:latin typeface="Times New Roman"/>
              <a:ea typeface="Times New Roman"/>
              <a:cs typeface="Times New Roman"/>
              <a:sym typeface="Times New Roman"/>
            </a:endParaRP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endParaRPr lang="en-US"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22"/>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22"/>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07" name="Google Shape;207;p22"/>
          <p:cNvPicPr preferRelativeResize="0"/>
          <p:nvPr/>
        </p:nvPicPr>
        <p:blipFill rotWithShape="1">
          <a:blip r:embed="rId3">
            <a:alphaModFix/>
          </a:blip>
          <a:srcRect/>
          <a:stretch/>
        </p:blipFill>
        <p:spPr>
          <a:xfrm>
            <a:off x="63911" y="-19567"/>
            <a:ext cx="3264024" cy="782930"/>
          </a:xfrm>
          <a:prstGeom prst="rect">
            <a:avLst/>
          </a:prstGeom>
          <a:noFill/>
          <a:ln>
            <a:noFill/>
          </a:ln>
        </p:spPr>
      </p:pic>
      <p:sp>
        <p:nvSpPr>
          <p:cNvPr id="208" name="Google Shape;208;p22"/>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09" name="Google Shape;209;p22"/>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10" name="Google Shape;210;p22"/>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11</a:t>
            </a:fld>
            <a:endParaRPr>
              <a:solidFill>
                <a:srgbClr val="FF33CC"/>
              </a:solidFill>
            </a:endParaRPr>
          </a:p>
        </p:txBody>
      </p:sp>
      <p:sp>
        <p:nvSpPr>
          <p:cNvPr id="211" name="Google Shape;211;p22"/>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22"/>
          <p:cNvSpPr txBox="1"/>
          <p:nvPr/>
        </p:nvSpPr>
        <p:spPr>
          <a:xfrm>
            <a:off x="63911" y="868350"/>
            <a:ext cx="11582100" cy="512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Times New Roman"/>
                <a:ea typeface="Times New Roman"/>
                <a:cs typeface="Times New Roman"/>
                <a:sym typeface="Times New Roman"/>
              </a:rPr>
              <a:t>NON-FUNCTIONAL REQUIREMENTS:</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NF7: Compatibility</a:t>
            </a:r>
          </a:p>
          <a:p>
            <a:pPr marL="0" lvl="0" indent="0" algn="l" rtl="0">
              <a:spcBef>
                <a:spcPts val="0"/>
              </a:spcBef>
              <a:spcAft>
                <a:spcPts val="0"/>
              </a:spcAft>
              <a:buNone/>
            </a:pPr>
            <a:r>
              <a:rPr lang="en-US" dirty="0">
                <a:latin typeface="Times New Roman"/>
                <a:ea typeface="Times New Roman"/>
                <a:cs typeface="Times New Roman"/>
                <a:sym typeface="Times New Roman"/>
              </a:rPr>
              <a:t>The system should be compatible with a range of devices and platforms, including mobile devices, web browsers, and operating systems, to reach a broad audience.</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r>
              <a:rPr lang="en-US" b="1" dirty="0">
                <a:latin typeface="Times New Roman"/>
                <a:ea typeface="Times New Roman"/>
                <a:cs typeface="Times New Roman"/>
                <a:sym typeface="Times New Roman"/>
              </a:rPr>
              <a:t>NF9: Data Integrity:</a:t>
            </a:r>
          </a:p>
          <a:p>
            <a:r>
              <a:rPr lang="en-US" dirty="0">
                <a:latin typeface="Times New Roman"/>
                <a:ea typeface="Times New Roman"/>
                <a:cs typeface="Times New Roman"/>
                <a:sym typeface="Times New Roman"/>
              </a:rPr>
              <a:t>Ensures the accuracy, consistency, and reliability of data throughout the platform, preventing errors or discrepancies in information storage and retrieval.</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NF9: Data Privacy</a:t>
            </a:r>
          </a:p>
          <a:p>
            <a:pPr marL="0" lvl="0" indent="0" algn="l" rtl="0">
              <a:spcBef>
                <a:spcPts val="0"/>
              </a:spcBef>
              <a:spcAft>
                <a:spcPts val="0"/>
              </a:spcAft>
              <a:buNone/>
            </a:pPr>
            <a:r>
              <a:rPr lang="en-US" dirty="0">
                <a:latin typeface="Times New Roman"/>
                <a:ea typeface="Times New Roman"/>
                <a:cs typeface="Times New Roman"/>
                <a:sym typeface="Times New Roman"/>
              </a:rPr>
              <a:t>The system should adhere to data privacy regulations and ethical standards, ensuring that user data is handled responsibly and transparently.</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NF10: Performance Monitoring:</a:t>
            </a:r>
          </a:p>
          <a:p>
            <a:pPr marL="0" lvl="0" indent="0" algn="l" rtl="0">
              <a:spcBef>
                <a:spcPts val="0"/>
              </a:spcBef>
              <a:spcAft>
                <a:spcPts val="0"/>
              </a:spcAft>
              <a:buNone/>
            </a:pPr>
            <a:r>
              <a:rPr lang="en-US" dirty="0">
                <a:latin typeface="Times New Roman"/>
                <a:ea typeface="Times New Roman"/>
                <a:cs typeface="Times New Roman"/>
                <a:sym typeface="Times New Roman"/>
              </a:rPr>
              <a:t>Implements tools and processes to continuously monitor and evaluate the system's performance, identifying and addressing potential bottlenecks or inefficiencies for sustained optimal functionality</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marR="0" indent="0" algn="l" rtl="0">
              <a:spcBef>
                <a:spcPts val="0"/>
              </a:spcBef>
              <a:spcAft>
                <a:spcPts val="0"/>
              </a:spcAft>
            </a:pPr>
            <a:r>
              <a:rPr lang="en-US" b="1"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NF11: Multi-language Support: </a:t>
            </a:r>
          </a:p>
          <a:p>
            <a:pPr marL="0" marR="0" indent="0" algn="l" rtl="0">
              <a:spcBef>
                <a:spcPts val="0"/>
              </a:spcBef>
              <a:spcAft>
                <a:spcPts val="0"/>
              </a:spcAft>
            </a:pPr>
            <a:r>
              <a:rPr lang="en-US"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is designed to accommodate users in multiple languages, providing a seamless and inclusive experience for a diverse user base.</a:t>
            </a:r>
          </a:p>
          <a:p>
            <a:pPr marL="0" marR="0" indent="0" algn="l" rtl="0">
              <a:spcBef>
                <a:spcPts val="0"/>
              </a:spcBef>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l" rtl="0">
              <a:spcBef>
                <a:spcPts val="0"/>
              </a:spcBef>
              <a:spcAft>
                <a:spcPts val="0"/>
              </a:spcAft>
            </a:pPr>
            <a:r>
              <a:rPr lang="en-US" b="1"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NF12: Backup and Recovery:</a:t>
            </a:r>
          </a:p>
          <a:p>
            <a:pPr marL="0" marR="0" indent="0" algn="l" rtl="0">
              <a:spcBef>
                <a:spcPts val="0"/>
              </a:spcBef>
              <a:spcAft>
                <a:spcPts val="0"/>
              </a:spcAft>
            </a:pPr>
            <a:r>
              <a:rPr lang="en-US"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Implements robust mechanisms to regularly backup data and ensures efficient recovery processes in the event of system failures or data loss, ensuring data integrity and system reliability.</a:t>
            </a:r>
          </a:p>
          <a:p>
            <a:pPr marL="0" marR="0" indent="0" algn="l" rtl="0">
              <a:spcBef>
                <a:spcPts val="0"/>
              </a:spcBef>
              <a:spcAft>
                <a:spcPts val="0"/>
              </a:spcAft>
            </a:pPr>
            <a:endParaRPr lang="en-US"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07011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p:nvPr/>
        </p:nvSpPr>
        <p:spPr>
          <a:xfrm>
            <a:off x="135929" y="904825"/>
            <a:ext cx="11891100" cy="559050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Times New Roman"/>
                <a:ea typeface="Times New Roman"/>
                <a:cs typeface="Times New Roman"/>
                <a:sym typeface="Times New Roman"/>
              </a:rPr>
              <a:t>SOFTWARE REQUIREMENTS:</a:t>
            </a:r>
            <a:endParaRPr sz="1800" b="1"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Times New Roman"/>
              <a:ea typeface="Times New Roman"/>
              <a:cs typeface="Times New Roman"/>
              <a:sym typeface="Times New Roman"/>
            </a:endParaRPr>
          </a:p>
          <a:p>
            <a:pPr algn="l"/>
            <a:r>
              <a:rPr lang="en-US" b="1" i="0" dirty="0">
                <a:solidFill>
                  <a:schemeClr val="tx1"/>
                </a:solidFill>
                <a:effectLst/>
                <a:latin typeface="Söhne"/>
              </a:rPr>
              <a:t>Front-End Development</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lumMod val="65000"/>
                    <a:lumOff val="35000"/>
                  </a:schemeClr>
                </a:solidFill>
                <a:effectLst/>
                <a:latin typeface="Söhne"/>
              </a:rPr>
              <a:t>Utilizing HTML, CSS, Bootstrap, JavaScript, ReactJS, and Angular, the system ensures a visually appealing and responsive user interface for an enhanced user experience.</a:t>
            </a:r>
          </a:p>
          <a:p>
            <a:pPr marL="742950" lvl="1" indent="-285750" algn="l">
              <a:buFont typeface="Arial" panose="020B0604020202020204" pitchFamily="34" charset="0"/>
              <a:buChar char="•"/>
            </a:pPr>
            <a:endParaRPr lang="en-US" b="0" i="0" dirty="0">
              <a:solidFill>
                <a:schemeClr val="tx1">
                  <a:lumMod val="65000"/>
                  <a:lumOff val="35000"/>
                </a:schemeClr>
              </a:solidFill>
              <a:effectLst/>
              <a:latin typeface="Söhne"/>
            </a:endParaRPr>
          </a:p>
          <a:p>
            <a:pPr algn="l"/>
            <a:r>
              <a:rPr lang="en-US" b="1" i="0" dirty="0">
                <a:solidFill>
                  <a:schemeClr val="tx1"/>
                </a:solidFill>
                <a:effectLst/>
                <a:latin typeface="Söhne"/>
              </a:rPr>
              <a:t>Back-End Development</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lumMod val="65000"/>
                    <a:lumOff val="35000"/>
                  </a:schemeClr>
                </a:solidFill>
                <a:effectLst/>
                <a:latin typeface="Söhne"/>
              </a:rPr>
              <a:t>The platform leverages the power of NodeJS, Django, Express.js, and Flask to facilitate robust and efficient server-side functionalities, ensuring seamless interactions with the database and optimal system performance.</a:t>
            </a:r>
          </a:p>
          <a:p>
            <a:pPr marL="742950" lvl="1" indent="-285750" algn="l">
              <a:buFont typeface="Arial" panose="020B0604020202020204" pitchFamily="34" charset="0"/>
              <a:buChar char="•"/>
            </a:pPr>
            <a:endParaRPr lang="en-US" b="0" i="0" dirty="0">
              <a:solidFill>
                <a:schemeClr val="tx1">
                  <a:lumMod val="65000"/>
                  <a:lumOff val="35000"/>
                </a:schemeClr>
              </a:solidFill>
              <a:effectLst/>
              <a:latin typeface="Söhne"/>
            </a:endParaRPr>
          </a:p>
          <a:p>
            <a:pPr algn="l"/>
            <a:r>
              <a:rPr lang="en-US" b="1" i="0" dirty="0">
                <a:solidFill>
                  <a:schemeClr val="tx1"/>
                </a:solidFill>
                <a:effectLst/>
                <a:latin typeface="Söhne"/>
              </a:rPr>
              <a:t>Database Management System (DBMS)</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lumMod val="65000"/>
                    <a:lumOff val="35000"/>
                  </a:schemeClr>
                </a:solidFill>
                <a:effectLst/>
                <a:latin typeface="Söhne"/>
              </a:rPr>
              <a:t>Centralized data storage and management are achieved through MongoDB and MYSQL, providing a reliable foundation for storing missing child reports, user data, and related information.</a:t>
            </a:r>
          </a:p>
          <a:p>
            <a:pPr marL="742950" lvl="1" indent="-285750" algn="l">
              <a:buFont typeface="Arial" panose="020B0604020202020204" pitchFamily="34" charset="0"/>
              <a:buChar char="•"/>
            </a:pPr>
            <a:endParaRPr lang="en-US" b="0" i="0" dirty="0">
              <a:solidFill>
                <a:schemeClr val="tx1">
                  <a:lumMod val="65000"/>
                  <a:lumOff val="35000"/>
                </a:schemeClr>
              </a:solidFill>
              <a:effectLst/>
              <a:latin typeface="Söhne"/>
            </a:endParaRPr>
          </a:p>
          <a:p>
            <a:pPr algn="l"/>
            <a:r>
              <a:rPr lang="en-US" b="1" i="0" dirty="0">
                <a:solidFill>
                  <a:schemeClr val="tx1"/>
                </a:solidFill>
                <a:effectLst/>
                <a:latin typeface="Söhne"/>
              </a:rPr>
              <a:t>Authentication and Security</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lumMod val="65000"/>
                    <a:lumOff val="35000"/>
                  </a:schemeClr>
                </a:solidFill>
                <a:effectLst/>
                <a:latin typeface="Söhne"/>
              </a:rPr>
              <a:t>Employing Firebase Authentication, OAuth, and JWT (JSON Web Tokens), the system prioritizes user authentication and data security, safeguarding sensitive information throughout user interactions.</a:t>
            </a:r>
          </a:p>
          <a:p>
            <a:pPr marL="742950" lvl="1" indent="-285750" algn="l">
              <a:buFont typeface="Arial" panose="020B0604020202020204" pitchFamily="34" charset="0"/>
              <a:buChar char="•"/>
            </a:pPr>
            <a:endParaRPr lang="en-US" b="0" i="0" dirty="0">
              <a:solidFill>
                <a:schemeClr val="tx1">
                  <a:lumMod val="65000"/>
                  <a:lumOff val="35000"/>
                </a:schemeClr>
              </a:solidFill>
              <a:effectLst/>
              <a:latin typeface="Söhne"/>
            </a:endParaRPr>
          </a:p>
          <a:p>
            <a:pPr algn="l"/>
            <a:r>
              <a:rPr lang="en-US" b="1" i="0" dirty="0">
                <a:solidFill>
                  <a:schemeClr val="tx1"/>
                </a:solidFill>
                <a:effectLst/>
                <a:latin typeface="Söhne"/>
              </a:rPr>
              <a:t>API Framework</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lumMod val="65000"/>
                    <a:lumOff val="35000"/>
                  </a:schemeClr>
                </a:solidFill>
                <a:effectLst/>
                <a:latin typeface="Söhne"/>
              </a:rPr>
              <a:t>Utilizing RESTful API and Open API frameworks, the platform ensures standardized communication between different components, promoting interoperability and integration capabilities.</a:t>
            </a:r>
          </a:p>
          <a:p>
            <a:pPr marL="742950" lvl="1" indent="-285750" algn="l">
              <a:buFont typeface="Arial" panose="020B0604020202020204" pitchFamily="34" charset="0"/>
              <a:buChar char="•"/>
            </a:pPr>
            <a:endParaRPr lang="en-US" b="0" i="0" dirty="0">
              <a:solidFill>
                <a:schemeClr val="tx1">
                  <a:lumMod val="65000"/>
                  <a:lumOff val="35000"/>
                </a:schemeClr>
              </a:solidFill>
              <a:effectLst/>
              <a:latin typeface="Söhne"/>
              <a:cs typeface="Times New Roman"/>
              <a:sym typeface="Times New Roman"/>
            </a:endParaRPr>
          </a:p>
          <a:p>
            <a:pPr algn="l"/>
            <a:r>
              <a:rPr lang="en-US" b="1" i="0" dirty="0">
                <a:solidFill>
                  <a:schemeClr val="tx1"/>
                </a:solidFill>
                <a:effectLst/>
                <a:latin typeface="Söhne"/>
              </a:rPr>
              <a:t>Cloud Services</a:t>
            </a:r>
            <a:r>
              <a:rPr lang="en-US" b="0" i="0" dirty="0">
                <a:solidFill>
                  <a:schemeClr val="tx1"/>
                </a:solidFill>
                <a:effectLst/>
                <a:latin typeface="Söhne"/>
              </a:rPr>
              <a:t>:</a:t>
            </a:r>
          </a:p>
          <a:p>
            <a:pPr marL="742950" lvl="1" indent="-285750" algn="l">
              <a:buFont typeface="Arial" panose="020B0604020202020204" pitchFamily="34" charset="0"/>
              <a:buChar char="•"/>
            </a:pPr>
            <a:r>
              <a:rPr lang="en-US" b="0" i="0" dirty="0">
                <a:solidFill>
                  <a:schemeClr val="tx1">
                    <a:lumMod val="65000"/>
                    <a:lumOff val="35000"/>
                  </a:schemeClr>
                </a:solidFill>
                <a:effectLst/>
                <a:latin typeface="Söhne"/>
              </a:rPr>
              <a:t>Relying on Amazon Web Services (AWS), the system benefits from scalable and reliable cloud services, contributing to seamless deployment and efficient management of resources.</a:t>
            </a:r>
            <a:endParaRPr lang="en-US" b="0" i="0" dirty="0">
              <a:solidFill>
                <a:schemeClr val="tx1">
                  <a:lumMod val="65000"/>
                  <a:lumOff val="35000"/>
                </a:schemeClr>
              </a:solidFill>
              <a:effectLst/>
              <a:latin typeface="Times New Roman"/>
              <a:cs typeface="Times New Roman"/>
              <a:sym typeface="Times New Roman"/>
            </a:endParaRPr>
          </a:p>
        </p:txBody>
      </p:sp>
      <p:sp>
        <p:nvSpPr>
          <p:cNvPr id="218" name="Google Shape;218;p23"/>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23"/>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23"/>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21" name="Google Shape;221;p23"/>
          <p:cNvPicPr preferRelativeResize="0"/>
          <p:nvPr/>
        </p:nvPicPr>
        <p:blipFill rotWithShape="1">
          <a:blip r:embed="rId3">
            <a:alphaModFix/>
          </a:blip>
          <a:srcRect/>
          <a:stretch/>
        </p:blipFill>
        <p:spPr>
          <a:xfrm>
            <a:off x="135929" y="-19567"/>
            <a:ext cx="3192006" cy="782930"/>
          </a:xfrm>
          <a:prstGeom prst="rect">
            <a:avLst/>
          </a:prstGeom>
          <a:noFill/>
          <a:ln>
            <a:noFill/>
          </a:ln>
        </p:spPr>
      </p:pic>
      <p:sp>
        <p:nvSpPr>
          <p:cNvPr id="222" name="Google Shape;222;p23"/>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23" name="Google Shape;223;p23"/>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solidFill>
                  <a:srgbClr val="FF33CC"/>
                </a:solidFill>
              </a:rPr>
              <a:t>VVIT @ Dept. CSM</a:t>
            </a:r>
            <a:endParaRPr dirty="0"/>
          </a:p>
        </p:txBody>
      </p:sp>
      <p:sp>
        <p:nvSpPr>
          <p:cNvPr id="224" name="Google Shape;224;p23"/>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12</a:t>
            </a:fld>
            <a:endParaRPr>
              <a:solidFill>
                <a:srgbClr val="FF33CC"/>
              </a:solidFill>
            </a:endParaRPr>
          </a:p>
        </p:txBody>
      </p:sp>
      <p:sp>
        <p:nvSpPr>
          <p:cNvPr id="225" name="Google Shape;225;p23"/>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p:nvPr/>
        </p:nvSpPr>
        <p:spPr>
          <a:xfrm>
            <a:off x="47100" y="1030175"/>
            <a:ext cx="11891100" cy="54652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dirty="0">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Integrated Development Environment (IDE):</a:t>
            </a: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Visual Studio Code serves as the platform's integrated development environment, offering a feature-rich and user-friendly environment for developers.</a:t>
            </a:r>
          </a:p>
          <a:p>
            <a:pPr marL="285750" lvl="0" indent="-285750" algn="l" rtl="0">
              <a:spcBef>
                <a:spcPts val="0"/>
              </a:spcBef>
              <a:spcAft>
                <a:spcPts val="0"/>
              </a:spcAft>
              <a:buFont typeface="Arial" panose="020B0604020202020204" pitchFamily="34" charset="0"/>
              <a:buChar char="•"/>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Version Control:</a:t>
            </a: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Git is implemented for version control, allowing collaborative development, tracking changes, and ensuring codebase integrity throughout the development lifecycle.</a:t>
            </a:r>
          </a:p>
          <a:p>
            <a:pPr marL="285750" lvl="0" indent="-285750" algn="l" rtl="0">
              <a:spcBef>
                <a:spcPts val="0"/>
              </a:spcBef>
              <a:spcAft>
                <a:spcPts val="0"/>
              </a:spcAft>
              <a:buFont typeface="Arial" panose="020B0604020202020204" pitchFamily="34" charset="0"/>
              <a:buChar char="•"/>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Notification Services:</a:t>
            </a: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Implementing notification services (e.g., Firebase Cloud Messaging, Apple Push Notification Service) for real-time notifications to users.</a:t>
            </a:r>
          </a:p>
          <a:p>
            <a:pPr marL="285750" lvl="0" indent="-285750" algn="l" rtl="0">
              <a:spcBef>
                <a:spcPts val="0"/>
              </a:spcBef>
              <a:spcAft>
                <a:spcPts val="0"/>
              </a:spcAft>
              <a:buFont typeface="Arial" panose="020B0604020202020204" pitchFamily="34" charset="0"/>
              <a:buChar char="•"/>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Cloud Storage:</a:t>
            </a: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Amazon S3 is utilized for cloud storage, providing a secure and scalable solution for storing and retrieving various types of data within the system.</a:t>
            </a:r>
          </a:p>
          <a:p>
            <a:pPr marL="285750" lvl="0" indent="-285750" algn="l" rtl="0">
              <a:spcBef>
                <a:spcPts val="0"/>
              </a:spcBef>
              <a:spcAft>
                <a:spcPts val="0"/>
              </a:spcAft>
              <a:buFont typeface="Arial" panose="020B0604020202020204" pitchFamily="34" charset="0"/>
              <a:buChar char="•"/>
            </a:pPr>
            <a:endParaRPr lang="en-US" dirty="0">
              <a:solidFill>
                <a:schemeClr val="dk1"/>
              </a:solidFill>
              <a:latin typeface="Times New Roman"/>
              <a:ea typeface="Times New Roman"/>
              <a:cs typeface="Times New Roman"/>
              <a:sym typeface="Times New Roman"/>
            </a:endParaRPr>
          </a:p>
          <a:p>
            <a:pPr lvl="0" algn="l" rtl="0">
              <a:spcBef>
                <a:spcPts val="0"/>
              </a:spcBef>
              <a:spcAft>
                <a:spcPts val="0"/>
              </a:spcAft>
            </a:pPr>
            <a:r>
              <a:rPr lang="en-US" b="1" dirty="0">
                <a:solidFill>
                  <a:schemeClr val="dk1"/>
                </a:solidFill>
                <a:latin typeface="Times New Roman"/>
                <a:ea typeface="Times New Roman"/>
                <a:cs typeface="Times New Roman"/>
                <a:sym typeface="Times New Roman"/>
              </a:rPr>
              <a:t>Accessibility and Compliance Tools:</a:t>
            </a:r>
          </a:p>
          <a:p>
            <a:pPr lvl="0" algn="l" rtl="0">
              <a:spcBef>
                <a:spcPts val="0"/>
              </a:spcBef>
              <a:spcAft>
                <a:spcPts val="0"/>
              </a:spcAft>
            </a:pPr>
            <a:endParaRPr lang="en-US"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Tools and guidelines for ensuring accessibility compliance with standards like WCAG (Web Content Accessibility Guidelines).</a:t>
            </a:r>
          </a:p>
          <a:p>
            <a:pPr marL="285750" lvl="0" indent="-285750" algn="l" rtl="0">
              <a:spcBef>
                <a:spcPts val="0"/>
              </a:spcBef>
              <a:spcAft>
                <a:spcPts val="0"/>
              </a:spcAft>
              <a:buFont typeface="Arial" panose="020B0604020202020204" pitchFamily="34" charset="0"/>
              <a:buChar char="•"/>
            </a:pPr>
            <a:endParaRPr lang="en-US" dirty="0">
              <a:solidFill>
                <a:schemeClr val="dk1"/>
              </a:solidFill>
              <a:latin typeface="Times New Roman"/>
              <a:ea typeface="Times New Roman"/>
              <a:cs typeface="Times New Roman"/>
              <a:sym typeface="Times New Roman"/>
            </a:endParaRPr>
          </a:p>
          <a:p>
            <a:pPr lvl="0" algn="l" rtl="0">
              <a:spcBef>
                <a:spcPts val="0"/>
              </a:spcBef>
              <a:spcAft>
                <a:spcPts val="0"/>
              </a:spcAft>
            </a:pPr>
            <a:r>
              <a:rPr lang="en-US" b="1" dirty="0">
                <a:solidFill>
                  <a:schemeClr val="dk1"/>
                </a:solidFill>
                <a:latin typeface="Times New Roman"/>
                <a:ea typeface="Times New Roman"/>
                <a:cs typeface="Times New Roman"/>
                <a:sym typeface="Times New Roman"/>
              </a:rPr>
              <a:t>Content Delivery Network (CDN):</a:t>
            </a:r>
          </a:p>
          <a:p>
            <a:pPr marL="285750" lvl="0" indent="-285750" algn="l" rtl="0">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Amazon CloudFront facilitates efficient content delivery, enhancing the platform's performance by reducing latency and improving the overall user experience.</a:t>
            </a:r>
          </a:p>
        </p:txBody>
      </p:sp>
      <p:sp>
        <p:nvSpPr>
          <p:cNvPr id="231" name="Google Shape;231;p24"/>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24"/>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24"/>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34" name="Google Shape;234;p24"/>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35" name="Google Shape;235;p24"/>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36" name="Google Shape;236;p24"/>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37" name="Google Shape;237;p24"/>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13</a:t>
            </a:fld>
            <a:endParaRPr>
              <a:solidFill>
                <a:srgbClr val="FF33CC"/>
              </a:solidFill>
            </a:endParaRPr>
          </a:p>
        </p:txBody>
      </p:sp>
      <p:sp>
        <p:nvSpPr>
          <p:cNvPr id="238" name="Google Shape;238;p24"/>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p:nvPr/>
        </p:nvSpPr>
        <p:spPr>
          <a:xfrm>
            <a:off x="47100" y="1030175"/>
            <a:ext cx="11891100" cy="51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latin typeface="Times New Roman"/>
                <a:ea typeface="Times New Roman"/>
                <a:cs typeface="Times New Roman"/>
                <a:sym typeface="Times New Roman"/>
              </a:rPr>
              <a:t>Hardware Requirements:</a:t>
            </a:r>
            <a:endParaRPr sz="1800" b="1"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 </a:t>
            </a:r>
            <a:r>
              <a:rPr lang="en-US" sz="1500" b="1" dirty="0">
                <a:latin typeface="Times New Roman"/>
                <a:ea typeface="Times New Roman"/>
                <a:cs typeface="Times New Roman"/>
                <a:sym typeface="Times New Roman"/>
              </a:rPr>
              <a:t>1. Development Machine:</a:t>
            </a:r>
          </a:p>
          <a:p>
            <a:pPr marL="285750" lvl="0" indent="-285750" algn="l" rtl="0">
              <a:spcBef>
                <a:spcPts val="0"/>
              </a:spcBef>
              <a:spcAft>
                <a:spcPts val="0"/>
              </a:spcAft>
              <a:buFont typeface="Arial" panose="020B0604020202020204" pitchFamily="34" charset="0"/>
              <a:buChar char="•"/>
            </a:pPr>
            <a:r>
              <a:rPr lang="en-US" sz="1500" b="1" dirty="0">
                <a:latin typeface="Times New Roman"/>
                <a:ea typeface="Times New Roman"/>
                <a:cs typeface="Times New Roman"/>
                <a:sym typeface="Times New Roman"/>
              </a:rPr>
              <a:t>Processor: </a:t>
            </a:r>
            <a:r>
              <a:rPr lang="en-US" sz="1500" dirty="0">
                <a:latin typeface="Times New Roman"/>
                <a:ea typeface="Times New Roman"/>
                <a:cs typeface="Times New Roman"/>
                <a:sym typeface="Times New Roman"/>
              </a:rPr>
              <a:t>The system requires a modern multicore processor, such as Intel Core i5 or AMD Ryzen 5, with a clock speed of at least 2.5 GHz or higher for efficient development processes</a:t>
            </a:r>
            <a:r>
              <a:rPr lang="en-US" sz="1500" b="1" dirty="0">
                <a:latin typeface="Times New Roman"/>
                <a:ea typeface="Times New Roman"/>
                <a:cs typeface="Times New Roman"/>
                <a:sym typeface="Times New Roman"/>
              </a:rPr>
              <a:t>.</a:t>
            </a:r>
          </a:p>
          <a:p>
            <a:pPr marL="285750" lvl="0" indent="-285750" algn="l" rtl="0">
              <a:spcBef>
                <a:spcPts val="0"/>
              </a:spcBef>
              <a:spcAft>
                <a:spcPts val="0"/>
              </a:spcAft>
              <a:buFont typeface="Arial" panose="020B0604020202020204" pitchFamily="34" charset="0"/>
              <a:buChar char="•"/>
            </a:pPr>
            <a:r>
              <a:rPr lang="en-US" sz="1500" b="1" dirty="0">
                <a:latin typeface="Times New Roman"/>
                <a:ea typeface="Times New Roman"/>
                <a:cs typeface="Times New Roman"/>
                <a:sym typeface="Times New Roman"/>
              </a:rPr>
              <a:t>RAM: </a:t>
            </a:r>
            <a:r>
              <a:rPr lang="en-US" sz="1500" dirty="0">
                <a:latin typeface="Times New Roman"/>
                <a:ea typeface="Times New Roman"/>
                <a:cs typeface="Times New Roman"/>
                <a:sym typeface="Times New Roman"/>
              </a:rPr>
              <a:t>To support resource-intensive tasks, a range of 8GB to 32GB of RAM is recommended for optimal performance during software development.</a:t>
            </a:r>
          </a:p>
          <a:p>
            <a:pPr marL="285750" lvl="0" indent="-285750" algn="l" rtl="0">
              <a:spcBef>
                <a:spcPts val="0"/>
              </a:spcBef>
              <a:spcAft>
                <a:spcPts val="0"/>
              </a:spcAft>
              <a:buFont typeface="Arial" panose="020B0604020202020204" pitchFamily="34" charset="0"/>
              <a:buChar char="•"/>
            </a:pPr>
            <a:r>
              <a:rPr lang="en-US" sz="1500" b="1" dirty="0">
                <a:latin typeface="Times New Roman"/>
                <a:ea typeface="Times New Roman"/>
                <a:cs typeface="Times New Roman"/>
                <a:sym typeface="Times New Roman"/>
              </a:rPr>
              <a:t>Storage: </a:t>
            </a:r>
            <a:r>
              <a:rPr lang="en-US" sz="1500" dirty="0">
                <a:latin typeface="Times New Roman"/>
                <a:ea typeface="Times New Roman"/>
                <a:cs typeface="Times New Roman"/>
                <a:sym typeface="Times New Roman"/>
              </a:rPr>
              <a:t>An SSD (Solid State Drive) with a minimum capacity of 500GB ensures quick data access and storage for development files and projects.</a:t>
            </a:r>
          </a:p>
          <a:p>
            <a:pPr marL="285750" lvl="0" indent="-285750" algn="l" rtl="0">
              <a:spcBef>
                <a:spcPts val="0"/>
              </a:spcBef>
              <a:spcAft>
                <a:spcPts val="0"/>
              </a:spcAft>
              <a:buFont typeface="Arial" panose="020B0604020202020204" pitchFamily="34" charset="0"/>
              <a:buChar char="•"/>
            </a:pPr>
            <a:r>
              <a:rPr lang="en-US" sz="1500" b="1" dirty="0">
                <a:latin typeface="Times New Roman"/>
                <a:ea typeface="Times New Roman"/>
                <a:cs typeface="Times New Roman"/>
                <a:sym typeface="Times New Roman"/>
              </a:rPr>
              <a:t>Graphic Card: </a:t>
            </a:r>
            <a:r>
              <a:rPr lang="en-US" sz="1500" dirty="0">
                <a:latin typeface="Times New Roman"/>
                <a:ea typeface="Times New Roman"/>
                <a:cs typeface="Times New Roman"/>
                <a:sym typeface="Times New Roman"/>
              </a:rPr>
              <a:t>A dedicated graphics card, like NVIDIA GeForce GTX or RTX series, with at least 4GB of VRAM, contributes to smooth graphics rendering and enhanced development experience.</a:t>
            </a:r>
          </a:p>
          <a:p>
            <a:pPr marL="285750" lvl="0" indent="-285750" algn="l" rtl="0">
              <a:spcBef>
                <a:spcPts val="0"/>
              </a:spcBef>
              <a:spcAft>
                <a:spcPts val="0"/>
              </a:spcAft>
              <a:buFont typeface="Arial" panose="020B0604020202020204" pitchFamily="34" charset="0"/>
              <a:buChar char="•"/>
            </a:pPr>
            <a:r>
              <a:rPr lang="en-US" sz="1500" b="1" dirty="0">
                <a:latin typeface="Times New Roman"/>
                <a:ea typeface="Times New Roman"/>
                <a:cs typeface="Times New Roman"/>
                <a:sym typeface="Times New Roman"/>
              </a:rPr>
              <a:t>Operating System: </a:t>
            </a:r>
            <a:r>
              <a:rPr lang="en-US" sz="1500" dirty="0">
                <a:latin typeface="Times New Roman"/>
                <a:ea typeface="Times New Roman"/>
                <a:cs typeface="Times New Roman"/>
                <a:sym typeface="Times New Roman"/>
              </a:rPr>
              <a:t>Compatibility with Windows 10, macOS, or popular Linux distributions (e.g., Ubuntu, CentOS) ensures flexibility for developers based on their preferred environment.</a:t>
            </a:r>
          </a:p>
          <a:p>
            <a:pPr marL="0" lvl="0" indent="0" algn="l" rtl="0">
              <a:spcBef>
                <a:spcPts val="0"/>
              </a:spcBef>
              <a:spcAft>
                <a:spcPts val="0"/>
              </a:spcAft>
              <a:buNone/>
            </a:pPr>
            <a:endParaRPr lang="en-US" sz="1500" b="1" dirty="0">
              <a:latin typeface="Times New Roman"/>
              <a:ea typeface="Times New Roman"/>
              <a:cs typeface="Times New Roman"/>
              <a:sym typeface="Times New Roman"/>
            </a:endParaRPr>
          </a:p>
          <a:p>
            <a:pPr marL="0" lvl="0" indent="0" algn="l" rtl="0">
              <a:spcBef>
                <a:spcPts val="0"/>
              </a:spcBef>
              <a:spcAft>
                <a:spcPts val="0"/>
              </a:spcAft>
              <a:buNone/>
            </a:pPr>
            <a:r>
              <a:rPr lang="en-US" sz="1500" b="1" dirty="0">
                <a:latin typeface="Times New Roman"/>
                <a:ea typeface="Times New Roman"/>
                <a:cs typeface="Times New Roman"/>
                <a:sym typeface="Times New Roman"/>
              </a:rPr>
              <a:t>2. Server Hosting:</a:t>
            </a:r>
          </a:p>
          <a:p>
            <a:pPr marL="0" lvl="0" indent="0" algn="l" rtl="0">
              <a:spcBef>
                <a:spcPts val="0"/>
              </a:spcBef>
              <a:spcAft>
                <a:spcPts val="0"/>
              </a:spcAft>
              <a:buNone/>
            </a:pPr>
            <a:r>
              <a:rPr lang="en-US" sz="1500" dirty="0">
                <a:latin typeface="Times New Roman"/>
                <a:ea typeface="Times New Roman"/>
                <a:cs typeface="Times New Roman"/>
                <a:sym typeface="Times New Roman"/>
              </a:rPr>
              <a:t>The platform's server-side components are designed to run seamlessly on AWS EC2 instances, ensuring reliable and scalable hosting capabilities. Docker containers are utilized to enhance deployment efficiency, allowing for consistent performance across various environments.</a:t>
            </a:r>
          </a:p>
          <a:p>
            <a:pPr marL="0" lvl="0" indent="0" algn="l" rtl="0">
              <a:spcBef>
                <a:spcPts val="0"/>
              </a:spcBef>
              <a:spcAft>
                <a:spcPts val="0"/>
              </a:spcAft>
              <a:buNone/>
            </a:pPr>
            <a:endParaRPr lang="en-US" sz="1500" dirty="0">
              <a:latin typeface="Times New Roman"/>
              <a:ea typeface="Times New Roman"/>
              <a:cs typeface="Times New Roman"/>
              <a:sym typeface="Times New Roman"/>
            </a:endParaRPr>
          </a:p>
          <a:p>
            <a:pPr marL="0" lvl="0" indent="0" algn="l" rtl="0">
              <a:spcBef>
                <a:spcPts val="0"/>
              </a:spcBef>
              <a:spcAft>
                <a:spcPts val="0"/>
              </a:spcAft>
              <a:buNone/>
            </a:pPr>
            <a:r>
              <a:rPr lang="en-US" sz="1500" b="1" dirty="0">
                <a:latin typeface="Times New Roman"/>
                <a:ea typeface="Times New Roman"/>
                <a:cs typeface="Times New Roman"/>
                <a:sym typeface="Times New Roman"/>
              </a:rPr>
              <a:t>3. Database Hosting: </a:t>
            </a:r>
            <a:r>
              <a:rPr lang="en-US" sz="1500" dirty="0">
                <a:latin typeface="Times New Roman"/>
                <a:ea typeface="Times New Roman"/>
                <a:cs typeface="Times New Roman"/>
                <a:sym typeface="Times New Roman"/>
              </a:rPr>
              <a:t>For centralized and efficient database management, Amazon RDS is recommended, providing scalable and reliable hosting solutions. MongoDB Atlas is employed for hosting MongoDB databases, ensuring optimal performance and accessibility for the system's data storage needs.</a:t>
            </a:r>
          </a:p>
        </p:txBody>
      </p:sp>
      <p:sp>
        <p:nvSpPr>
          <p:cNvPr id="244" name="Google Shape;244;p25"/>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5"/>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5"/>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47" name="Google Shape;247;p25"/>
          <p:cNvPicPr preferRelativeResize="0"/>
          <p:nvPr/>
        </p:nvPicPr>
        <p:blipFill rotWithShape="1">
          <a:blip r:embed="rId3">
            <a:alphaModFix/>
          </a:blip>
          <a:srcRect/>
          <a:stretch/>
        </p:blipFill>
        <p:spPr>
          <a:xfrm>
            <a:off x="135929" y="-19567"/>
            <a:ext cx="3192005" cy="782930"/>
          </a:xfrm>
          <a:prstGeom prst="rect">
            <a:avLst/>
          </a:prstGeom>
          <a:noFill/>
          <a:ln>
            <a:noFill/>
          </a:ln>
        </p:spPr>
      </p:pic>
      <p:sp>
        <p:nvSpPr>
          <p:cNvPr id="248" name="Google Shape;248;p25"/>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49" name="Google Shape;249;p25"/>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solidFill>
                  <a:srgbClr val="FF33CC"/>
                </a:solidFill>
              </a:rPr>
              <a:t>VVIT @ Dept. CSM</a:t>
            </a:r>
            <a:endParaRPr dirty="0"/>
          </a:p>
        </p:txBody>
      </p:sp>
      <p:sp>
        <p:nvSpPr>
          <p:cNvPr id="250" name="Google Shape;250;p25"/>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14</a:t>
            </a:fld>
            <a:endParaRPr>
              <a:solidFill>
                <a:srgbClr val="FF33CC"/>
              </a:solidFill>
            </a:endParaRPr>
          </a:p>
        </p:txBody>
      </p:sp>
      <p:sp>
        <p:nvSpPr>
          <p:cNvPr id="251" name="Google Shape;251;p25"/>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26"/>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26"/>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59" name="Google Shape;259;p26"/>
          <p:cNvPicPr preferRelativeResize="0"/>
          <p:nvPr/>
        </p:nvPicPr>
        <p:blipFill rotWithShape="1">
          <a:blip r:embed="rId3">
            <a:alphaModFix/>
          </a:blip>
          <a:srcRect/>
          <a:stretch/>
        </p:blipFill>
        <p:spPr>
          <a:xfrm>
            <a:off x="135929" y="-19567"/>
            <a:ext cx="3192005" cy="746274"/>
          </a:xfrm>
          <a:prstGeom prst="rect">
            <a:avLst/>
          </a:prstGeom>
          <a:noFill/>
          <a:ln>
            <a:noFill/>
          </a:ln>
        </p:spPr>
      </p:pic>
      <p:sp>
        <p:nvSpPr>
          <p:cNvPr id="260" name="Google Shape;260;p26"/>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61" name="Google Shape;261;p26"/>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62" name="Google Shape;262;p26"/>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15</a:t>
            </a:fld>
            <a:endParaRPr>
              <a:solidFill>
                <a:srgbClr val="FF33CC"/>
              </a:solidFill>
            </a:endParaRPr>
          </a:p>
        </p:txBody>
      </p:sp>
      <p:sp>
        <p:nvSpPr>
          <p:cNvPr id="263" name="Google Shape;263;p26"/>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26"/>
          <p:cNvSpPr txBox="1"/>
          <p:nvPr/>
        </p:nvSpPr>
        <p:spPr>
          <a:xfrm>
            <a:off x="223700" y="1253875"/>
            <a:ext cx="11626200" cy="5077200"/>
          </a:xfrm>
          <a:prstGeom prst="rect">
            <a:avLst/>
          </a:prstGeom>
          <a:noFill/>
          <a:ln>
            <a:noFill/>
          </a:ln>
        </p:spPr>
        <p:txBody>
          <a:bodyPr spcFirstLastPara="1" wrap="square" lIns="91425" tIns="91425" rIns="91425" bIns="91425" anchor="t" anchorCtr="0">
            <a:noAutofit/>
          </a:bodyPr>
          <a:lstStyle/>
          <a:p>
            <a:pPr marL="4114800" lvl="0" indent="457200" algn="l" rtl="0">
              <a:spcBef>
                <a:spcPts val="0"/>
              </a:spcBef>
              <a:spcAft>
                <a:spcPts val="0"/>
              </a:spcAft>
              <a:buNone/>
            </a:pPr>
            <a:r>
              <a:rPr lang="en-IN" sz="1700" b="1" dirty="0">
                <a:latin typeface="Times New Roman"/>
                <a:ea typeface="Times New Roman"/>
                <a:cs typeface="Times New Roman"/>
                <a:sym typeface="Times New Roman"/>
              </a:rPr>
              <a:t>TEAM-MEMBERS</a:t>
            </a:r>
            <a:endParaRPr sz="1700" b="1"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None/>
            </a:pPr>
            <a:r>
              <a:rPr lang="en-IN" sz="1900" b="1" dirty="0">
                <a:latin typeface="Times New Roman"/>
                <a:ea typeface="Times New Roman"/>
                <a:cs typeface="Times New Roman"/>
                <a:sym typeface="Times New Roman"/>
              </a:rPr>
              <a:t>TEAM-MEMBER-1: </a:t>
            </a:r>
            <a:r>
              <a:rPr lang="en-US" sz="1900" b="1" dirty="0" err="1">
                <a:latin typeface="Times New Roman"/>
                <a:ea typeface="Times New Roman"/>
                <a:cs typeface="Times New Roman"/>
                <a:sym typeface="Times New Roman"/>
              </a:rPr>
              <a:t>Rimmalapudi</a:t>
            </a:r>
            <a:r>
              <a:rPr lang="en-US" sz="1900" b="1" dirty="0">
                <a:latin typeface="Times New Roman"/>
                <a:ea typeface="Times New Roman"/>
                <a:cs typeface="Times New Roman"/>
                <a:sym typeface="Times New Roman"/>
              </a:rPr>
              <a:t> Rajesh</a:t>
            </a:r>
            <a:endParaRPr sz="1900" b="1" dirty="0">
              <a:latin typeface="Times New Roman"/>
              <a:ea typeface="Times New Roman"/>
              <a:cs typeface="Times New Roman"/>
              <a:sym typeface="Times New Roman"/>
            </a:endParaRPr>
          </a:p>
          <a:p>
            <a:pPr marL="0" lvl="0" indent="0" algn="l" rtl="0">
              <a:spcBef>
                <a:spcPts val="0"/>
              </a:spcBef>
              <a:spcAft>
                <a:spcPts val="0"/>
              </a:spcAft>
              <a:buNone/>
            </a:pPr>
            <a:r>
              <a:rPr lang="en-IN" sz="1900" b="1" dirty="0">
                <a:solidFill>
                  <a:schemeClr val="dk1"/>
                </a:solidFill>
                <a:latin typeface="Times New Roman"/>
                <a:ea typeface="Times New Roman"/>
                <a:cs typeface="Times New Roman"/>
                <a:sym typeface="Times New Roman"/>
              </a:rPr>
              <a:t>TEAM-MEMBER-2: </a:t>
            </a:r>
            <a:r>
              <a:rPr lang="en-US" sz="1900" b="1" dirty="0">
                <a:solidFill>
                  <a:schemeClr val="dk1"/>
                </a:solidFill>
                <a:latin typeface="Times New Roman"/>
                <a:ea typeface="Times New Roman"/>
                <a:cs typeface="Times New Roman"/>
                <a:sym typeface="Times New Roman"/>
              </a:rPr>
              <a:t>Rankela Sai Sri Harsha</a:t>
            </a:r>
            <a:endParaRPr sz="19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1900" b="1" dirty="0">
                <a:solidFill>
                  <a:schemeClr val="dk1"/>
                </a:solidFill>
                <a:latin typeface="Times New Roman"/>
                <a:ea typeface="Times New Roman"/>
                <a:cs typeface="Times New Roman"/>
                <a:sym typeface="Times New Roman"/>
              </a:rPr>
              <a:t>TEAM-MEMBER-3: </a:t>
            </a:r>
            <a:r>
              <a:rPr lang="en-US" sz="1900" b="1" dirty="0" err="1">
                <a:solidFill>
                  <a:schemeClr val="dk1"/>
                </a:solidFill>
                <a:latin typeface="Times New Roman"/>
                <a:ea typeface="Times New Roman"/>
                <a:cs typeface="Times New Roman"/>
                <a:sym typeface="Times New Roman"/>
              </a:rPr>
              <a:t>Busi</a:t>
            </a:r>
            <a:r>
              <a:rPr lang="en-US" sz="1900" b="1" dirty="0">
                <a:solidFill>
                  <a:schemeClr val="dk1"/>
                </a:solidFill>
                <a:latin typeface="Times New Roman"/>
                <a:ea typeface="Times New Roman"/>
                <a:cs typeface="Times New Roman"/>
                <a:sym typeface="Times New Roman"/>
              </a:rPr>
              <a:t> Joseph</a:t>
            </a:r>
            <a:endParaRPr sz="19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1900" b="1" dirty="0">
                <a:solidFill>
                  <a:schemeClr val="dk1"/>
                </a:solidFill>
                <a:latin typeface="Times New Roman"/>
                <a:ea typeface="Times New Roman"/>
                <a:cs typeface="Times New Roman"/>
                <a:sym typeface="Times New Roman"/>
              </a:rPr>
              <a:t>TEAM-MEMBER-4: </a:t>
            </a:r>
            <a:r>
              <a:rPr lang="en-IN" sz="1900" b="1" dirty="0" err="1">
                <a:solidFill>
                  <a:schemeClr val="dk1"/>
                </a:solidFill>
                <a:latin typeface="Times New Roman"/>
                <a:ea typeface="Times New Roman"/>
                <a:cs typeface="Times New Roman"/>
                <a:sym typeface="Times New Roman"/>
              </a:rPr>
              <a:t>Duggineni</a:t>
            </a:r>
            <a:r>
              <a:rPr lang="en-IN" sz="1900" b="1" dirty="0">
                <a:solidFill>
                  <a:schemeClr val="dk1"/>
                </a:solidFill>
                <a:latin typeface="Times New Roman"/>
                <a:ea typeface="Times New Roman"/>
                <a:cs typeface="Times New Roman"/>
                <a:sym typeface="Times New Roman"/>
              </a:rPr>
              <a:t> </a:t>
            </a:r>
            <a:r>
              <a:rPr lang="en-IN" sz="1900" b="1" dirty="0" err="1">
                <a:solidFill>
                  <a:schemeClr val="dk1"/>
                </a:solidFill>
                <a:latin typeface="Times New Roman"/>
                <a:ea typeface="Times New Roman"/>
                <a:cs typeface="Times New Roman"/>
                <a:sym typeface="Times New Roman"/>
              </a:rPr>
              <a:t>Varalakshmaiah</a:t>
            </a:r>
            <a:endParaRPr sz="19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b="1" dirty="0">
              <a:solidFill>
                <a:schemeClr val="dk1"/>
              </a:solidFill>
              <a:latin typeface="Calibri"/>
              <a:ea typeface="Calibri"/>
              <a:cs typeface="Calibri"/>
              <a:sym typeface="Calibri"/>
            </a:endParaRPr>
          </a:p>
          <a:p>
            <a:pPr marL="4114800" lvl="0" indent="45720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None/>
            </a:pPr>
            <a:endParaRPr b="1" dirty="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7"/>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27"/>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27"/>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272" name="Google Shape;272;p27"/>
          <p:cNvPicPr preferRelativeResize="0"/>
          <p:nvPr/>
        </p:nvPicPr>
        <p:blipFill rotWithShape="1">
          <a:blip r:embed="rId3">
            <a:alphaModFix/>
          </a:blip>
          <a:srcRect/>
          <a:stretch/>
        </p:blipFill>
        <p:spPr>
          <a:xfrm>
            <a:off x="135929" y="-19567"/>
            <a:ext cx="3192006" cy="782930"/>
          </a:xfrm>
          <a:prstGeom prst="rect">
            <a:avLst/>
          </a:prstGeom>
          <a:noFill/>
          <a:ln>
            <a:noFill/>
          </a:ln>
        </p:spPr>
      </p:pic>
      <p:sp>
        <p:nvSpPr>
          <p:cNvPr id="273" name="Google Shape;273;p27"/>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274" name="Google Shape;274;p27"/>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275" name="Google Shape;275;p27"/>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16</a:t>
            </a:fld>
            <a:endParaRPr>
              <a:solidFill>
                <a:srgbClr val="FF33CC"/>
              </a:solidFill>
            </a:endParaRPr>
          </a:p>
        </p:txBody>
      </p:sp>
      <p:sp>
        <p:nvSpPr>
          <p:cNvPr id="276" name="Google Shape;276;p27"/>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27"/>
          <p:cNvSpPr txBox="1"/>
          <p:nvPr/>
        </p:nvSpPr>
        <p:spPr>
          <a:xfrm>
            <a:off x="488600" y="1106700"/>
            <a:ext cx="11125800" cy="4782900"/>
          </a:xfrm>
          <a:prstGeom prst="rect">
            <a:avLst/>
          </a:prstGeom>
          <a:noFill/>
          <a:ln>
            <a:noFill/>
          </a:ln>
        </p:spPr>
        <p:txBody>
          <a:bodyPr spcFirstLastPara="1" wrap="square" lIns="91425" tIns="91425" rIns="91425" bIns="91425" anchor="t" anchorCtr="0">
            <a:noAutofit/>
          </a:bodyPr>
          <a:lstStyle/>
          <a:p>
            <a:pPr marL="4114800" lvl="0" indent="457200" algn="l" rtl="0">
              <a:spcBef>
                <a:spcPts val="0"/>
              </a:spcBef>
              <a:spcAft>
                <a:spcPts val="0"/>
              </a:spcAft>
              <a:buNone/>
            </a:pPr>
            <a:r>
              <a:rPr lang="en-IN" sz="1800" b="1" dirty="0">
                <a:solidFill>
                  <a:schemeClr val="dk1"/>
                </a:solidFill>
                <a:latin typeface="Times New Roman"/>
                <a:ea typeface="Times New Roman"/>
                <a:cs typeface="Times New Roman"/>
                <a:sym typeface="Times New Roman"/>
              </a:rPr>
              <a:t>CONCLUSION</a:t>
            </a:r>
            <a:endParaRPr sz="18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b="1" dirty="0" err="1">
                <a:solidFill>
                  <a:schemeClr val="dk1"/>
                </a:solidFill>
                <a:latin typeface="Times New Roman"/>
                <a:ea typeface="Times New Roman"/>
                <a:cs typeface="Times New Roman"/>
                <a:sym typeface="Times New Roman"/>
              </a:rPr>
              <a:t>EmpowerRecruit</a:t>
            </a:r>
            <a:r>
              <a:rPr lang="en-US" b="1" dirty="0">
                <a:solidFill>
                  <a:schemeClr val="dk1"/>
                </a:solidFill>
                <a:latin typeface="Times New Roman"/>
                <a:ea typeface="Times New Roman"/>
                <a:cs typeface="Times New Roman"/>
                <a:sym typeface="Times New Roman"/>
              </a:rPr>
              <a:t>" is a pioneering project addressing the challenges of campus placements in higher education institutions in India. The innovative Inter-Linked Platform offers valuable insights to government policymakers, facilitating targeted solutions for enhancing employability. By leveraging a meticulous data-driven approach, the project not only empowers policymakers but also serves as a dynamic resource for corporate recruiters, streamlining recruitment processes and fostering collaboration among stakeholders. </a:t>
            </a:r>
            <a:r>
              <a:rPr lang="en-US" b="1" dirty="0" err="1">
                <a:solidFill>
                  <a:schemeClr val="dk1"/>
                </a:solidFill>
                <a:latin typeface="Times New Roman"/>
                <a:ea typeface="Times New Roman"/>
                <a:cs typeface="Times New Roman"/>
                <a:sym typeface="Times New Roman"/>
              </a:rPr>
              <a:t>EmpowerRecruit</a:t>
            </a:r>
            <a:r>
              <a:rPr lang="en-US" b="1" dirty="0">
                <a:solidFill>
                  <a:schemeClr val="dk1"/>
                </a:solidFill>
                <a:latin typeface="Times New Roman"/>
                <a:ea typeface="Times New Roman"/>
                <a:cs typeface="Times New Roman"/>
                <a:sym typeface="Times New Roman"/>
              </a:rPr>
              <a:t> envisions a harmonious future for India's workforce by bridging the gap between industry demands and graduate skillsets.</a:t>
            </a:r>
          </a:p>
          <a:p>
            <a:pPr marL="0" lvl="0" indent="0" algn="l" rtl="0">
              <a:lnSpc>
                <a:spcPct val="115000"/>
              </a:lnSpc>
              <a:spcBef>
                <a:spcPts val="0"/>
              </a:spcBef>
              <a:spcAft>
                <a:spcPts val="0"/>
              </a:spcAft>
              <a:buClr>
                <a:schemeClr val="dk1"/>
              </a:buClr>
              <a:buSzPts val="1100"/>
              <a:buFont typeface="Arial"/>
              <a:buNone/>
            </a:pPr>
            <a:endParaRPr lang="en-US" b="1" dirty="0">
              <a:solidFill>
                <a:schemeClr val="dk1"/>
              </a:solidFill>
              <a:latin typeface="Times New Roman"/>
              <a:ea typeface="Calibri"/>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latin typeface="Times New Roman"/>
                <a:ea typeface="Calibri"/>
                <a:cs typeface="Times New Roman"/>
                <a:sym typeface="Times New Roman"/>
              </a:rPr>
              <a:t>The project's comprehensive framework, featuring user-friendly interfaces, personalized recommendations, and advanced features like the Resume Matching Score, demonstrates a commitment to efficiency and user-centricity. Integration of cutting-edge technologies, such as resume and job parsing, along with robust non-functional requirements like performance monitoring and data integrity, ensures a scalable and efficient system. With a well-defined tech stack, "</a:t>
            </a:r>
            <a:r>
              <a:rPr lang="en-US" b="1" dirty="0" err="1">
                <a:solidFill>
                  <a:schemeClr val="dk1"/>
                </a:solidFill>
                <a:latin typeface="Times New Roman"/>
                <a:ea typeface="Calibri"/>
                <a:cs typeface="Times New Roman"/>
                <a:sym typeface="Times New Roman"/>
              </a:rPr>
              <a:t>EmpowerRecruit</a:t>
            </a:r>
            <a:r>
              <a:rPr lang="en-US" b="1" dirty="0">
                <a:solidFill>
                  <a:schemeClr val="dk1"/>
                </a:solidFill>
                <a:latin typeface="Times New Roman"/>
                <a:ea typeface="Calibri"/>
                <a:cs typeface="Times New Roman"/>
                <a:sym typeface="Times New Roman"/>
              </a:rPr>
              <a:t>" establishes a foundation to address immediate challenges and sets the stage for a transformative and collaborative ecosystem, shaping the future employability landscape in India.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81"/>
        <p:cNvGrpSpPr/>
        <p:nvPr/>
      </p:nvGrpSpPr>
      <p:grpSpPr>
        <a:xfrm>
          <a:off x="0" y="0"/>
          <a:ext cx="0" cy="0"/>
          <a:chOff x="0" y="0"/>
          <a:chExt cx="0" cy="0"/>
        </a:xfrm>
      </p:grpSpPr>
      <p:sp>
        <p:nvSpPr>
          <p:cNvPr id="282" name="Google Shape;282;p28"/>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3" name="Google Shape;283;p28"/>
          <p:cNvPicPr preferRelativeResize="0"/>
          <p:nvPr/>
        </p:nvPicPr>
        <p:blipFill rotWithShape="1">
          <a:blip r:embed="rId3">
            <a:alphaModFix/>
          </a:blip>
          <a:srcRect/>
          <a:stretch/>
        </p:blipFill>
        <p:spPr>
          <a:xfrm>
            <a:off x="0" y="-53975"/>
            <a:ext cx="12192000" cy="1207250"/>
          </a:xfrm>
          <a:prstGeom prst="rect">
            <a:avLst/>
          </a:prstGeom>
          <a:noFill/>
          <a:ln>
            <a:noFill/>
          </a:ln>
        </p:spPr>
      </p:pic>
      <p:sp>
        <p:nvSpPr>
          <p:cNvPr id="284" name="Google Shape;284;p28"/>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33CC"/>
              </a:solidFill>
            </a:endParaRPr>
          </a:p>
        </p:txBody>
      </p:sp>
      <p:sp>
        <p:nvSpPr>
          <p:cNvPr id="285" name="Google Shape;285;p28"/>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86" name="Google Shape;286;p28"/>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a:solidFill>
                <a:srgbClr val="FF33CC"/>
              </a:solidFill>
            </a:endParaRPr>
          </a:p>
        </p:txBody>
      </p:sp>
      <p:sp>
        <p:nvSpPr>
          <p:cNvPr id="287" name="Google Shape;287;p28"/>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28"/>
          <p:cNvSpPr txBox="1"/>
          <p:nvPr/>
        </p:nvSpPr>
        <p:spPr>
          <a:xfrm>
            <a:off x="1931200" y="2952525"/>
            <a:ext cx="9183000" cy="29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0000" b="1">
                <a:latin typeface="Times New Roman"/>
                <a:ea typeface="Times New Roman"/>
                <a:cs typeface="Times New Roman"/>
                <a:sym typeface="Times New Roman"/>
              </a:rPr>
              <a:t>THANK YOU</a:t>
            </a:r>
            <a:endParaRPr sz="10000"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B26B"/>
        </a:solidFill>
        <a:effectLst/>
      </p:bgPr>
    </p:bg>
    <p:spTree>
      <p:nvGrpSpPr>
        <p:cNvPr id="1" name="Shape 100"/>
        <p:cNvGrpSpPr/>
        <p:nvPr/>
      </p:nvGrpSpPr>
      <p:grpSpPr>
        <a:xfrm>
          <a:off x="0" y="0"/>
          <a:ext cx="0" cy="0"/>
          <a:chOff x="0" y="0"/>
          <a:chExt cx="0" cy="0"/>
        </a:xfrm>
      </p:grpSpPr>
      <p:sp>
        <p:nvSpPr>
          <p:cNvPr id="101" name="Google Shape;101;p14"/>
          <p:cNvSpPr txBox="1"/>
          <p:nvPr/>
        </p:nvSpPr>
        <p:spPr>
          <a:xfrm>
            <a:off x="4658550" y="334132"/>
            <a:ext cx="2874900" cy="898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3000" dirty="0">
                <a:latin typeface="Times New Roman"/>
                <a:ea typeface="Times New Roman"/>
                <a:cs typeface="Times New Roman"/>
                <a:sym typeface="Times New Roman"/>
              </a:rPr>
              <a:t>ABSTRACT</a:t>
            </a:r>
            <a:endParaRPr sz="3000" dirty="0">
              <a:latin typeface="Times New Roman"/>
              <a:ea typeface="Times New Roman"/>
              <a:cs typeface="Times New Roman"/>
              <a:sym typeface="Times New Roman"/>
            </a:endParaRPr>
          </a:p>
        </p:txBody>
      </p:sp>
      <p:sp>
        <p:nvSpPr>
          <p:cNvPr id="102" name="Google Shape;102;p14"/>
          <p:cNvSpPr txBox="1"/>
          <p:nvPr/>
        </p:nvSpPr>
        <p:spPr>
          <a:xfrm>
            <a:off x="176981" y="943898"/>
            <a:ext cx="11828206" cy="5751870"/>
          </a:xfrm>
          <a:prstGeom prst="rect">
            <a:avLst/>
          </a:prstGeom>
          <a:noFill/>
          <a:ln>
            <a:noFill/>
          </a:ln>
        </p:spPr>
        <p:txBody>
          <a:bodyPr spcFirstLastPara="1" wrap="square" lIns="91425" tIns="91425" rIns="91425" bIns="91425" anchor="t" anchorCtr="0">
            <a:noAutofit/>
          </a:bodyPr>
          <a:lstStyle/>
          <a:p>
            <a:r>
              <a:rPr lang="en-US" sz="1800" b="0" i="0" u="none" strike="noStrike" baseline="0" dirty="0">
                <a:solidFill>
                  <a:srgbClr val="374151"/>
                </a:solidFill>
                <a:latin typeface="Roboto-Regular"/>
              </a:rPr>
              <a:t>Introducing "</a:t>
            </a:r>
            <a:r>
              <a:rPr lang="en-US" sz="1800" b="0" i="0" u="none" strike="noStrike" baseline="0" dirty="0" err="1">
                <a:solidFill>
                  <a:srgbClr val="374151"/>
                </a:solidFill>
                <a:latin typeface="Roboto-Regular"/>
              </a:rPr>
              <a:t>EmpowerRecruit</a:t>
            </a:r>
            <a:r>
              <a:rPr lang="en-US" sz="1800" b="0" i="0" u="none" strike="noStrike" baseline="0" dirty="0">
                <a:solidFill>
                  <a:srgbClr val="374151"/>
                </a:solidFill>
                <a:latin typeface="Roboto-Regular"/>
              </a:rPr>
              <a:t> - Inter-Linked Platform for Campus Placement in Higher Educational Institutions." This groundbreaking project addresses the employability challenge faced by higher educational institutions in India, where the lack of a comprehensive master database hinders tracking and analyzing campus placements nationwide, leading to a dearth of critical insights for policymakers and corporates.</a:t>
            </a:r>
          </a:p>
          <a:p>
            <a:r>
              <a:rPr lang="en-US" sz="1800" b="0" i="0" u="none" strike="noStrike" baseline="0" dirty="0" err="1">
                <a:solidFill>
                  <a:srgbClr val="374151"/>
                </a:solidFill>
                <a:latin typeface="Roboto-Regular"/>
              </a:rPr>
              <a:t>EmpowerRecruit</a:t>
            </a:r>
            <a:r>
              <a:rPr lang="en-US" sz="1800" b="0" i="0" u="none" strike="noStrike" baseline="0" dirty="0">
                <a:solidFill>
                  <a:srgbClr val="374151"/>
                </a:solidFill>
                <a:latin typeface="Roboto-Regular"/>
              </a:rPr>
              <a:t> proposes an innovative Inter-Linked Platform, creating a centralized repository of campus placement data from technical institutes and universities across the </a:t>
            </a:r>
            <a:r>
              <a:rPr lang="en-US" sz="1800" b="0" i="0" u="none" strike="noStrike" baseline="0" dirty="0" err="1">
                <a:solidFill>
                  <a:srgbClr val="374151"/>
                </a:solidFill>
                <a:latin typeface="Roboto-Regular"/>
              </a:rPr>
              <a:t>country.The</a:t>
            </a:r>
            <a:r>
              <a:rPr lang="en-US" sz="1800" b="0" i="0" u="none" strike="noStrike" baseline="0" dirty="0">
                <a:solidFill>
                  <a:srgbClr val="374151"/>
                </a:solidFill>
                <a:latin typeface="Roboto-Regular"/>
              </a:rPr>
              <a:t> core objective of </a:t>
            </a:r>
            <a:r>
              <a:rPr lang="en-US" sz="1800" b="0" i="0" u="none" strike="noStrike" baseline="0" dirty="0" err="1">
                <a:solidFill>
                  <a:srgbClr val="374151"/>
                </a:solidFill>
                <a:latin typeface="Roboto-Regular"/>
              </a:rPr>
              <a:t>EmpowerRecruit</a:t>
            </a:r>
            <a:r>
              <a:rPr lang="en-US" sz="1800" b="0" i="0" u="none" strike="noStrike" baseline="0" dirty="0">
                <a:solidFill>
                  <a:srgbClr val="374151"/>
                </a:solidFill>
                <a:latin typeface="Roboto-Regular"/>
              </a:rPr>
              <a:t> is to empower government policymakers with valuable information to formulate targeted solutions for enhancing employability in diverse educational domains. Through a meticulous data-driven</a:t>
            </a:r>
          </a:p>
          <a:p>
            <a:r>
              <a:rPr lang="en-US" sz="1800" b="0" i="0" u="none" strike="noStrike" baseline="0" dirty="0">
                <a:solidFill>
                  <a:srgbClr val="374151"/>
                </a:solidFill>
                <a:latin typeface="Roboto-Regular"/>
              </a:rPr>
              <a:t>approach, placement data from various regions, sectors, and institutions will be analyzed, enabling policymakers to identify areas needing immediate attention and implement well-informed policies that bridge the gap between industry demands and </a:t>
            </a:r>
            <a:r>
              <a:rPr lang="en-IN" sz="1800" b="0" i="0" u="none" strike="noStrike" baseline="0" dirty="0">
                <a:solidFill>
                  <a:srgbClr val="374151"/>
                </a:solidFill>
                <a:latin typeface="Roboto-Regular"/>
              </a:rPr>
              <a:t>graduate skillsets.</a:t>
            </a:r>
          </a:p>
          <a:p>
            <a:endParaRPr lang="en-US" sz="1800" b="0" i="0" u="none" strike="noStrike" baseline="0" dirty="0">
              <a:solidFill>
                <a:srgbClr val="374151"/>
              </a:solidFill>
              <a:latin typeface="Roboto-Regular"/>
            </a:endParaRPr>
          </a:p>
          <a:p>
            <a:r>
              <a:rPr lang="en-US" sz="1800" b="0" i="0" u="none" strike="noStrike" baseline="0" dirty="0">
                <a:solidFill>
                  <a:srgbClr val="374151"/>
                </a:solidFill>
                <a:latin typeface="Roboto-Regular"/>
              </a:rPr>
              <a:t>Beyond its policy significance, </a:t>
            </a:r>
            <a:r>
              <a:rPr lang="en-US" sz="1800" b="0" i="0" u="none" strike="noStrike" baseline="0" dirty="0" err="1">
                <a:solidFill>
                  <a:srgbClr val="374151"/>
                </a:solidFill>
                <a:latin typeface="Roboto-Regular"/>
              </a:rPr>
              <a:t>EmpowerRecruit</a:t>
            </a:r>
            <a:r>
              <a:rPr lang="en-US" sz="1800" b="0" i="0" u="none" strike="noStrike" baseline="0" dirty="0">
                <a:solidFill>
                  <a:srgbClr val="374151"/>
                </a:solidFill>
                <a:latin typeface="Roboto-Regular"/>
              </a:rPr>
              <a:t> will serve as a dynamic resource for corporate entities seeking skilled candidates. Corporate recruiters will access an extensive database of students and recent graduates from diverse educational institutions, streamlining recruitment processes and identifying promising talent more </a:t>
            </a:r>
            <a:r>
              <a:rPr lang="en-US" sz="1800" b="0" i="0" u="none" strike="noStrike" baseline="0" dirty="0" err="1">
                <a:solidFill>
                  <a:srgbClr val="374151"/>
                </a:solidFill>
                <a:latin typeface="Roboto-Regular"/>
              </a:rPr>
              <a:t>efficiently.Envisioned</a:t>
            </a:r>
            <a:r>
              <a:rPr lang="en-US" sz="1800" b="0" i="0" u="none" strike="noStrike" baseline="0" dirty="0">
                <a:solidFill>
                  <a:srgbClr val="374151"/>
                </a:solidFill>
                <a:latin typeface="Roboto-Regular"/>
              </a:rPr>
              <a:t> to revolutionize campus placements in India, </a:t>
            </a:r>
            <a:r>
              <a:rPr lang="en-US" sz="1800" b="0" i="0" u="none" strike="noStrike" baseline="0" dirty="0" err="1">
                <a:solidFill>
                  <a:srgbClr val="374151"/>
                </a:solidFill>
                <a:latin typeface="Roboto-Regular"/>
              </a:rPr>
              <a:t>EmpowerRecruit</a:t>
            </a:r>
            <a:r>
              <a:rPr lang="en-US" sz="1800" b="0" i="0" u="none" strike="noStrike" baseline="0" dirty="0">
                <a:solidFill>
                  <a:srgbClr val="374151"/>
                </a:solidFill>
                <a:latin typeface="Roboto-Regular"/>
              </a:rPr>
              <a:t> aims to create a harmonious and efficient employment ecosystem, providing actionable insights to enhance employability prospects for graduates. By fostering collaboration between educational institutions, policymakers, and recruiters, the project paves the way for a prosperous and skill-driven future for India's workforce, empowering graduates with the right skills for success in the evolving job market.</a:t>
            </a:r>
            <a:endParaRPr sz="15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3200400" marR="0" lvl="0" indent="457200" algn="l"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3200400" marR="0" lvl="0" indent="457200" algn="l"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3200400" marR="0" lvl="0" indent="457200" algn="l"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3200400" marR="0" lvl="0" indent="457200" algn="l"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15"/>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15"/>
          <p:cNvSpPr txBox="1"/>
          <p:nvPr/>
        </p:nvSpPr>
        <p:spPr>
          <a:xfrm>
            <a:off x="4354770" y="394074"/>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LITERATURE -SURVEY</a:t>
            </a:r>
            <a:endParaRPr sz="1800">
              <a:solidFill>
                <a:schemeClr val="dk1"/>
              </a:solidFill>
              <a:latin typeface="Calibri"/>
              <a:ea typeface="Calibri"/>
              <a:cs typeface="Calibri"/>
              <a:sym typeface="Calibri"/>
            </a:endParaRPr>
          </a:p>
        </p:txBody>
      </p:sp>
      <p:pic>
        <p:nvPicPr>
          <p:cNvPr id="110" name="Google Shape;110;p15"/>
          <p:cNvPicPr preferRelativeResize="0"/>
          <p:nvPr/>
        </p:nvPicPr>
        <p:blipFill rotWithShape="1">
          <a:blip r:embed="rId3">
            <a:alphaModFix/>
          </a:blip>
          <a:srcRect/>
          <a:stretch/>
        </p:blipFill>
        <p:spPr>
          <a:xfrm>
            <a:off x="63911" y="0"/>
            <a:ext cx="3264024" cy="763363"/>
          </a:xfrm>
          <a:prstGeom prst="rect">
            <a:avLst/>
          </a:prstGeom>
          <a:noFill/>
          <a:ln>
            <a:noFill/>
          </a:ln>
        </p:spPr>
      </p:pic>
      <p:sp>
        <p:nvSpPr>
          <p:cNvPr id="111" name="Google Shape;111;p15"/>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12" name="Google Shape;112;p15"/>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13" name="Google Shape;113;p15"/>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3</a:t>
            </a:fld>
            <a:endParaRPr>
              <a:solidFill>
                <a:srgbClr val="FF33CC"/>
              </a:solidFill>
            </a:endParaRPr>
          </a:p>
        </p:txBody>
      </p:sp>
      <p:graphicFrame>
        <p:nvGraphicFramePr>
          <p:cNvPr id="114" name="Google Shape;114;p15"/>
          <p:cNvGraphicFramePr/>
          <p:nvPr>
            <p:extLst>
              <p:ext uri="{D42A27DB-BD31-4B8C-83A1-F6EECF244321}">
                <p14:modId xmlns:p14="http://schemas.microsoft.com/office/powerpoint/2010/main" val="1786532784"/>
              </p:ext>
            </p:extLst>
          </p:nvPr>
        </p:nvGraphicFramePr>
        <p:xfrm>
          <a:off x="138600" y="942925"/>
          <a:ext cx="11989500" cy="5434225"/>
        </p:xfrm>
        <a:graphic>
          <a:graphicData uri="http://schemas.openxmlformats.org/drawingml/2006/table">
            <a:tbl>
              <a:tblPr>
                <a:noFill/>
                <a:tableStyleId>{20647206-71C8-4505-AAB1-D5567C396000}</a:tableStyleId>
              </a:tblPr>
              <a:tblGrid>
                <a:gridCol w="1998250">
                  <a:extLst>
                    <a:ext uri="{9D8B030D-6E8A-4147-A177-3AD203B41FA5}">
                      <a16:colId xmlns:a16="http://schemas.microsoft.com/office/drawing/2014/main" val="20000"/>
                    </a:ext>
                  </a:extLst>
                </a:gridCol>
                <a:gridCol w="1998250">
                  <a:extLst>
                    <a:ext uri="{9D8B030D-6E8A-4147-A177-3AD203B41FA5}">
                      <a16:colId xmlns:a16="http://schemas.microsoft.com/office/drawing/2014/main" val="20001"/>
                    </a:ext>
                  </a:extLst>
                </a:gridCol>
                <a:gridCol w="1998250">
                  <a:extLst>
                    <a:ext uri="{9D8B030D-6E8A-4147-A177-3AD203B41FA5}">
                      <a16:colId xmlns:a16="http://schemas.microsoft.com/office/drawing/2014/main" val="20002"/>
                    </a:ext>
                  </a:extLst>
                </a:gridCol>
                <a:gridCol w="1998250">
                  <a:extLst>
                    <a:ext uri="{9D8B030D-6E8A-4147-A177-3AD203B41FA5}">
                      <a16:colId xmlns:a16="http://schemas.microsoft.com/office/drawing/2014/main" val="20003"/>
                    </a:ext>
                  </a:extLst>
                </a:gridCol>
                <a:gridCol w="1998250">
                  <a:extLst>
                    <a:ext uri="{9D8B030D-6E8A-4147-A177-3AD203B41FA5}">
                      <a16:colId xmlns:a16="http://schemas.microsoft.com/office/drawing/2014/main" val="20004"/>
                    </a:ext>
                  </a:extLst>
                </a:gridCol>
                <a:gridCol w="1998250">
                  <a:extLst>
                    <a:ext uri="{9D8B030D-6E8A-4147-A177-3AD203B41FA5}">
                      <a16:colId xmlns:a16="http://schemas.microsoft.com/office/drawing/2014/main" val="20005"/>
                    </a:ext>
                  </a:extLst>
                </a:gridCol>
              </a:tblGrid>
              <a:tr h="669650">
                <a:tc>
                  <a:txBody>
                    <a:bodyPr/>
                    <a:lstStyle/>
                    <a:p>
                      <a:pPr marL="0" lvl="0" indent="0" algn="l" rtl="0">
                        <a:spcBef>
                          <a:spcPts val="0"/>
                        </a:spcBef>
                        <a:spcAft>
                          <a:spcPts val="0"/>
                        </a:spcAft>
                        <a:buNone/>
                      </a:pPr>
                      <a:r>
                        <a:rPr lang="en-I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a:latin typeface="Times New Roman"/>
                          <a:ea typeface="Times New Roman"/>
                          <a:cs typeface="Times New Roman"/>
                          <a:sym typeface="Times New Roman"/>
                        </a:rPr>
                        <a:t>Author and year of  publications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a:latin typeface="Times New Roman"/>
                          <a:ea typeface="Times New Roman"/>
                          <a:cs typeface="Times New Roman"/>
                          <a:sym typeface="Times New Roman"/>
                        </a:rPr>
                        <a:t>Paper title</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a:latin typeface="Times New Roman"/>
                          <a:ea typeface="Times New Roman"/>
                          <a:cs typeface="Times New Roman"/>
                          <a:sym typeface="Times New Roman"/>
                        </a:rPr>
                        <a:t>Work description</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a:latin typeface="Times New Roman"/>
                          <a:ea typeface="Times New Roman"/>
                          <a:cs typeface="Times New Roman"/>
                          <a:sym typeface="Times New Roman"/>
                        </a:rPr>
                        <a:t>Work Incentives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a:latin typeface="Times New Roman"/>
                          <a:ea typeface="Times New Roman"/>
                          <a:cs typeface="Times New Roman"/>
                          <a:sym typeface="Times New Roman"/>
                        </a:rPr>
                        <a:t>Performance attainment and Confines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764575">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B. </a:t>
                      </a:r>
                      <a:r>
                        <a:rPr lang="en-IN" dirty="0" err="1">
                          <a:latin typeface="Times New Roman" panose="02020603050405020304" pitchFamily="18" charset="0"/>
                          <a:cs typeface="Times New Roman" panose="02020603050405020304" pitchFamily="18" charset="0"/>
                        </a:rPr>
                        <a:t>Sridhar</a:t>
                      </a:r>
                      <a:r>
                        <a:rPr lang="en-IN" dirty="0" err="1">
                          <a:latin typeface="Times New Roman" panose="02020603050405020304" pitchFamily="18" charset="0"/>
                          <a:ea typeface="Times New Roman"/>
                          <a:cs typeface="Times New Roman" panose="02020603050405020304" pitchFamily="18" charset="0"/>
                          <a:sym typeface="Times New Roman"/>
                        </a:rPr>
                        <a:t>Sitara</a:t>
                      </a:r>
                      <a:endParaRPr lang="en-IN"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IN" dirty="0" err="1">
                          <a:latin typeface="Times New Roman" panose="02020603050405020304" pitchFamily="18" charset="0"/>
                          <a:cs typeface="Times New Roman" panose="02020603050405020304" pitchFamily="18" charset="0"/>
                        </a:rPr>
                        <a:t>P.Srinivasa</a:t>
                      </a:r>
                      <a:r>
                        <a:rPr lang="en-IN" dirty="0">
                          <a:latin typeface="Times New Roman" panose="02020603050405020304" pitchFamily="18" charset="0"/>
                          <a:cs typeface="Times New Roman" panose="02020603050405020304" pitchFamily="18" charset="0"/>
                        </a:rPr>
                        <a:t> Rao</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IN" dirty="0" err="1">
                          <a:latin typeface="Times New Roman" panose="02020603050405020304" pitchFamily="18" charset="0"/>
                          <a:cs typeface="Times New Roman" panose="02020603050405020304" pitchFamily="18" charset="0"/>
                        </a:rPr>
                        <a:t>M.Raju</a:t>
                      </a:r>
                      <a:r>
                        <a:rPr lang="en-IN" dirty="0">
                          <a:latin typeface="Times New Roman" panose="02020603050405020304" pitchFamily="18" charset="0"/>
                          <a:cs typeface="Times New Roman" panose="02020603050405020304" pitchFamily="18" charset="0"/>
                        </a:rPr>
                        <a:t> Naik</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SVS Prasad</a:t>
                      </a:r>
                      <a:r>
                        <a:rPr lang="en-I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spcBef>
                          <a:spcPts val="0"/>
                        </a:spcBef>
                        <a:spcAft>
                          <a:spcPts val="0"/>
                        </a:spcAft>
                        <a:buNone/>
                      </a:pPr>
                      <a:r>
                        <a:rPr lang="en-IN" dirty="0">
                          <a:latin typeface="Times New Roman"/>
                          <a:ea typeface="Times New Roman"/>
                          <a:cs typeface="Times New Roman"/>
                          <a:sym typeface="Times New Roman"/>
                        </a:rPr>
                        <a:t>(2022)  </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Missing Children Identification using Face Recognition</a:t>
                      </a:r>
                      <a:endParaRPr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1100" dirty="0">
                          <a:latin typeface="Times New Roman"/>
                          <a:ea typeface="Times New Roman"/>
                          <a:cs typeface="Times New Roman"/>
                          <a:sym typeface="Times New Roman"/>
                        </a:rPr>
                        <a:t>X3D presents efficient video networks expanding a compact 2D image classification architecture, achieving impressive accuracy-to-complexity trade-offs through stepwise expansion and progressive optimization. It requires significantly fewer resources while excelling in accuracy, particularly highlighting the effectiveness of high spatiotemporal resolution networks with minimal parameters.</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100" dirty="0">
                          <a:latin typeface="Times New Roman"/>
                          <a:ea typeface="Times New Roman"/>
                          <a:cs typeface="Times New Roman"/>
                          <a:sym typeface="Times New Roman"/>
                        </a:rPr>
                        <a:t>The text does not explicitly mention "Work Incentives." However, it can be inferred that the work described in the text is incentivized by the need to address the significant issue of missing children in India. The incentive here is the desire to protect and rescue missing children, prevent child exploitation, and enhance the efficiency of law enforcement efforts in locating them.</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“Performance attainment" in this context refers to the successful achievement of the system's objectives. </a:t>
                      </a:r>
                    </a:p>
                    <a:p>
                      <a:pPr marL="0" lvl="0" indent="0" algn="l" rtl="0">
                        <a:spcBef>
                          <a:spcPts val="0"/>
                        </a:spcBef>
                        <a:spcAft>
                          <a:spcPts val="0"/>
                        </a:spcAft>
                        <a:buNone/>
                      </a:pPr>
                      <a:r>
                        <a:rPr lang="en-US" sz="1100" dirty="0">
                          <a:latin typeface="Times New Roman"/>
                          <a:ea typeface="Times New Roman"/>
                          <a:cs typeface="Times New Roman"/>
                          <a:sym typeface="Times New Roman"/>
                        </a:rPr>
                        <a:t>The text mentions challenges such as a lack of resources, the need for expertise in investigations, and the difficulty of identifying missing children even if they are found in different areas or states. </a:t>
                      </a:r>
                      <a:endParaRPr sz="12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cxnSp>
        <p:nvCxnSpPr>
          <p:cNvPr id="115" name="Google Shape;115;p15"/>
          <p:cNvCxnSpPr>
            <a:cxnSpLocks/>
          </p:cNvCxnSpPr>
          <p:nvPr/>
        </p:nvCxnSpPr>
        <p:spPr>
          <a:xfrm>
            <a:off x="138600" y="4332625"/>
            <a:ext cx="12053400" cy="0"/>
          </a:xfrm>
          <a:prstGeom prst="straightConnector1">
            <a:avLst/>
          </a:prstGeom>
          <a:noFill/>
          <a:ln w="9525" cap="flat" cmpd="sng">
            <a:solidFill>
              <a:schemeClr val="dk2"/>
            </a:solidFill>
            <a:prstDash val="solid"/>
            <a:round/>
            <a:headEnd type="none" w="med" len="med"/>
            <a:tailEnd type="none" w="med" len="med"/>
          </a:ln>
        </p:spPr>
      </p:cxnSp>
      <p:sp>
        <p:nvSpPr>
          <p:cNvPr id="116" name="Google Shape;116;p15"/>
          <p:cNvSpPr txBox="1"/>
          <p:nvPr/>
        </p:nvSpPr>
        <p:spPr>
          <a:xfrm>
            <a:off x="278188" y="4332625"/>
            <a:ext cx="4416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2.</a:t>
            </a:r>
            <a:endParaRPr>
              <a:latin typeface="Calibri"/>
              <a:ea typeface="Calibri"/>
              <a:cs typeface="Calibri"/>
              <a:sym typeface="Calibri"/>
            </a:endParaRPr>
          </a:p>
        </p:txBody>
      </p:sp>
      <p:sp>
        <p:nvSpPr>
          <p:cNvPr id="117" name="Google Shape;117;p15"/>
          <p:cNvSpPr txBox="1"/>
          <p:nvPr/>
        </p:nvSpPr>
        <p:spPr>
          <a:xfrm>
            <a:off x="2190168" y="4362027"/>
            <a:ext cx="1431900" cy="15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Sanskar Pawar</a:t>
            </a:r>
            <a:r>
              <a:rPr lang="en-IN" dirty="0">
                <a:latin typeface="Times New Roman" panose="02020603050405020304" pitchFamily="18" charset="0"/>
                <a:ea typeface="Calibri"/>
                <a:cs typeface="Times New Roman" panose="02020603050405020304" pitchFamily="18" charset="0"/>
                <a:sym typeface="Calibri"/>
              </a:rPr>
              <a:t> </a:t>
            </a:r>
            <a:r>
              <a:rPr lang="en-IN" dirty="0">
                <a:latin typeface="Times New Roman" panose="02020603050405020304" pitchFamily="18" charset="0"/>
                <a:cs typeface="Times New Roman" panose="02020603050405020304" pitchFamily="18" charset="0"/>
              </a:rPr>
              <a:t>Lalit </a:t>
            </a:r>
            <a:r>
              <a:rPr lang="en-IN" dirty="0" err="1">
                <a:latin typeface="Times New Roman" panose="02020603050405020304" pitchFamily="18" charset="0"/>
                <a:cs typeface="Times New Roman" panose="02020603050405020304" pitchFamily="18" charset="0"/>
              </a:rPr>
              <a:t>Bhadane</a:t>
            </a:r>
            <a:r>
              <a:rPr lang="en-IN" dirty="0">
                <a:latin typeface="Times New Roman" panose="02020603050405020304" pitchFamily="18" charset="0"/>
                <a:ea typeface="Calibri"/>
                <a:cs typeface="Times New Roman" panose="02020603050405020304" pitchFamily="18" charset="0"/>
                <a:sym typeface="Calibri"/>
              </a:rPr>
              <a:t> </a:t>
            </a:r>
            <a:endParaRPr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Amanullah Shaikh</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Swati </a:t>
            </a:r>
            <a:r>
              <a:rPr lang="en-IN" dirty="0" err="1">
                <a:latin typeface="Times New Roman" panose="02020603050405020304" pitchFamily="18" charset="0"/>
                <a:cs typeface="Times New Roman" panose="02020603050405020304" pitchFamily="18" charset="0"/>
              </a:rPr>
              <a:t>Jakkan</a:t>
            </a:r>
            <a:endParaRPr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IN" dirty="0">
                <a:latin typeface="Times New Roman" panose="02020603050405020304" pitchFamily="18" charset="0"/>
                <a:ea typeface="Calibri"/>
                <a:cs typeface="Times New Roman" panose="02020603050405020304" pitchFamily="18" charset="0"/>
                <a:sym typeface="Calibri"/>
              </a:rPr>
              <a:t>(2021)</a:t>
            </a:r>
            <a:endParaRPr dirty="0">
              <a:latin typeface="Times New Roman" panose="02020603050405020304" pitchFamily="18" charset="0"/>
              <a:ea typeface="Calibri"/>
              <a:cs typeface="Times New Roman" panose="02020603050405020304" pitchFamily="18" charset="0"/>
              <a:sym typeface="Calibri"/>
            </a:endParaRPr>
          </a:p>
        </p:txBody>
      </p:sp>
      <p:sp>
        <p:nvSpPr>
          <p:cNvPr id="118" name="Google Shape;118;p15"/>
          <p:cNvSpPr txBox="1"/>
          <p:nvPr/>
        </p:nvSpPr>
        <p:spPr>
          <a:xfrm>
            <a:off x="4195075" y="4362027"/>
            <a:ext cx="1808776" cy="10372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Find Missing Person Using Artificial Intelligence</a:t>
            </a:r>
            <a:endParaRPr lang="en-US" dirty="0">
              <a:latin typeface="Times New Roman" panose="02020603050405020304" pitchFamily="18" charset="0"/>
              <a:ea typeface="Calibri"/>
              <a:cs typeface="Times New Roman" panose="02020603050405020304" pitchFamily="18" charset="0"/>
              <a:sym typeface="Calibri"/>
            </a:endParaRPr>
          </a:p>
        </p:txBody>
      </p:sp>
      <p:sp>
        <p:nvSpPr>
          <p:cNvPr id="119" name="Google Shape;119;p15"/>
          <p:cNvSpPr txBox="1"/>
          <p:nvPr/>
        </p:nvSpPr>
        <p:spPr>
          <a:xfrm>
            <a:off x="6096000" y="4362026"/>
            <a:ext cx="2017850" cy="20150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latin typeface="Times New Roman"/>
                <a:ea typeface="Times New Roman"/>
                <a:cs typeface="Times New Roman"/>
                <a:sym typeface="Times New Roman"/>
              </a:rPr>
              <a:t>This paper outlines the development of a system aimed at utilizing facial recognition, particularly Amazon Web Services (AWS) Recognition, to locate missing individuals in India. The system's objective is to expedite the search process for missing persons by engaging volunteers and leveraging facial recognition technology.</a:t>
            </a:r>
            <a:endParaRPr sz="1100" dirty="0">
              <a:latin typeface="Times New Roman"/>
              <a:ea typeface="Times New Roman"/>
              <a:cs typeface="Times New Roman"/>
              <a:sym typeface="Times New Roman"/>
            </a:endParaRPr>
          </a:p>
        </p:txBody>
      </p:sp>
      <p:sp>
        <p:nvSpPr>
          <p:cNvPr id="120" name="Google Shape;120;p15"/>
          <p:cNvSpPr txBox="1"/>
          <p:nvPr/>
        </p:nvSpPr>
        <p:spPr>
          <a:xfrm>
            <a:off x="8259132" y="4038299"/>
            <a:ext cx="1742700" cy="21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latin typeface="Times New Roman"/>
                <a:ea typeface="Times New Roman"/>
                <a:cs typeface="Times New Roman"/>
                <a:sym typeface="Times New Roman"/>
              </a:rPr>
              <a:t>Accelerating the search process for missing persons by involving volunteers and deploying advanced facial recognition </a:t>
            </a:r>
            <a:r>
              <a:rPr lang="en-US" sz="1100" dirty="0" err="1">
                <a:latin typeface="Times New Roman"/>
                <a:ea typeface="Times New Roman"/>
                <a:cs typeface="Times New Roman"/>
                <a:sym typeface="Times New Roman"/>
              </a:rPr>
              <a:t>Technology.Enhancing</a:t>
            </a:r>
            <a:r>
              <a:rPr lang="en-US" sz="1100" dirty="0">
                <a:latin typeface="Times New Roman"/>
                <a:ea typeface="Times New Roman"/>
                <a:cs typeface="Times New Roman"/>
                <a:sym typeface="Times New Roman"/>
              </a:rPr>
              <a:t> efficiency by utilizing AWS Recognition to achieve a high level of accuracy in identifying missing individuals, minimizing the chances of false positives.</a:t>
            </a:r>
            <a:endParaRPr sz="1100" dirty="0">
              <a:latin typeface="Times New Roman"/>
              <a:ea typeface="Times New Roman"/>
              <a:cs typeface="Times New Roman"/>
              <a:sym typeface="Times New Roman"/>
            </a:endParaRPr>
          </a:p>
        </p:txBody>
      </p:sp>
      <p:sp>
        <p:nvSpPr>
          <p:cNvPr id="121" name="Google Shape;121;p15"/>
          <p:cNvSpPr txBox="1"/>
          <p:nvPr/>
        </p:nvSpPr>
        <p:spPr>
          <a:xfrm>
            <a:off x="10260610" y="4038299"/>
            <a:ext cx="1842900" cy="21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100" dirty="0">
                <a:latin typeface="Times New Roman"/>
                <a:ea typeface="Times New Roman"/>
                <a:cs typeface="Times New Roman"/>
                <a:sym typeface="Times New Roman"/>
              </a:rPr>
              <a:t>Performance Attainment and </a:t>
            </a:r>
            <a:r>
              <a:rPr lang="en-US" sz="1100" dirty="0" err="1">
                <a:latin typeface="Times New Roman"/>
                <a:ea typeface="Times New Roman"/>
                <a:cs typeface="Times New Roman"/>
                <a:sym typeface="Times New Roman"/>
              </a:rPr>
              <a:t>ConfinesPerformance</a:t>
            </a:r>
            <a:r>
              <a:rPr lang="en-US" sz="1100" dirty="0">
                <a:latin typeface="Times New Roman"/>
                <a:ea typeface="Times New Roman"/>
                <a:cs typeface="Times New Roman"/>
                <a:sym typeface="Times New Roman"/>
              </a:rPr>
              <a:t> attainment is demonstrated when accurate matches are made, triggering notifications to the relevant authorities and concerned parties. Confines include resource availability, accuracy of facial recognition, privacy and data security, dependency on technology, and limited public participation.</a:t>
            </a:r>
            <a:endParaRPr sz="11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16"/>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16"/>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129" name="Google Shape;129;p16"/>
          <p:cNvPicPr preferRelativeResize="0"/>
          <p:nvPr/>
        </p:nvPicPr>
        <p:blipFill rotWithShape="1">
          <a:blip r:embed="rId3">
            <a:alphaModFix/>
          </a:blip>
          <a:srcRect/>
          <a:stretch/>
        </p:blipFill>
        <p:spPr>
          <a:xfrm>
            <a:off x="63911" y="0"/>
            <a:ext cx="3264023" cy="763363"/>
          </a:xfrm>
          <a:prstGeom prst="rect">
            <a:avLst/>
          </a:prstGeom>
          <a:noFill/>
          <a:ln>
            <a:noFill/>
          </a:ln>
        </p:spPr>
      </p:pic>
      <p:sp>
        <p:nvSpPr>
          <p:cNvPr id="130" name="Google Shape;130;p16"/>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31" name="Google Shape;131;p16"/>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32" name="Google Shape;132;p16"/>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4</a:t>
            </a:fld>
            <a:endParaRPr>
              <a:solidFill>
                <a:srgbClr val="FF33CC"/>
              </a:solidFill>
            </a:endParaRPr>
          </a:p>
        </p:txBody>
      </p:sp>
      <p:sp>
        <p:nvSpPr>
          <p:cNvPr id="133" name="Google Shape;133;p16"/>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6"/>
          <p:cNvSpPr txBox="1"/>
          <p:nvPr/>
        </p:nvSpPr>
        <p:spPr>
          <a:xfrm>
            <a:off x="91250" y="817800"/>
            <a:ext cx="11758800" cy="5397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IN" b="1" dirty="0">
                <a:latin typeface="Times New Roman" panose="02020603050405020304" pitchFamily="18" charset="0"/>
                <a:ea typeface="Times New Roman"/>
                <a:cs typeface="Times New Roman" panose="02020603050405020304" pitchFamily="18" charset="0"/>
                <a:sym typeface="Times New Roman"/>
              </a:rPr>
              <a:t>Problem Statements We have Reviewed</a:t>
            </a:r>
            <a:endParaRPr b="1" dirty="0">
              <a:latin typeface="Times New Roman" panose="02020603050405020304" pitchFamily="18" charset="0"/>
              <a:ea typeface="Times New Roman"/>
              <a:cs typeface="Times New Roman" panose="02020603050405020304" pitchFamily="18" charset="0"/>
              <a:sym typeface="Times New Roman"/>
            </a:endParaRPr>
          </a:p>
          <a:p>
            <a:pPr marL="457200" lvl="0" indent="-317500">
              <a:buSzPts val="140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Inter-Linked Platform for Campus Placement in Higher Educational Institutions</a:t>
            </a:r>
          </a:p>
          <a:p>
            <a:pPr marL="457200" lvl="0" indent="-317500" algn="l" rtl="0">
              <a:spcBef>
                <a:spcPts val="0"/>
              </a:spcBef>
              <a:spcAft>
                <a:spcPts val="0"/>
              </a:spcAft>
              <a:buSzPts val="1400"/>
              <a:buFont typeface="Times New Roman"/>
              <a:buChar char="●"/>
            </a:pPr>
            <a:r>
              <a:rPr lang="en-US" b="0" i="0" dirty="0">
                <a:solidFill>
                  <a:srgbClr val="000000"/>
                </a:solidFill>
                <a:effectLst/>
                <a:latin typeface="Times New Roman" panose="02020603050405020304" pitchFamily="18" charset="0"/>
                <a:cs typeface="Times New Roman" panose="02020603050405020304" pitchFamily="18" charset="0"/>
              </a:rPr>
              <a:t>Tracking the attendance of students for timely granting of aids from government</a:t>
            </a:r>
            <a:r>
              <a:rPr lang="en-IN" dirty="0">
                <a:latin typeface="Times New Roman" panose="02020603050405020304" pitchFamily="18" charset="0"/>
                <a:ea typeface="Times New Roman"/>
                <a:cs typeface="Times New Roman" panose="02020603050405020304" pitchFamily="18" charset="0"/>
                <a:sym typeface="Times New Roman"/>
              </a:rPr>
              <a:t>(ML, NLP, IMAGE PROCESSING)</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SzPts val="1400"/>
              <a:buFont typeface="Times New Roman"/>
              <a:buChar char="●"/>
            </a:pPr>
            <a:r>
              <a:rPr lang="en-US" b="0" i="0" dirty="0">
                <a:solidFill>
                  <a:srgbClr val="000000"/>
                </a:solidFill>
                <a:effectLst/>
                <a:latin typeface="Times New Roman" panose="02020603050405020304" pitchFamily="18" charset="0"/>
                <a:cs typeface="Times New Roman" panose="02020603050405020304" pitchFamily="18" charset="0"/>
              </a:rPr>
              <a:t>Virtual reality based solution for training medical students</a:t>
            </a:r>
            <a:r>
              <a:rPr lang="en-IN" dirty="0">
                <a:latin typeface="Times New Roman" panose="02020603050405020304" pitchFamily="18" charset="0"/>
                <a:ea typeface="Times New Roman"/>
                <a:cs typeface="Times New Roman" panose="02020603050405020304" pitchFamily="18" charset="0"/>
                <a:sym typeface="Times New Roman"/>
              </a:rPr>
              <a:t>.(VR, ML, AI)</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SzPts val="1400"/>
              <a:buFont typeface="Times New Roman"/>
              <a:buChar char="●"/>
            </a:pPr>
            <a:r>
              <a:rPr lang="en-IN" b="0" i="0" dirty="0">
                <a:solidFill>
                  <a:srgbClr val="000000"/>
                </a:solidFill>
                <a:effectLst/>
                <a:latin typeface="Times New Roman" panose="02020603050405020304" pitchFamily="18" charset="0"/>
                <a:cs typeface="Times New Roman" panose="02020603050405020304" pitchFamily="18" charset="0"/>
              </a:rPr>
              <a:t>Smart Document Capture Platform</a:t>
            </a:r>
            <a:r>
              <a:rPr lang="en-IN" dirty="0">
                <a:latin typeface="Times New Roman" panose="02020603050405020304" pitchFamily="18" charset="0"/>
                <a:ea typeface="Times New Roman"/>
                <a:cs typeface="Times New Roman" panose="02020603050405020304" pitchFamily="18" charset="0"/>
                <a:sym typeface="Times New Roman"/>
              </a:rPr>
              <a:t>(OCR, ML, NLP)</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SzPts val="1400"/>
              <a:buFont typeface="Times New Roman"/>
              <a:buChar char="➢"/>
            </a:pPr>
            <a:r>
              <a:rPr lang="en-IN" b="1" dirty="0">
                <a:latin typeface="Times New Roman" panose="02020603050405020304" pitchFamily="18" charset="0"/>
                <a:ea typeface="Times New Roman"/>
                <a:cs typeface="Times New Roman" panose="02020603050405020304" pitchFamily="18" charset="0"/>
                <a:sym typeface="Times New Roman"/>
              </a:rPr>
              <a:t>Selected Problem Statement</a:t>
            </a:r>
            <a:endParaRPr b="1" dirty="0">
              <a:latin typeface="Times New Roman" panose="02020603050405020304" pitchFamily="18" charset="0"/>
              <a:ea typeface="Times New Roman"/>
              <a:cs typeface="Times New Roman" panose="02020603050405020304" pitchFamily="18" charset="0"/>
              <a:sym typeface="Times New Roman"/>
            </a:endParaRPr>
          </a:p>
          <a:p>
            <a:pPr marL="457200" lvl="0" indent="-317500">
              <a:buSzPts val="140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Inter-Linked Platform for Campus Placement in Higher Educational Institutions</a:t>
            </a:r>
          </a:p>
          <a:p>
            <a:pPr marL="0" lvl="0" indent="0" algn="l" rtl="0">
              <a:spcBef>
                <a:spcPts val="0"/>
              </a:spcBef>
              <a:spcAft>
                <a:spcPts val="0"/>
              </a:spcAft>
              <a:buNone/>
            </a:pP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Clr>
                <a:schemeClr val="dk1"/>
              </a:buClr>
              <a:buSzPts val="1400"/>
              <a:buFont typeface="Times New Roman"/>
              <a:buChar char="➢"/>
            </a:pPr>
            <a:r>
              <a:rPr lang="en-IN" b="1" dirty="0">
                <a:solidFill>
                  <a:schemeClr val="dk1"/>
                </a:solidFill>
                <a:latin typeface="Times New Roman" panose="02020603050405020304" pitchFamily="18" charset="0"/>
                <a:ea typeface="Times New Roman"/>
                <a:cs typeface="Times New Roman" panose="02020603050405020304" pitchFamily="18" charset="0"/>
                <a:sym typeface="Times New Roman"/>
              </a:rPr>
              <a:t>Selected Problem Statement Domain</a:t>
            </a:r>
            <a:endParaRPr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Clr>
                <a:schemeClr val="dk1"/>
              </a:buClr>
              <a:buSzPts val="1400"/>
              <a:buFont typeface="Times New Roman"/>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Full Stack Web Development &amp; Machine Learning</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914400" lvl="0" indent="0" algn="l" rtl="0">
              <a:spcBef>
                <a:spcPts val="0"/>
              </a:spcBef>
              <a:spcAft>
                <a:spcPts val="0"/>
              </a:spcAft>
              <a:buNone/>
            </a:pP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SzPts val="1400"/>
              <a:buFont typeface="Times New Roman"/>
              <a:buChar char="➢"/>
            </a:pPr>
            <a:r>
              <a:rPr lang="en-IN" b="1" dirty="0">
                <a:latin typeface="Times New Roman" panose="02020603050405020304" pitchFamily="18" charset="0"/>
                <a:ea typeface="Times New Roman"/>
                <a:cs typeface="Times New Roman" panose="02020603050405020304" pitchFamily="18" charset="0"/>
                <a:sym typeface="Times New Roman"/>
              </a:rPr>
              <a:t>Problem Statement Selection Source</a:t>
            </a:r>
            <a:endParaRPr b="1" dirty="0">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SzPts val="1400"/>
              <a:buFont typeface="Times New Roman"/>
              <a:buChar char="●"/>
            </a:pPr>
            <a:r>
              <a:rPr lang="en-IN" dirty="0">
                <a:latin typeface="Times New Roman" panose="02020603050405020304" pitchFamily="18" charset="0"/>
                <a:ea typeface="Times New Roman"/>
                <a:cs typeface="Times New Roman" panose="02020603050405020304" pitchFamily="18" charset="0"/>
                <a:sym typeface="Times New Roman"/>
              </a:rPr>
              <a:t>Smart India Hackathon Platform(2022)</a:t>
            </a:r>
            <a:endParaRPr dirty="0">
              <a:latin typeface="Times New Roman" panose="02020603050405020304" pitchFamily="18" charset="0"/>
              <a:ea typeface="Times New Roman"/>
              <a:cs typeface="Times New Roman" panose="02020603050405020304" pitchFamily="18" charset="0"/>
              <a:sym typeface="Times New Roman"/>
            </a:endParaRPr>
          </a:p>
          <a:p>
            <a:pPr marL="914400" lvl="0" indent="0" algn="l" rtl="0">
              <a:spcBef>
                <a:spcPts val="0"/>
              </a:spcBef>
              <a:spcAft>
                <a:spcPts val="0"/>
              </a:spcAft>
              <a:buNone/>
            </a:pP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SzPts val="1400"/>
              <a:buFont typeface="Times New Roman"/>
              <a:buChar char="➢"/>
            </a:pPr>
            <a:r>
              <a:rPr lang="en-IN" b="1" dirty="0">
                <a:latin typeface="Times New Roman" panose="02020603050405020304" pitchFamily="18" charset="0"/>
                <a:ea typeface="Times New Roman"/>
                <a:cs typeface="Times New Roman" panose="02020603050405020304" pitchFamily="18" charset="0"/>
                <a:sym typeface="Times New Roman"/>
              </a:rPr>
              <a:t>Problem Statement Registered Organization</a:t>
            </a:r>
            <a:endParaRPr b="1" dirty="0">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SzPts val="140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All India Council for Technical Education (AICTE).</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SzPts val="1400"/>
              <a:buFont typeface="Times New Roman"/>
              <a:buChar char="➢"/>
            </a:pPr>
            <a:r>
              <a:rPr lang="en-IN" b="1" dirty="0">
                <a:latin typeface="Times New Roman" panose="02020603050405020304" pitchFamily="18" charset="0"/>
                <a:ea typeface="Times New Roman"/>
                <a:cs typeface="Times New Roman" panose="02020603050405020304" pitchFamily="18" charset="0"/>
                <a:sym typeface="Times New Roman"/>
              </a:rPr>
              <a:t>Problem Statement Outcome</a:t>
            </a:r>
            <a:endParaRPr b="1" dirty="0">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spcBef>
                <a:spcPts val="0"/>
              </a:spcBef>
              <a:spcAft>
                <a:spcPts val="0"/>
              </a:spcAft>
              <a:buSzPts val="1400"/>
              <a:buFont typeface="Times New Roman"/>
              <a:buChar char="●"/>
            </a:pPr>
            <a:r>
              <a:rPr lang="en-US" dirty="0">
                <a:latin typeface="Times New Roman" panose="02020603050405020304" pitchFamily="18" charset="0"/>
                <a:ea typeface="Times New Roman"/>
                <a:cs typeface="Times New Roman" panose="02020603050405020304" pitchFamily="18" charset="0"/>
                <a:sym typeface="Times New Roman"/>
              </a:rPr>
              <a:t>The project outcome for "</a:t>
            </a:r>
            <a:r>
              <a:rPr lang="en-US" dirty="0" err="1">
                <a:latin typeface="Times New Roman" panose="02020603050405020304" pitchFamily="18" charset="0"/>
                <a:ea typeface="Times New Roman"/>
                <a:cs typeface="Times New Roman" panose="02020603050405020304" pitchFamily="18" charset="0"/>
                <a:sym typeface="Times New Roman"/>
              </a:rPr>
              <a:t>EmpowerRecruit</a:t>
            </a:r>
            <a:r>
              <a:rPr lang="en-US" dirty="0">
                <a:latin typeface="Times New Roman" panose="02020603050405020304" pitchFamily="18" charset="0"/>
                <a:ea typeface="Times New Roman"/>
                <a:cs typeface="Times New Roman" panose="02020603050405020304" pitchFamily="18" charset="0"/>
                <a:sym typeface="Times New Roman"/>
              </a:rPr>
              <a:t>" is the establishment of an innovative Inter-Linked Platform that centralizes campus placement data from educational institutions nationwide. This platform not only empowers government policymakers with critical insights to enhance employability but also serves as a dynamic resource for corporate recruiters, streamlining recruitment processes and fostering collaboration between institutions, policymakers, and recruiters to create a skill-driven future for India's workforce.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17"/>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7"/>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142" name="Google Shape;142;p17"/>
          <p:cNvPicPr preferRelativeResize="0"/>
          <p:nvPr/>
        </p:nvPicPr>
        <p:blipFill rotWithShape="1">
          <a:blip r:embed="rId3">
            <a:alphaModFix/>
          </a:blip>
          <a:srcRect/>
          <a:stretch/>
        </p:blipFill>
        <p:spPr>
          <a:xfrm>
            <a:off x="63911" y="-19567"/>
            <a:ext cx="3264024" cy="741462"/>
          </a:xfrm>
          <a:prstGeom prst="rect">
            <a:avLst/>
          </a:prstGeom>
          <a:noFill/>
          <a:ln>
            <a:noFill/>
          </a:ln>
        </p:spPr>
      </p:pic>
      <p:sp>
        <p:nvSpPr>
          <p:cNvPr id="143" name="Google Shape;143;p17"/>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44" name="Google Shape;144;p17"/>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45" name="Google Shape;145;p17"/>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5</a:t>
            </a:fld>
            <a:endParaRPr>
              <a:solidFill>
                <a:srgbClr val="FF33CC"/>
              </a:solidFill>
            </a:endParaRPr>
          </a:p>
        </p:txBody>
      </p:sp>
      <p:sp>
        <p:nvSpPr>
          <p:cNvPr id="146" name="Google Shape;146;p17"/>
          <p:cNvSpPr txBox="1"/>
          <p:nvPr/>
        </p:nvSpPr>
        <p:spPr>
          <a:xfrm flipH="1">
            <a:off x="135870" y="877163"/>
            <a:ext cx="11761162" cy="9325589"/>
          </a:xfrm>
          <a:prstGeom prst="rect">
            <a:avLst/>
          </a:prstGeom>
          <a:noFill/>
          <a:ln>
            <a:noFill/>
          </a:ln>
        </p:spPr>
        <p:txBody>
          <a:bodyPr spcFirstLastPara="1" wrap="square" lIns="91425" tIns="45700" rIns="91425" bIns="45700" anchor="t" anchorCtr="0">
            <a:spAutoFit/>
          </a:bodyPr>
          <a:lstStyle/>
          <a:p>
            <a:pPr marL="3200400" marR="0" lvl="0" indent="0" algn="l" rtl="0">
              <a:spcBef>
                <a:spcPts val="0"/>
              </a:spcBef>
              <a:spcAft>
                <a:spcPts val="0"/>
              </a:spcAft>
              <a:buNone/>
            </a:pPr>
            <a:endParaRPr sz="1800" b="1" dirty="0">
              <a:solidFill>
                <a:srgbClr val="111111"/>
              </a:solidFill>
            </a:endParaRPr>
          </a:p>
          <a:p>
            <a:pPr marL="3200400" marR="0" lvl="0" indent="0" algn="l" rtl="0">
              <a:spcBef>
                <a:spcPts val="0"/>
              </a:spcBef>
              <a:spcAft>
                <a:spcPts val="0"/>
              </a:spcAft>
              <a:buNone/>
            </a:pPr>
            <a:r>
              <a:rPr lang="en-IN" sz="1800" b="1" dirty="0">
                <a:solidFill>
                  <a:srgbClr val="111111"/>
                </a:solidFill>
              </a:rPr>
              <a:t>Problem Statement Title: </a:t>
            </a:r>
            <a:r>
              <a:rPr lang="en-IN" sz="1800" b="1" dirty="0" err="1">
                <a:solidFill>
                  <a:srgbClr val="111111"/>
                </a:solidFill>
              </a:rPr>
              <a:t>EmpowerRecruit</a:t>
            </a:r>
            <a:endParaRPr sz="1800" b="1" dirty="0">
              <a:solidFill>
                <a:srgbClr val="111111"/>
              </a:solidFill>
            </a:endParaRPr>
          </a:p>
          <a:p>
            <a:pPr marL="3200400" marR="0" lvl="0" indent="0" algn="l" rtl="0">
              <a:spcBef>
                <a:spcPts val="0"/>
              </a:spcBef>
              <a:spcAft>
                <a:spcPts val="0"/>
              </a:spcAft>
              <a:buNone/>
            </a:pPr>
            <a:endParaRPr sz="1800" b="1" dirty="0">
              <a:solidFill>
                <a:srgbClr val="111111"/>
              </a:solidFill>
            </a:endParaRPr>
          </a:p>
          <a:p>
            <a:pPr marL="0" marR="0" lvl="0" indent="0" algn="l" rtl="0">
              <a:spcBef>
                <a:spcPts val="0"/>
              </a:spcBef>
              <a:spcAft>
                <a:spcPts val="0"/>
              </a:spcAft>
              <a:buNone/>
            </a:pPr>
            <a:endParaRPr b="1" dirty="0"/>
          </a:p>
          <a:p>
            <a:pPr marL="457200" marR="0" lvl="0" indent="-317500" algn="l" rtl="0">
              <a:spcBef>
                <a:spcPts val="0"/>
              </a:spcBef>
              <a:spcAft>
                <a:spcPts val="0"/>
              </a:spcAft>
              <a:buSzPts val="1400"/>
              <a:buChar char="➢"/>
            </a:pPr>
            <a:r>
              <a:rPr lang="en-US" sz="1600" dirty="0" err="1">
                <a:latin typeface="Times New Roman" panose="02020603050405020304" pitchFamily="18" charset="0"/>
                <a:cs typeface="Times New Roman" panose="02020603050405020304" pitchFamily="18" charset="0"/>
              </a:rPr>
              <a:t>EmpowerRecruit</a:t>
            </a:r>
            <a:r>
              <a:rPr lang="en-US" sz="1600" dirty="0">
                <a:latin typeface="Times New Roman" panose="02020603050405020304" pitchFamily="18" charset="0"/>
                <a:cs typeface="Times New Roman" panose="02020603050405020304" pitchFamily="18" charset="0"/>
              </a:rPr>
              <a:t> introduces a pioneering Inter-Linked Platform that consolidates campus placement data from technical institutes and universities across India, creating a centralized repository for comprehensive analysis.</a:t>
            </a:r>
          </a:p>
          <a:p>
            <a:pPr marL="457200" marR="0" lvl="0" indent="-317500" algn="l" rtl="0">
              <a:spcBef>
                <a:spcPts val="0"/>
              </a:spcBef>
              <a:spcAft>
                <a:spcPts val="0"/>
              </a:spcAft>
              <a:buSzPts val="1400"/>
              <a:buChar char="➢"/>
            </a:pPr>
            <a:endParaRPr lang="en-US" sz="16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SzPts val="1400"/>
              <a:buChar char="➢"/>
            </a:pPr>
            <a:r>
              <a:rPr lang="en-US" sz="1600" dirty="0" err="1">
                <a:latin typeface="Times New Roman" panose="02020603050405020304" pitchFamily="18" charset="0"/>
                <a:cs typeface="Times New Roman" panose="02020603050405020304" pitchFamily="18" charset="0"/>
              </a:rPr>
              <a:t>EmpowerRecruit</a:t>
            </a:r>
            <a:r>
              <a:rPr lang="en-US" sz="1600" dirty="0">
                <a:latin typeface="Times New Roman" panose="02020603050405020304" pitchFamily="18" charset="0"/>
                <a:cs typeface="Times New Roman" panose="02020603050405020304" pitchFamily="18" charset="0"/>
              </a:rPr>
              <a:t> employs a meticulous data-driven approach to analyze placement data from diverse regions, sectors, and institutions. This enables policymakers to identify areas requiring immediate attention, facilitating the implementation of well-informed policies that bridge the gap between industry demands and graduate skillsets.</a:t>
            </a:r>
          </a:p>
          <a:p>
            <a:pPr marL="457200" marR="0" lvl="0" indent="-317500" algn="l" rtl="0">
              <a:spcBef>
                <a:spcPts val="0"/>
              </a:spcBef>
              <a:spcAft>
                <a:spcPts val="0"/>
              </a:spcAft>
              <a:buSzPts val="1400"/>
              <a:buChar char="➢"/>
            </a:pPr>
            <a:endParaRPr lang="en-US" sz="16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The core objective of the project is to empower government policymakers with valuable insights derived from meticulous data analysis. This information will aid in formulating targeted solutions to enhance employability in various educational domains, addressing the nationwide challenge of a lack of critical placement data.</a:t>
            </a:r>
          </a:p>
          <a:p>
            <a:pPr marL="457200" marR="0" lvl="0" indent="-317500" algn="l" rtl="0">
              <a:spcBef>
                <a:spcPts val="0"/>
              </a:spcBef>
              <a:spcAft>
                <a:spcPts val="0"/>
              </a:spcAft>
              <a:buSzPts val="1400"/>
              <a:buChar char="➢"/>
            </a:pPr>
            <a:endParaRPr lang="en-US" sz="16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Envisioned to revolutionize campus placements in India, </a:t>
            </a:r>
            <a:r>
              <a:rPr lang="en-US" sz="1600" dirty="0" err="1">
                <a:latin typeface="Times New Roman" panose="02020603050405020304" pitchFamily="18" charset="0"/>
                <a:cs typeface="Times New Roman" panose="02020603050405020304" pitchFamily="18" charset="0"/>
              </a:rPr>
              <a:t>EmpowerRecruit</a:t>
            </a:r>
            <a:r>
              <a:rPr lang="en-US" sz="1600" dirty="0">
                <a:latin typeface="Times New Roman" panose="02020603050405020304" pitchFamily="18" charset="0"/>
                <a:cs typeface="Times New Roman" panose="02020603050405020304" pitchFamily="18" charset="0"/>
              </a:rPr>
              <a:t> fosters collaboration between educational institutions, policymakers, and recruiters. This collaborative ecosystem aims to pave the way for a prosperous and skill-driven future for India's workforce, ultimately empowering graduates with the right skills for success in the evolving job market.</a:t>
            </a:r>
          </a:p>
          <a:p>
            <a:pPr marL="457200" marR="0" lvl="0" indent="-317500" algn="l" rtl="0">
              <a:spcBef>
                <a:spcPts val="0"/>
              </a:spcBef>
              <a:spcAft>
                <a:spcPts val="0"/>
              </a:spcAft>
              <a:buSzPts val="1400"/>
              <a:buChar char="➢"/>
            </a:pPr>
            <a:endParaRPr lang="en-US" sz="16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SzPts val="1400"/>
              <a:buChar char="➢"/>
            </a:pPr>
            <a:endParaRPr lang="en-US" sz="16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SzPts val="1400"/>
              <a:buChar char="➢"/>
            </a:pPr>
            <a:endParaRPr lang="en-US" sz="1600" dirty="0">
              <a:latin typeface="Times New Roman" panose="02020603050405020304" pitchFamily="18" charset="0"/>
              <a:cs typeface="Times New Roman" panose="02020603050405020304" pitchFamily="18" charset="0"/>
            </a:endParaRPr>
          </a:p>
          <a:p>
            <a:pPr marL="139700" marR="0" lvl="0" algn="l" rtl="0">
              <a:spcBef>
                <a:spcPts val="0"/>
              </a:spcBef>
              <a:spcAft>
                <a:spcPts val="0"/>
              </a:spcAft>
              <a:buSzPts val="1400"/>
            </a:pPr>
            <a:endParaRPr lang="en-US" sz="1600" dirty="0">
              <a:latin typeface="Times New Roman" panose="02020603050405020304" pitchFamily="18" charset="0"/>
              <a:cs typeface="Times New Roman" panose="02020603050405020304" pitchFamily="18" charset="0"/>
            </a:endParaRPr>
          </a:p>
          <a:p>
            <a:pPr marL="139700" marR="0" lvl="0" algn="l" rtl="0">
              <a:spcBef>
                <a:spcPts val="0"/>
              </a:spcBef>
              <a:spcAft>
                <a:spcPts val="0"/>
              </a:spcAft>
              <a:buSzPts val="1400"/>
            </a:pPr>
            <a:r>
              <a:rPr lang="en-IN" dirty="0"/>
              <a:t> </a:t>
            </a:r>
            <a:endParaRPr dirty="0"/>
          </a:p>
          <a:p>
            <a:pPr marL="457200" marR="0" lvl="0" indent="0" algn="l" rtl="0">
              <a:spcBef>
                <a:spcPts val="0"/>
              </a:spcBef>
              <a:spcAft>
                <a:spcPts val="0"/>
              </a:spcAft>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0" marR="0" lvl="0" indent="0" algn="l" rtl="0">
              <a:spcBef>
                <a:spcPts val="0"/>
              </a:spcBef>
              <a:spcAft>
                <a:spcPts val="0"/>
              </a:spcAft>
              <a:buNone/>
            </a:pPr>
            <a:endParaRPr dirty="0"/>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rgbClr val="11111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alibri"/>
              <a:ea typeface="Calibri"/>
              <a:cs typeface="Calibri"/>
              <a:sym typeface="Calibri"/>
            </a:endParaRPr>
          </a:p>
        </p:txBody>
      </p:sp>
      <p:sp>
        <p:nvSpPr>
          <p:cNvPr id="147" name="Google Shape;147;p17"/>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8"/>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18"/>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18"/>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155" name="Google Shape;155;p18"/>
          <p:cNvPicPr preferRelativeResize="0"/>
          <p:nvPr/>
        </p:nvPicPr>
        <p:blipFill rotWithShape="1">
          <a:blip r:embed="rId3">
            <a:alphaModFix/>
          </a:blip>
          <a:srcRect/>
          <a:stretch/>
        </p:blipFill>
        <p:spPr>
          <a:xfrm>
            <a:off x="63911" y="-19567"/>
            <a:ext cx="3264023" cy="741462"/>
          </a:xfrm>
          <a:prstGeom prst="rect">
            <a:avLst/>
          </a:prstGeom>
          <a:noFill/>
          <a:ln>
            <a:noFill/>
          </a:ln>
        </p:spPr>
      </p:pic>
      <p:sp>
        <p:nvSpPr>
          <p:cNvPr id="156" name="Google Shape;156;p18"/>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57" name="Google Shape;157;p18"/>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58" name="Google Shape;158;p18"/>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6</a:t>
            </a:fld>
            <a:endParaRPr>
              <a:solidFill>
                <a:srgbClr val="FF33CC"/>
              </a:solidFill>
            </a:endParaRPr>
          </a:p>
        </p:txBody>
      </p:sp>
      <p:sp>
        <p:nvSpPr>
          <p:cNvPr id="159" name="Google Shape;159;p18"/>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8"/>
          <p:cNvSpPr txBox="1"/>
          <p:nvPr/>
        </p:nvSpPr>
        <p:spPr>
          <a:xfrm>
            <a:off x="91250" y="1077275"/>
            <a:ext cx="11861700" cy="5008500"/>
          </a:xfrm>
          <a:prstGeom prst="rect">
            <a:avLst/>
          </a:prstGeom>
          <a:noFill/>
          <a:ln>
            <a:noFill/>
          </a:ln>
        </p:spPr>
        <p:txBody>
          <a:bodyPr spcFirstLastPara="1" wrap="square" lIns="91425" tIns="91425" rIns="91425" bIns="91425" anchor="t" anchorCtr="0">
            <a:noAutofit/>
          </a:bodyPr>
          <a:lstStyle/>
          <a:p>
            <a:pPr marL="4572000" lvl="0" indent="0" algn="l" rtl="0">
              <a:spcBef>
                <a:spcPts val="0"/>
              </a:spcBef>
              <a:spcAft>
                <a:spcPts val="0"/>
              </a:spcAft>
              <a:buNone/>
            </a:pPr>
            <a:r>
              <a:rPr lang="en-IN" sz="1800" b="1" dirty="0">
                <a:latin typeface="Times New Roman"/>
                <a:ea typeface="Times New Roman"/>
                <a:cs typeface="Times New Roman"/>
                <a:sym typeface="Times New Roman"/>
              </a:rPr>
              <a:t>EXISTING SYSTEMS</a:t>
            </a:r>
            <a:endParaRPr sz="1800" b="1"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Calibri"/>
              <a:ea typeface="Calibri"/>
              <a:cs typeface="Calibri"/>
              <a:sym typeface="Calibri"/>
            </a:endParaRPr>
          </a:p>
          <a:p>
            <a:pPr marL="4572000" lvl="0" indent="0" algn="l" rtl="0">
              <a:spcBef>
                <a:spcPts val="0"/>
              </a:spcBef>
              <a:spcAft>
                <a:spcPts val="0"/>
              </a:spcAft>
              <a:buNone/>
            </a:pPr>
            <a:endParaRPr b="1"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1. Naukri.com</a:t>
            </a: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   Drawbacks: </a:t>
            </a:r>
            <a:r>
              <a:rPr lang="en-US" sz="1800" dirty="0">
                <a:latin typeface="Times New Roman"/>
                <a:ea typeface="Times New Roman"/>
                <a:cs typeface="Times New Roman"/>
                <a:sym typeface="Times New Roman"/>
              </a:rPr>
              <a:t>This system suggests employment opportunities, yet it doesn't take into account the details outlined in our resume. Consequently, it may propose jobs that are unrelated to our skills, experiences, and the projects we have highlighted in our resume.</a:t>
            </a:r>
          </a:p>
          <a:p>
            <a:pPr marL="0" lvl="0" indent="0" algn="l" rtl="0">
              <a:spcBef>
                <a:spcPts val="0"/>
              </a:spcBef>
              <a:spcAft>
                <a:spcPts val="0"/>
              </a:spcAft>
              <a:buClr>
                <a:schemeClr val="dk1"/>
              </a:buClr>
              <a:buSzPts val="1100"/>
              <a:buFont typeface="Arial"/>
              <a:buNone/>
            </a:pPr>
            <a:endParaRPr lang="en-US" sz="18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2. Indeed:</a:t>
            </a: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   Drawbacks: </a:t>
            </a:r>
            <a:r>
              <a:rPr lang="en-US" sz="1800" dirty="0">
                <a:latin typeface="Times New Roman"/>
                <a:ea typeface="Times New Roman"/>
                <a:cs typeface="Times New Roman"/>
                <a:sym typeface="Times New Roman"/>
              </a:rPr>
              <a:t>Some job postings on Indeed may lack detailed information regarding the company or the role, posing challenges for users in making well-informed decisions about applying. Moreover, the platform primarily concentrates on jobs and does not incorporate internships, hackathons, and events within a single platform.</a:t>
            </a:r>
          </a:p>
          <a:p>
            <a:pPr marL="0" lvl="0" indent="0" algn="l" rtl="0">
              <a:spcBef>
                <a:spcPts val="0"/>
              </a:spcBef>
              <a:spcAft>
                <a:spcPts val="0"/>
              </a:spcAft>
              <a:buClr>
                <a:schemeClr val="dk1"/>
              </a:buClr>
              <a:buSzPts val="1100"/>
              <a:buFont typeface="Arial"/>
              <a:buNone/>
            </a:pPr>
            <a:endParaRPr lang="en-US" sz="18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3. Superset</a:t>
            </a:r>
          </a:p>
          <a:p>
            <a:pPr marL="0" lvl="0" indent="0" algn="l" rtl="0">
              <a:spcBef>
                <a:spcPts val="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   Drawbacks: </a:t>
            </a:r>
            <a:r>
              <a:rPr lang="en-US" sz="1800" dirty="0">
                <a:latin typeface="Times New Roman"/>
                <a:ea typeface="Times New Roman"/>
                <a:cs typeface="Times New Roman"/>
                <a:sym typeface="Times New Roman"/>
              </a:rPr>
              <a:t>It functions as a placement platform with a primary emphasis on On-campus placements, lacking personalized recommendations based on user resumes. Additionally, the website does not utilize artificial intelligence or advanced technologies in its features.</a:t>
            </a:r>
            <a:endParaRPr lang="en-US" b="1" dirty="0">
              <a:latin typeface="Calibri"/>
              <a:ea typeface="Calibri"/>
              <a:cs typeface="Calibri"/>
              <a:sym typeface="Calibri"/>
            </a:endParaRPr>
          </a:p>
          <a:p>
            <a:pPr marL="0" lvl="0" indent="0" algn="l" rtl="0">
              <a:spcBef>
                <a:spcPts val="0"/>
              </a:spcBef>
              <a:spcAft>
                <a:spcPts val="0"/>
              </a:spcAft>
              <a:buNone/>
            </a:pPr>
            <a:endParaRPr b="1"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19"/>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19"/>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168" name="Google Shape;168;p19"/>
          <p:cNvPicPr preferRelativeResize="0"/>
          <p:nvPr/>
        </p:nvPicPr>
        <p:blipFill rotWithShape="1">
          <a:blip r:embed="rId3">
            <a:alphaModFix/>
          </a:blip>
          <a:srcRect/>
          <a:stretch/>
        </p:blipFill>
        <p:spPr>
          <a:xfrm>
            <a:off x="0" y="-19567"/>
            <a:ext cx="3327935" cy="837398"/>
          </a:xfrm>
          <a:prstGeom prst="rect">
            <a:avLst/>
          </a:prstGeom>
          <a:noFill/>
          <a:ln>
            <a:noFill/>
          </a:ln>
        </p:spPr>
      </p:pic>
      <p:sp>
        <p:nvSpPr>
          <p:cNvPr id="169" name="Google Shape;169;p19"/>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70" name="Google Shape;170;p19"/>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71" name="Google Shape;171;p19"/>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7</a:t>
            </a:fld>
            <a:endParaRPr>
              <a:solidFill>
                <a:srgbClr val="FF33CC"/>
              </a:solidFill>
            </a:endParaRPr>
          </a:p>
        </p:txBody>
      </p:sp>
      <p:sp>
        <p:nvSpPr>
          <p:cNvPr id="172" name="Google Shape;172;p19"/>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9"/>
          <p:cNvSpPr txBox="1"/>
          <p:nvPr/>
        </p:nvSpPr>
        <p:spPr>
          <a:xfrm>
            <a:off x="238400" y="1033125"/>
            <a:ext cx="11670300" cy="5132400"/>
          </a:xfrm>
          <a:prstGeom prst="rect">
            <a:avLst/>
          </a:prstGeom>
          <a:noFill/>
          <a:ln>
            <a:noFill/>
          </a:ln>
        </p:spPr>
        <p:txBody>
          <a:bodyPr spcFirstLastPara="1" wrap="square" lIns="91425" tIns="91425" rIns="91425" bIns="91425" anchor="t" anchorCtr="0">
            <a:noAutofit/>
          </a:bodyPr>
          <a:lstStyle/>
          <a:p>
            <a:pPr marL="4114800" lvl="0" indent="457200" algn="l" rtl="0">
              <a:spcBef>
                <a:spcPts val="0"/>
              </a:spcBef>
              <a:spcAft>
                <a:spcPts val="0"/>
              </a:spcAft>
              <a:buNone/>
            </a:pPr>
            <a:r>
              <a:rPr lang="en-IN" sz="1800" b="1" dirty="0">
                <a:latin typeface="Times New Roman"/>
                <a:ea typeface="Times New Roman"/>
                <a:cs typeface="Times New Roman"/>
                <a:sym typeface="Times New Roman"/>
              </a:rPr>
              <a:t>PROPOSED SYSTEM</a:t>
            </a:r>
            <a:endParaRPr sz="1800" b="1" dirty="0">
              <a:latin typeface="Times New Roman"/>
              <a:ea typeface="Times New Roman"/>
              <a:cs typeface="Times New Roman"/>
              <a:sym typeface="Times New Roman"/>
            </a:endParaRPr>
          </a:p>
          <a:p>
            <a:pPr marL="139700" lvl="0" algn="l" rtl="0">
              <a:spcBef>
                <a:spcPts val="0"/>
              </a:spcBef>
              <a:spcAft>
                <a:spcPts val="0"/>
              </a:spcAft>
              <a:buSzPts val="1400"/>
            </a:pPr>
            <a:endParaRPr lang="en-US"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sz="1500" b="1" dirty="0">
                <a:latin typeface="Times New Roman"/>
                <a:ea typeface="Times New Roman"/>
                <a:cs typeface="Times New Roman"/>
                <a:sym typeface="Times New Roman"/>
              </a:rPr>
              <a:t>Personalized Job Recommendations: </a:t>
            </a:r>
            <a:r>
              <a:rPr lang="en-US" sz="1500" dirty="0">
                <a:latin typeface="Times New Roman"/>
                <a:ea typeface="Times New Roman"/>
                <a:cs typeface="Times New Roman"/>
                <a:sym typeface="Times New Roman"/>
              </a:rPr>
              <a:t>This Platform provide the personalized job recommendations considering the skills, projects, experience mentioned in the resume of the user.</a:t>
            </a:r>
          </a:p>
          <a:p>
            <a:pPr marL="139700" lvl="0" algn="l" rtl="0">
              <a:spcBef>
                <a:spcPts val="0"/>
              </a:spcBef>
              <a:spcAft>
                <a:spcPts val="0"/>
              </a:spcAft>
              <a:buSzPts val="1400"/>
            </a:pPr>
            <a:endParaRPr lang="en-US" sz="15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sz="1500" b="1" dirty="0">
                <a:latin typeface="Times New Roman"/>
                <a:ea typeface="Times New Roman"/>
                <a:cs typeface="Times New Roman"/>
                <a:sym typeface="Times New Roman"/>
              </a:rPr>
              <a:t>Real-Time Updates: </a:t>
            </a:r>
            <a:r>
              <a:rPr lang="en-US" sz="1500" dirty="0">
                <a:latin typeface="Times New Roman"/>
                <a:ea typeface="Times New Roman"/>
                <a:cs typeface="Times New Roman"/>
                <a:sym typeface="Times New Roman"/>
              </a:rPr>
              <a:t>Delivering timely updates, the platform provides users with real-time notifications that inform them about the status of their job applications. This includes details on whether their application for a particular job has been accepted or rejected, enhancing the user experience by offering immediate and transparent insights into the progress of their job-seeking endeavors.</a:t>
            </a:r>
          </a:p>
          <a:p>
            <a:pPr marL="457200" lvl="0" indent="-317500" algn="l" rtl="0">
              <a:spcBef>
                <a:spcPts val="0"/>
              </a:spcBef>
              <a:spcAft>
                <a:spcPts val="0"/>
              </a:spcAft>
              <a:buSzPts val="1400"/>
              <a:buFont typeface="Times New Roman"/>
              <a:buChar char="➢"/>
            </a:pPr>
            <a:endParaRPr lang="en-US" sz="15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sz="1500" b="1" dirty="0">
                <a:latin typeface="Times New Roman"/>
                <a:ea typeface="Times New Roman"/>
                <a:cs typeface="Times New Roman"/>
                <a:sym typeface="Times New Roman"/>
              </a:rPr>
              <a:t>User-Friendly Interface: </a:t>
            </a:r>
            <a:r>
              <a:rPr lang="en-US" sz="1500" dirty="0">
                <a:latin typeface="Times New Roman"/>
                <a:ea typeface="Times New Roman"/>
                <a:cs typeface="Times New Roman"/>
                <a:sym typeface="Times New Roman"/>
              </a:rPr>
              <a:t>Boasting a user-friendly interface, </a:t>
            </a:r>
            <a:r>
              <a:rPr lang="en-US" sz="1500" dirty="0" err="1">
                <a:latin typeface="Times New Roman"/>
                <a:ea typeface="Times New Roman"/>
                <a:cs typeface="Times New Roman"/>
                <a:sym typeface="Times New Roman"/>
              </a:rPr>
              <a:t>EmpowerRecruit</a:t>
            </a:r>
            <a:r>
              <a:rPr lang="en-US" sz="1500" dirty="0">
                <a:latin typeface="Times New Roman"/>
                <a:ea typeface="Times New Roman"/>
                <a:cs typeface="Times New Roman"/>
                <a:sym typeface="Times New Roman"/>
              </a:rPr>
              <a:t> ensures a seamless experience for individuals navigating the platform. Its intuitive design facilitates easy access to real-time job application updates and empowers users to make informed decisions about their career prospects.</a:t>
            </a:r>
          </a:p>
          <a:p>
            <a:pPr marL="457200" lvl="0" indent="-317500" algn="l" rtl="0">
              <a:spcBef>
                <a:spcPts val="0"/>
              </a:spcBef>
              <a:spcAft>
                <a:spcPts val="0"/>
              </a:spcAft>
              <a:buSzPts val="1400"/>
              <a:buFont typeface="Times New Roman"/>
              <a:buChar char="➢"/>
            </a:pPr>
            <a:endParaRPr lang="en-US" sz="15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sz="1500" b="1" dirty="0">
                <a:latin typeface="Times New Roman"/>
                <a:ea typeface="Times New Roman"/>
                <a:cs typeface="Times New Roman"/>
                <a:sym typeface="Times New Roman"/>
              </a:rPr>
              <a:t>Resume Parsing and Job Parsing: </a:t>
            </a:r>
            <a:r>
              <a:rPr lang="en-US" sz="1500" dirty="0">
                <a:latin typeface="Times New Roman"/>
                <a:ea typeface="Times New Roman"/>
                <a:cs typeface="Times New Roman"/>
                <a:sym typeface="Times New Roman"/>
              </a:rPr>
              <a:t>Through sophisticated resume parsing and job parsing capabilities, </a:t>
            </a:r>
            <a:r>
              <a:rPr lang="en-US" sz="1500" dirty="0" err="1">
                <a:latin typeface="Times New Roman"/>
                <a:ea typeface="Times New Roman"/>
                <a:cs typeface="Times New Roman"/>
                <a:sym typeface="Times New Roman"/>
              </a:rPr>
              <a:t>EmpowerRecruit</a:t>
            </a:r>
            <a:r>
              <a:rPr lang="en-US" sz="1500" dirty="0">
                <a:latin typeface="Times New Roman"/>
                <a:ea typeface="Times New Roman"/>
                <a:cs typeface="Times New Roman"/>
                <a:sym typeface="Times New Roman"/>
              </a:rPr>
              <a:t> excels in extracting and comprehensively analyzing key details from resumes and job listings. This advanced functionality not only ensures precise matching between candidates and opportunities but also significantly improves the overall efficiency of the platform in facilitating successful job placements.</a:t>
            </a:r>
          </a:p>
          <a:p>
            <a:pPr marL="457200" lvl="0" indent="-317500" algn="l" rtl="0">
              <a:spcBef>
                <a:spcPts val="0"/>
              </a:spcBef>
              <a:spcAft>
                <a:spcPts val="0"/>
              </a:spcAft>
              <a:buSzPts val="1400"/>
              <a:buFont typeface="Times New Roman"/>
              <a:buChar char="➢"/>
            </a:pPr>
            <a:endParaRPr lang="en-US" sz="1500" dirty="0">
              <a:latin typeface="Times New Roman"/>
              <a:ea typeface="Times New Roman"/>
              <a:cs typeface="Times New Roman"/>
              <a:sym typeface="Times New Roman"/>
            </a:endParaRPr>
          </a:p>
          <a:p>
            <a:pPr marL="457200" lvl="0" indent="-317500" rtl="0">
              <a:spcBef>
                <a:spcPts val="0"/>
              </a:spcBef>
              <a:spcAft>
                <a:spcPts val="0"/>
              </a:spcAft>
              <a:buSzPts val="1400"/>
              <a:buFont typeface="Times New Roman"/>
              <a:buChar char="➢"/>
            </a:pPr>
            <a:r>
              <a:rPr lang="en-US" sz="1500" b="1" dirty="0">
                <a:latin typeface="Times New Roman"/>
                <a:ea typeface="Times New Roman"/>
                <a:cs typeface="Times New Roman"/>
                <a:sym typeface="Times New Roman"/>
              </a:rPr>
              <a:t>Resume Matching Score: </a:t>
            </a:r>
            <a:r>
              <a:rPr lang="en-US" sz="1500" dirty="0">
                <a:latin typeface="Times New Roman"/>
                <a:ea typeface="Times New Roman"/>
                <a:cs typeface="Times New Roman"/>
                <a:sym typeface="Times New Roman"/>
              </a:rPr>
              <a:t>Enhancing the user experience, </a:t>
            </a:r>
            <a:r>
              <a:rPr lang="en-US" sz="1500" dirty="0" err="1">
                <a:latin typeface="Times New Roman"/>
                <a:ea typeface="Times New Roman"/>
                <a:cs typeface="Times New Roman"/>
                <a:sym typeface="Times New Roman"/>
              </a:rPr>
              <a:t>EmpowerRecruit</a:t>
            </a:r>
            <a:r>
              <a:rPr lang="en-US" sz="1500" dirty="0">
                <a:latin typeface="Times New Roman"/>
                <a:ea typeface="Times New Roman"/>
                <a:cs typeface="Times New Roman"/>
                <a:sym typeface="Times New Roman"/>
              </a:rPr>
              <a:t> incorporates a Resume Matching Score to assess the alignment between candidate resumes and job criteria. This personalized scoring system aids users in quickly identifying the most suitable job matches, saving time and increasing the likelihood of successful job placements.</a:t>
            </a:r>
          </a:p>
          <a:p>
            <a:pPr marL="457200" lvl="0" indent="-317500" algn="l" rtl="0">
              <a:spcBef>
                <a:spcPts val="0"/>
              </a:spcBef>
              <a:spcAft>
                <a:spcPts val="0"/>
              </a:spcAft>
              <a:buSzPts val="1400"/>
              <a:buFont typeface="Times New Roman"/>
              <a:buChar char="➢"/>
            </a:pPr>
            <a:endParaRPr lang="en-US" sz="15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endParaRPr lang="en-US" sz="15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endParaRPr lang="en-US" sz="1500"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p:nvPr/>
        </p:nvSpPr>
        <p:spPr>
          <a:xfrm>
            <a:off x="-1" y="-53980"/>
            <a:ext cx="12192000" cy="837398"/>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20"/>
          <p:cNvSpPr/>
          <p:nvPr/>
        </p:nvSpPr>
        <p:spPr>
          <a:xfrm>
            <a:off x="0" y="6464710"/>
            <a:ext cx="12192000" cy="393289"/>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20"/>
          <p:cNvSpPr txBox="1"/>
          <p:nvPr/>
        </p:nvSpPr>
        <p:spPr>
          <a:xfrm>
            <a:off x="5665170" y="448499"/>
            <a:ext cx="2947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181" name="Google Shape;181;p20"/>
          <p:cNvPicPr preferRelativeResize="0"/>
          <p:nvPr/>
        </p:nvPicPr>
        <p:blipFill rotWithShape="1">
          <a:blip r:embed="rId3">
            <a:alphaModFix/>
          </a:blip>
          <a:srcRect/>
          <a:stretch/>
        </p:blipFill>
        <p:spPr>
          <a:xfrm>
            <a:off x="63911" y="-19567"/>
            <a:ext cx="3264024" cy="746274"/>
          </a:xfrm>
          <a:prstGeom prst="rect">
            <a:avLst/>
          </a:prstGeom>
          <a:noFill/>
          <a:ln>
            <a:noFill/>
          </a:ln>
        </p:spPr>
      </p:pic>
      <p:sp>
        <p:nvSpPr>
          <p:cNvPr id="182" name="Google Shape;182;p20"/>
          <p:cNvSpPr txBox="1">
            <a:spLocks noGrp="1"/>
          </p:cNvSpPr>
          <p:nvPr>
            <p:ph type="dt" idx="10"/>
          </p:nvPr>
        </p:nvSpPr>
        <p:spPr>
          <a:xfrm>
            <a:off x="0" y="6460922"/>
            <a:ext cx="997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83" name="Google Shape;183;p20"/>
          <p:cNvSpPr txBox="1">
            <a:spLocks noGrp="1"/>
          </p:cNvSpPr>
          <p:nvPr>
            <p:ph type="ftr" idx="11"/>
          </p:nvPr>
        </p:nvSpPr>
        <p:spPr>
          <a:xfrm>
            <a:off x="3999271" y="646092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84" name="Google Shape;184;p20"/>
          <p:cNvSpPr txBox="1">
            <a:spLocks noGrp="1"/>
          </p:cNvSpPr>
          <p:nvPr>
            <p:ph type="sldNum" idx="12"/>
          </p:nvPr>
        </p:nvSpPr>
        <p:spPr>
          <a:xfrm>
            <a:off x="11488994" y="6478792"/>
            <a:ext cx="614516" cy="34725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8</a:t>
            </a:fld>
            <a:endParaRPr>
              <a:solidFill>
                <a:srgbClr val="FF33CC"/>
              </a:solidFill>
            </a:endParaRPr>
          </a:p>
        </p:txBody>
      </p:sp>
      <p:sp>
        <p:nvSpPr>
          <p:cNvPr id="185" name="Google Shape;185;p20"/>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20"/>
          <p:cNvSpPr txBox="1"/>
          <p:nvPr/>
        </p:nvSpPr>
        <p:spPr>
          <a:xfrm>
            <a:off x="290249" y="897719"/>
            <a:ext cx="11611500" cy="5506492"/>
          </a:xfrm>
          <a:prstGeom prst="rect">
            <a:avLst/>
          </a:prstGeom>
          <a:noFill/>
          <a:ln>
            <a:noFill/>
          </a:ln>
        </p:spPr>
        <p:txBody>
          <a:bodyPr spcFirstLastPara="1" wrap="square" lIns="91425" tIns="91425" rIns="91425" bIns="91425" anchor="t" anchorCtr="0">
            <a:noAutofit/>
          </a:bodyPr>
          <a:lstStyle/>
          <a:p>
            <a:pPr marL="3657600" lvl="0" indent="457200" algn="l" rtl="0">
              <a:spcBef>
                <a:spcPts val="0"/>
              </a:spcBef>
              <a:spcAft>
                <a:spcPts val="0"/>
              </a:spcAft>
              <a:buNone/>
            </a:pPr>
            <a:r>
              <a:rPr lang="en-IN" sz="1800" b="1" dirty="0">
                <a:latin typeface="Times New Roman"/>
                <a:ea typeface="Times New Roman"/>
                <a:cs typeface="Times New Roman"/>
                <a:sym typeface="Times New Roman"/>
              </a:rPr>
              <a:t>FUNCTIONAL REQUIREMENTS</a:t>
            </a:r>
            <a:endParaRPr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F1: User Registration and Authentication:</a:t>
            </a:r>
          </a:p>
          <a:p>
            <a:pPr marL="0" lvl="0" indent="0" algn="l" rtl="0">
              <a:spcBef>
                <a:spcPts val="0"/>
              </a:spcBef>
              <a:spcAft>
                <a:spcPts val="0"/>
              </a:spcAft>
              <a:buNone/>
            </a:pPr>
            <a:r>
              <a:rPr lang="en-US" dirty="0">
                <a:latin typeface="Times New Roman"/>
                <a:ea typeface="Times New Roman"/>
                <a:cs typeface="Times New Roman"/>
                <a:sym typeface="Times New Roman"/>
              </a:rPr>
              <a:t>This functional requirement encompasses the need for implementing a secure and user-friendly system for individuals to register on the platform. It includes authentication mechanisms to verify user identity, ensuring a protected and controlled access environment.</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F2: Institution and Course Management:</a:t>
            </a:r>
          </a:p>
          <a:p>
            <a:pPr marL="0" lvl="0" indent="0" algn="l" rtl="0">
              <a:spcBef>
                <a:spcPts val="0"/>
              </a:spcBef>
              <a:spcAft>
                <a:spcPts val="0"/>
              </a:spcAft>
              <a:buNone/>
            </a:pPr>
            <a:r>
              <a:rPr lang="en-US" dirty="0">
                <a:latin typeface="Times New Roman"/>
                <a:ea typeface="Times New Roman"/>
                <a:cs typeface="Times New Roman"/>
                <a:sym typeface="Times New Roman"/>
              </a:rPr>
              <a:t> This functional requirement involves the capability to manage information related to educational institutions and courses on the platform. It includes features such as adding, updating, and removing institutions and courses, ensuring an organized and up-to-date database for effective data-driven analysis.</a:t>
            </a:r>
          </a:p>
          <a:p>
            <a:pPr marL="0" lvl="0" indent="0" algn="l" rtl="0">
              <a:spcBef>
                <a:spcPts val="0"/>
              </a:spcBef>
              <a:spcAft>
                <a:spcPts val="0"/>
              </a:spcAft>
              <a:buNone/>
            </a:pPr>
            <a:endParaRPr lang="en-US" b="1"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F3: Job Listings and Placement Management:</a:t>
            </a:r>
          </a:p>
          <a:p>
            <a:pPr marL="0" lvl="0" indent="0" algn="l" rtl="0">
              <a:spcBef>
                <a:spcPts val="0"/>
              </a:spcBef>
              <a:spcAft>
                <a:spcPts val="0"/>
              </a:spcAft>
              <a:buNone/>
            </a:pPr>
            <a:r>
              <a:rPr lang="en-US" dirty="0">
                <a:latin typeface="Times New Roman"/>
                <a:ea typeface="Times New Roman"/>
                <a:cs typeface="Times New Roman"/>
                <a:sym typeface="Times New Roman"/>
              </a:rPr>
              <a:t>This functional requirement focuses on the platform's ability to efficiently handle job listings and placement-related information. It encompasses features such as posting, updating, and removing job listings. This ensures a well-organized and dynamic platform for connecting candidates with relevant job opportunities.</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F4: Skill Matching:</a:t>
            </a:r>
          </a:p>
          <a:p>
            <a:pPr marL="0" lvl="0" indent="0" algn="l" rtl="0">
              <a:spcBef>
                <a:spcPts val="0"/>
              </a:spcBef>
              <a:spcAft>
                <a:spcPts val="0"/>
              </a:spcAft>
              <a:buNone/>
            </a:pPr>
            <a:r>
              <a:rPr lang="en-US" dirty="0">
                <a:latin typeface="Times New Roman"/>
                <a:ea typeface="Times New Roman"/>
                <a:cs typeface="Times New Roman"/>
                <a:sym typeface="Times New Roman"/>
              </a:rPr>
              <a:t>This functional requirement involves the platform's capability to match user skills with job requirements. It includes a sophisticated algorithm that assesses and quantifies the alignment of individual skills with job criteria, facilitating precise and efficient matches for enhanced job suitability.</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F5: 5. Event Management:</a:t>
            </a:r>
          </a:p>
          <a:p>
            <a:pPr marL="0" lvl="0" indent="0" algn="l" rtl="0">
              <a:spcBef>
                <a:spcPts val="0"/>
              </a:spcBef>
              <a:spcAft>
                <a:spcPts val="0"/>
              </a:spcAft>
              <a:buNone/>
            </a:pPr>
            <a:r>
              <a:rPr lang="en-US" dirty="0">
                <a:latin typeface="Times New Roman"/>
                <a:ea typeface="Times New Roman"/>
                <a:cs typeface="Times New Roman"/>
                <a:sym typeface="Times New Roman"/>
              </a:rPr>
              <a:t>This functional requirement pertains to the platform's capacity to handle various events. It includes features for creating, updating, and removing events, ensuring a seamless process for managing and promoting educational or career-related events within the system.</a:t>
            </a:r>
          </a:p>
          <a:p>
            <a:pPr marL="0" lvl="0" indent="0" algn="l" rtl="0">
              <a:spcBef>
                <a:spcPts val="0"/>
              </a:spcBef>
              <a:spcAft>
                <a:spcPts val="0"/>
              </a:spcAft>
              <a:buNone/>
            </a:pPr>
            <a:endParaRPr lang="en-US" dirty="0">
              <a:latin typeface="Times New Roman"/>
              <a:ea typeface="Times New Roman"/>
              <a:cs typeface="Times New Roman"/>
              <a:sym typeface="Times New Roman"/>
            </a:endParaRPr>
          </a:p>
          <a:p>
            <a:pPr marL="0" lvl="0" indent="0" algn="l" rtl="0">
              <a:spcBef>
                <a:spcPts val="0"/>
              </a:spcBef>
              <a:spcAft>
                <a:spcPts val="0"/>
              </a:spcAft>
              <a:buNone/>
            </a:pPr>
            <a:r>
              <a:rPr lang="en-US" b="1" dirty="0">
                <a:latin typeface="Times New Roman"/>
                <a:ea typeface="Times New Roman"/>
                <a:cs typeface="Times New Roman"/>
                <a:sym typeface="Times New Roman"/>
              </a:rPr>
              <a:t>F6: Search and Filter Functionality</a:t>
            </a:r>
          </a:p>
          <a:p>
            <a:pPr marL="0" lvl="0" indent="0" algn="l" rtl="0">
              <a:spcBef>
                <a:spcPts val="0"/>
              </a:spcBef>
              <a:spcAft>
                <a:spcPts val="0"/>
              </a:spcAft>
              <a:buNone/>
            </a:pPr>
            <a:r>
              <a:rPr lang="en-US" dirty="0">
                <a:latin typeface="Times New Roman"/>
                <a:ea typeface="Times New Roman"/>
                <a:cs typeface="Times New Roman"/>
                <a:sym typeface="Times New Roman"/>
              </a:rPr>
              <a:t>This functional requirement involves the platform's ability to track and manage job applications. It encompasses features such as monitoring the status of applications, providing notifications for application updates, and ensuring a transparent and organized system for users to keep track of their job-seeking progress.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p:nvPr/>
        </p:nvSpPr>
        <p:spPr>
          <a:xfrm>
            <a:off x="-1" y="-53980"/>
            <a:ext cx="12192000" cy="837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a:t>
            </a:r>
            <a:endParaRPr sz="1800">
              <a:solidFill>
                <a:srgbClr val="FFFF00"/>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rgbClr val="FFFF00"/>
                </a:solidFill>
                <a:latin typeface="Times New Roman"/>
                <a:ea typeface="Times New Roman"/>
                <a:cs typeface="Times New Roman"/>
                <a:sym typeface="Times New Roman"/>
              </a:rPr>
              <a:t>  Department of CSE-AI &amp; ML (CSM)</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21"/>
          <p:cNvSpPr/>
          <p:nvPr/>
        </p:nvSpPr>
        <p:spPr>
          <a:xfrm>
            <a:off x="0" y="6464710"/>
            <a:ext cx="12192000" cy="393300"/>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21"/>
          <p:cNvSpPr txBox="1"/>
          <p:nvPr/>
        </p:nvSpPr>
        <p:spPr>
          <a:xfrm>
            <a:off x="5665170" y="448499"/>
            <a:ext cx="2947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030A0"/>
              </a:solidFill>
              <a:latin typeface="Calibri"/>
              <a:ea typeface="Calibri"/>
              <a:cs typeface="Calibri"/>
              <a:sym typeface="Calibri"/>
            </a:endParaRPr>
          </a:p>
        </p:txBody>
      </p:sp>
      <p:pic>
        <p:nvPicPr>
          <p:cNvPr id="194" name="Google Shape;194;p21"/>
          <p:cNvPicPr preferRelativeResize="0"/>
          <p:nvPr/>
        </p:nvPicPr>
        <p:blipFill rotWithShape="1">
          <a:blip r:embed="rId3">
            <a:alphaModFix/>
          </a:blip>
          <a:srcRect/>
          <a:stretch/>
        </p:blipFill>
        <p:spPr>
          <a:xfrm>
            <a:off x="63911" y="-19567"/>
            <a:ext cx="3264023" cy="746274"/>
          </a:xfrm>
          <a:prstGeom prst="rect">
            <a:avLst/>
          </a:prstGeom>
          <a:noFill/>
          <a:ln>
            <a:noFill/>
          </a:ln>
        </p:spPr>
      </p:pic>
      <p:sp>
        <p:nvSpPr>
          <p:cNvPr id="195" name="Google Shape;195;p21"/>
          <p:cNvSpPr txBox="1">
            <a:spLocks noGrp="1"/>
          </p:cNvSpPr>
          <p:nvPr>
            <p:ph type="dt" idx="10"/>
          </p:nvPr>
        </p:nvSpPr>
        <p:spPr>
          <a:xfrm>
            <a:off x="0" y="6460922"/>
            <a:ext cx="998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rgbClr val="FF33CC"/>
                </a:solidFill>
              </a:rPr>
              <a:t>08-08-2023</a:t>
            </a:r>
            <a:endParaRPr>
              <a:solidFill>
                <a:srgbClr val="FF33CC"/>
              </a:solidFill>
            </a:endParaRPr>
          </a:p>
        </p:txBody>
      </p:sp>
      <p:sp>
        <p:nvSpPr>
          <p:cNvPr id="196" name="Google Shape;196;p21"/>
          <p:cNvSpPr txBox="1">
            <a:spLocks noGrp="1"/>
          </p:cNvSpPr>
          <p:nvPr>
            <p:ph type="ftr" idx="11"/>
          </p:nvPr>
        </p:nvSpPr>
        <p:spPr>
          <a:xfrm>
            <a:off x="3999271" y="646092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FF33CC"/>
                </a:solidFill>
              </a:rPr>
              <a:t>VVIT @ Dept. CSM</a:t>
            </a:r>
            <a:endParaRPr/>
          </a:p>
        </p:txBody>
      </p:sp>
      <p:sp>
        <p:nvSpPr>
          <p:cNvPr id="197" name="Google Shape;197;p21"/>
          <p:cNvSpPr txBox="1">
            <a:spLocks noGrp="1"/>
          </p:cNvSpPr>
          <p:nvPr>
            <p:ph type="sldNum" idx="12"/>
          </p:nvPr>
        </p:nvSpPr>
        <p:spPr>
          <a:xfrm>
            <a:off x="11488994" y="6478792"/>
            <a:ext cx="614400" cy="34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FF33CC"/>
                </a:solidFill>
              </a:rPr>
              <a:t>9</a:t>
            </a:fld>
            <a:endParaRPr>
              <a:solidFill>
                <a:srgbClr val="FF33CC"/>
              </a:solidFill>
            </a:endParaRPr>
          </a:p>
        </p:txBody>
      </p:sp>
      <p:sp>
        <p:nvSpPr>
          <p:cNvPr id="198" name="Google Shape;198;p21"/>
          <p:cNvSpPr txBox="1"/>
          <p:nvPr/>
        </p:nvSpPr>
        <p:spPr>
          <a:xfrm>
            <a:off x="9019387" y="117032"/>
            <a:ext cx="310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21"/>
          <p:cNvSpPr txBox="1"/>
          <p:nvPr/>
        </p:nvSpPr>
        <p:spPr>
          <a:xfrm>
            <a:off x="163621" y="988811"/>
            <a:ext cx="11821902" cy="5506590"/>
          </a:xfrm>
          <a:prstGeom prst="rect">
            <a:avLst/>
          </a:prstGeom>
          <a:noFill/>
          <a:ln>
            <a:noFill/>
          </a:ln>
        </p:spPr>
        <p:txBody>
          <a:bodyPr spcFirstLastPara="1" wrap="square" lIns="91425" tIns="91425" rIns="91425" bIns="91425" anchor="t" anchorCtr="0">
            <a:noAutofit/>
          </a:bodyPr>
          <a:lstStyle/>
          <a:p>
            <a:pPr marL="3657600" lvl="0" indent="457200" algn="l" rtl="0">
              <a:spcBef>
                <a:spcPts val="0"/>
              </a:spcBef>
              <a:spcAft>
                <a:spcPts val="0"/>
              </a:spcAft>
              <a:buNone/>
            </a:pPr>
            <a:r>
              <a:rPr lang="en-IN" sz="1800" b="1" dirty="0">
                <a:latin typeface="Times New Roman" panose="02020603050405020304" pitchFamily="18" charset="0"/>
                <a:ea typeface="Times New Roman"/>
                <a:cs typeface="Times New Roman" panose="02020603050405020304" pitchFamily="18" charset="0"/>
                <a:sym typeface="Times New Roman"/>
              </a:rPr>
              <a:t>FUNCTIONAL REQUIREMENTS</a:t>
            </a:r>
            <a:endParaRPr b="1"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F7: User Feedback and Ratings:</a:t>
            </a:r>
          </a:p>
          <a:p>
            <a:pPr marL="0" lvl="0" indent="0" algn="l" rtl="0">
              <a:spcBef>
                <a:spcPts val="0"/>
              </a:spcBef>
              <a:spcAft>
                <a:spcPts val="0"/>
              </a:spcAft>
              <a:buNone/>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This functional requirement focuses on implementing a system for users to provide feedback and ratings on their experiences. It includes features for collecting, analyzing, and displaying user feedback and ratings, enhancing the platform's transparency and user-driven quality assessment.</a:t>
            </a:r>
          </a:p>
          <a:p>
            <a:pPr marL="0" lvl="0" indent="0" algn="l" rtl="0">
              <a:spcBef>
                <a:spcPts val="0"/>
              </a:spcBef>
              <a:spcAft>
                <a:spcPts val="0"/>
              </a:spcAft>
              <a:buNone/>
            </a:pPr>
            <a:endPar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F8: Notifications and Alerts:</a:t>
            </a:r>
          </a:p>
          <a:p>
            <a:pPr marL="0" lvl="0" indent="0" algn="l" rtl="0">
              <a:spcBef>
                <a:spcPts val="0"/>
              </a:spcBef>
              <a:spcAft>
                <a:spcPts val="0"/>
              </a:spcAft>
              <a:buNone/>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This functional requirement involves the platform's ability to send timely notifications and alerts to users, ensuring they stay informed about crucial updates, such as job application statuses, providing an enhanced and responsive user experience.</a:t>
            </a:r>
          </a:p>
          <a:p>
            <a:pPr marL="0" lvl="0" indent="0" algn="l" rtl="0">
              <a:spcBef>
                <a:spcPts val="0"/>
              </a:spcBef>
              <a:spcAft>
                <a:spcPts val="0"/>
              </a:spcAft>
              <a:buNone/>
            </a:pP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F9: Personalized Recommendations:</a:t>
            </a:r>
          </a:p>
          <a:p>
            <a:pPr marL="0" lvl="0" indent="0" algn="l" rtl="0">
              <a:spcBef>
                <a:spcPts val="0"/>
              </a:spcBef>
              <a:spcAft>
                <a:spcPts val="0"/>
              </a:spcAft>
              <a:buNone/>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This functional requirement entails the platform's capability to offer tailored job suggestions based on user resumes and preferences, enhancing the user experience by providing targeted and relevant opportunities.</a:t>
            </a:r>
          </a:p>
          <a:p>
            <a:pPr marL="0" lvl="0" indent="0" algn="l" rtl="0">
              <a:spcBef>
                <a:spcPts val="0"/>
              </a:spcBef>
              <a:spcAft>
                <a:spcPts val="0"/>
              </a:spcAft>
              <a:buNone/>
            </a:pP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F10: Alumni Network:</a:t>
            </a:r>
          </a:p>
          <a:p>
            <a:pPr marL="0" lvl="0" indent="0" algn="l" rtl="0">
              <a:spcBef>
                <a:spcPts val="0"/>
              </a:spcBef>
              <a:spcAft>
                <a:spcPts val="0"/>
              </a:spcAft>
              <a:buNone/>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Facilitates the creation and administration of an alumni network, fostering connections and mentorship opportunities among former students within the platform.</a:t>
            </a:r>
          </a:p>
          <a:p>
            <a:pPr marL="0" lvl="0" indent="0" algn="l" rtl="0">
              <a:spcBef>
                <a:spcPts val="0"/>
              </a:spcBef>
              <a:spcAft>
                <a:spcPts val="0"/>
              </a:spcAft>
              <a:buNone/>
            </a:pPr>
            <a:endPar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F11:</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b="1" dirty="0">
                <a:latin typeface="Times New Roman" panose="02020603050405020304" pitchFamily="18" charset="0"/>
                <a:cs typeface="Times New Roman" panose="02020603050405020304" pitchFamily="18" charset="0"/>
              </a:rPr>
              <a:t>Social Media Integration: </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The platform seamlessly connects with diverse social media channels for enhanced user engagement and sharing opportunities.</a:t>
            </a:r>
          </a:p>
          <a:p>
            <a:pPr marL="0" lvl="0" indent="0" algn="l" rtl="0">
              <a:spcBef>
                <a:spcPts val="0"/>
              </a:spcBef>
              <a:spcAft>
                <a:spcPts val="0"/>
              </a:spcAft>
              <a:buNone/>
            </a:pP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F12: Interview Preparation Resources:</a:t>
            </a:r>
          </a:p>
          <a:p>
            <a:pPr marL="0" lvl="0" indent="0" algn="l" rtl="0">
              <a:spcBef>
                <a:spcPts val="0"/>
              </a:spcBef>
              <a:spcAft>
                <a:spcPts val="0"/>
              </a:spcAft>
              <a:buNone/>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Provides comprehensive resources and tools to aid users in preparing for interviews, enhancing their readiness for job opportunities.</a:t>
            </a:r>
          </a:p>
          <a:p>
            <a:pPr marL="0" lvl="0" indent="0" algn="l" rtl="0">
              <a:spcBef>
                <a:spcPts val="0"/>
              </a:spcBef>
              <a:spcAft>
                <a:spcPts val="0"/>
              </a:spcAft>
              <a:buNone/>
            </a:pPr>
            <a:endPar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rPr>
              <a:t>F13: Career Counselling:</a:t>
            </a:r>
          </a:p>
          <a:p>
            <a:pPr marL="0" lvl="0" indent="0" algn="l" rtl="0">
              <a:spcBef>
                <a:spcPts val="0"/>
              </a:spcBef>
              <a:spcAft>
                <a:spcPts val="0"/>
              </a:spcAft>
              <a:buNone/>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Offers personalized guidance and support to users, assisting them in making informed career decisions and navigating their professional paths.</a:t>
            </a:r>
          </a:p>
          <a:p>
            <a:pPr marL="0" lvl="0" indent="0" algn="l" rtl="0">
              <a:spcBef>
                <a:spcPts val="0"/>
              </a:spcBef>
              <a:spcAft>
                <a:spcPts val="0"/>
              </a:spcAft>
              <a:buNone/>
            </a:pPr>
            <a:endPar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lang="en-US"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b="1"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3388</Words>
  <Application>Microsoft Office PowerPoint</Application>
  <PresentationFormat>Widescreen</PresentationFormat>
  <Paragraphs>347</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Noto Sans Symbols</vt:lpstr>
      <vt:lpstr>Roboto-Regular</vt:lpstr>
      <vt:lpstr>Söhne</vt:lpstr>
      <vt:lpstr>Times New Roman</vt:lpstr>
      <vt:lpstr>Office Theme</vt:lpstr>
      <vt:lpstr>EmpowerRecruit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Savekidz Scout</dc:title>
  <dc:creator>Navya Niharika</dc:creator>
  <cp:lastModifiedBy>Rankela Sai Sri Harsha</cp:lastModifiedBy>
  <cp:revision>4</cp:revision>
  <dcterms:modified xsi:type="dcterms:W3CDTF">2024-04-04T13:22:25Z</dcterms:modified>
</cp:coreProperties>
</file>