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 autoAdjust="0"/>
  </p:normalViewPr>
  <p:slideViewPr>
    <p:cSldViewPr snapToGrid="0" snapToObjects="1">
      <p:cViewPr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1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FAB4-6E0A-D64F-8A1D-CD7146CE8E0E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121C-DAF6-7C49-B14A-DA3072A9D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959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FAB4-6E0A-D64F-8A1D-CD7146CE8E0E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121C-DAF6-7C49-B14A-DA3072A9D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987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FAB4-6E0A-D64F-8A1D-CD7146CE8E0E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121C-DAF6-7C49-B14A-DA3072A9D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471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FAB4-6E0A-D64F-8A1D-CD7146CE8E0E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121C-DAF6-7C49-B14A-DA3072A9D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906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FAB4-6E0A-D64F-8A1D-CD7146CE8E0E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121C-DAF6-7C49-B14A-DA3072A9D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265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FAB4-6E0A-D64F-8A1D-CD7146CE8E0E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121C-DAF6-7C49-B14A-DA3072A9D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484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FAB4-6E0A-D64F-8A1D-CD7146CE8E0E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121C-DAF6-7C49-B14A-DA3072A9D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931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FAB4-6E0A-D64F-8A1D-CD7146CE8E0E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121C-DAF6-7C49-B14A-DA3072A9D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262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FAB4-6E0A-D64F-8A1D-CD7146CE8E0E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121C-DAF6-7C49-B14A-DA3072A9D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80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FAB4-6E0A-D64F-8A1D-CD7146CE8E0E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121C-DAF6-7C49-B14A-DA3072A9D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27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FAB4-6E0A-D64F-8A1D-CD7146CE8E0E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121C-DAF6-7C49-B14A-DA3072A9D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989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FAB4-6E0A-D64F-8A1D-CD7146CE8E0E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6121C-DAF6-7C49-B14A-DA3072A9D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814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4"/>
            <a:ext cx="9143999" cy="3885546"/>
          </a:xfrm>
          <a:solidFill>
            <a:schemeClr val="accent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 Density-Based Algorithm For Discovering Clusters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In Large Spatial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564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1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Jiayu Gao</a:t>
            </a:r>
          </a:p>
          <a:p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Saisrikar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Paruchuri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Roshan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Bagla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Leopold Fournier</a:t>
            </a:r>
          </a:p>
          <a:p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Chuan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Leong Foo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374" y="6313086"/>
            <a:ext cx="1228061" cy="3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96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8601327_303268756778616_1672842377_n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953" b="128"/>
          <a:stretch/>
        </p:blipFill>
        <p:spPr>
          <a:xfrm>
            <a:off x="2716203" y="1604750"/>
            <a:ext cx="3179633" cy="2165829"/>
          </a:xfrm>
        </p:spPr>
      </p:pic>
      <p:sp>
        <p:nvSpPr>
          <p:cNvPr id="6" name="TextBox 5"/>
          <p:cNvSpPr txBox="1"/>
          <p:nvPr/>
        </p:nvSpPr>
        <p:spPr>
          <a:xfrm>
            <a:off x="489102" y="3883797"/>
            <a:ext cx="8128591" cy="2246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Select an arbitrary point p from unclassified set.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Retrieve all points that are density-reachable from point p w.r.t Eps and MinPts.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A cluster is formed, if p is a core point.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No points are density-reachable from p if p is a border point. DBSCAN will visit next point of database.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Iterate the process until all points have been processed.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374" y="6317869"/>
            <a:ext cx="1228061" cy="350267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41763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lang="en-US" altLang="zh-CN" sz="4400" dirty="0" smtClean="0">
                <a:solidFill>
                  <a:schemeClr val="bg1"/>
                </a:solidFill>
              </a:rPr>
              <a:t>DBSCAN Algorithm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05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8601327_303268756778616_1672842377_n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953" b="128"/>
          <a:stretch/>
        </p:blipFill>
        <p:spPr>
          <a:xfrm>
            <a:off x="1275547" y="1666542"/>
            <a:ext cx="6385216" cy="4349335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374" y="6317869"/>
            <a:ext cx="1228061" cy="350267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41763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lang="en-US" altLang="zh-CN" sz="4400" dirty="0" smtClean="0">
                <a:solidFill>
                  <a:schemeClr val="bg1"/>
                </a:solidFill>
              </a:rPr>
              <a:t>DBSCAN Algorithm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90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1145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K-</a:t>
            </a:r>
            <a:r>
              <a:rPr lang="en-US" sz="2000" dirty="0" err="1"/>
              <a:t>dist</a:t>
            </a:r>
            <a:r>
              <a:rPr lang="en-US" sz="2000" dirty="0"/>
              <a:t>: The distance of each point to its </a:t>
            </a:r>
            <a:r>
              <a:rPr lang="en-US" sz="2000" b="1" dirty="0"/>
              <a:t>k-</a:t>
            </a:r>
            <a:r>
              <a:rPr lang="en-US" sz="2000" b="1" dirty="0" err="1"/>
              <a:t>th</a:t>
            </a:r>
            <a:r>
              <a:rPr lang="en-US" sz="2000" dirty="0"/>
              <a:t> nearest neighbor.</a:t>
            </a:r>
          </a:p>
          <a:p>
            <a:r>
              <a:rPr lang="en-US" sz="2000" dirty="0"/>
              <a:t>Eps = k-dist(p)		</a:t>
            </a:r>
            <a:r>
              <a:rPr lang="en-US" sz="2000" dirty="0" err="1"/>
              <a:t>MinPts</a:t>
            </a:r>
            <a:r>
              <a:rPr lang="en-US" sz="2000" dirty="0"/>
              <a:t> = </a:t>
            </a:r>
            <a:r>
              <a:rPr lang="en-US" sz="2000" dirty="0" smtClean="0"/>
              <a:t>k</a:t>
            </a:r>
          </a:p>
          <a:p>
            <a:pPr>
              <a:lnSpc>
                <a:spcPts val="2000"/>
              </a:lnSpc>
              <a:buNone/>
            </a:pPr>
            <a:endParaRPr lang="en-US" sz="2000" dirty="0"/>
          </a:p>
          <a:p>
            <a:pPr>
              <a:buNone/>
            </a:pPr>
            <a:r>
              <a:rPr lang="en-US" sz="2200" b="1" dirty="0">
                <a:solidFill>
                  <a:schemeClr val="accent1"/>
                </a:solidFill>
              </a:rPr>
              <a:t>Approach: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Computing and display 4-dist graph(4 is most ideal number).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Estimate percentage of noise to derive a proposal for the threshold.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Threshold = Eps. </a:t>
            </a:r>
          </a:p>
        </p:txBody>
      </p:sp>
      <p:pic>
        <p:nvPicPr>
          <p:cNvPr id="4" name="Picture 3" descr="Screen Shot 2017-05-21 at 4.31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29479" y="4328291"/>
            <a:ext cx="5232400" cy="2171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374" y="6317869"/>
            <a:ext cx="1228061" cy="35026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41763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Determining the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Eps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MinPts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65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7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l">
              <a:lnSpc>
                <a:spcPts val="3100"/>
              </a:lnSpc>
            </a:pPr>
            <a:r>
              <a:rPr lang="en-US" sz="4900" dirty="0" smtClean="0">
                <a:solidFill>
                  <a:schemeClr val="bg1"/>
                </a:solidFill>
              </a:rPr>
              <a:t>      </a:t>
            </a:r>
            <a:r>
              <a:rPr lang="en-US" dirty="0" smtClean="0">
                <a:solidFill>
                  <a:schemeClr val="bg1"/>
                </a:solidFill>
              </a:rPr>
              <a:t>Performance </a:t>
            </a:r>
            <a:r>
              <a:rPr lang="en-US" dirty="0">
                <a:solidFill>
                  <a:schemeClr val="bg1"/>
                </a:solidFill>
              </a:rPr>
              <a:t>Evaluation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en-US" sz="1800" dirty="0" smtClean="0">
                <a:solidFill>
                  <a:schemeClr val="bg1"/>
                </a:solidFill>
              </a:rPr>
              <a:t>CLARANS </a:t>
            </a:r>
            <a:r>
              <a:rPr lang="en-US" sz="1800" dirty="0">
                <a:solidFill>
                  <a:schemeClr val="bg1"/>
                </a:solidFill>
              </a:rPr>
              <a:t>vs DBSCAN (C++, R*-Tree</a:t>
            </a:r>
            <a:r>
              <a:rPr lang="en-US" sz="1800" dirty="0" smtClean="0">
                <a:solidFill>
                  <a:schemeClr val="bg1"/>
                </a:solidFill>
              </a:rPr>
              <a:t>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479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Effectivity (Evaluated by visual inspection)</a:t>
            </a:r>
          </a:p>
          <a:p>
            <a:pPr marL="0" indent="0">
              <a:lnSpc>
                <a:spcPts val="2000"/>
              </a:lnSpc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DBSCAN: Detects the noise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CLARANS: No </a:t>
            </a:r>
            <a:r>
              <a:rPr lang="en-US" altLang="zh-CN" sz="2400" dirty="0"/>
              <a:t>explicit notion of noise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Screen Shot 2017-05-21 at 4.46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9280" y="3913160"/>
            <a:ext cx="3571846" cy="1322309"/>
          </a:xfrm>
          <a:prstGeom prst="rect">
            <a:avLst/>
          </a:prstGeom>
        </p:spPr>
      </p:pic>
      <p:pic>
        <p:nvPicPr>
          <p:cNvPr id="6" name="Picture 5" descr="Screen Shot 2017-05-21 at 4.46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0721" y="3955689"/>
            <a:ext cx="3385014" cy="1253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7587" y="5255237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Clustering Discovered by DBSCAN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2425" y="5255035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Clustering Discovered by CLARANS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374" y="6317869"/>
            <a:ext cx="1228061" cy="3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301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490"/>
            <a:ext cx="8229600" cy="5686044"/>
          </a:xfrm>
        </p:spPr>
        <p:txBody>
          <a:bodyPr/>
          <a:lstStyle/>
          <a:p>
            <a:r>
              <a:rPr lang="en-US" sz="2400" dirty="0"/>
              <a:t>Efficiency (Compare the run time in seconds</a:t>
            </a:r>
            <a:r>
              <a:rPr lang="en-US" sz="2400" dirty="0" smtClean="0"/>
              <a:t>)</a:t>
            </a:r>
          </a:p>
          <a:p>
            <a:pPr>
              <a:lnSpc>
                <a:spcPts val="2000"/>
              </a:lnSpc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DBSCAN: Slightly higher than linear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CLARANS: Close to quadratic </a:t>
            </a:r>
          </a:p>
        </p:txBody>
      </p:sp>
      <p:pic>
        <p:nvPicPr>
          <p:cNvPr id="4" name="Picture 3" descr="Screen Shot 2017-05-21 at 4.4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8711" y="3821157"/>
            <a:ext cx="4229049" cy="27707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374" y="6317869"/>
            <a:ext cx="1228061" cy="35026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7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l">
              <a:lnSpc>
                <a:spcPts val="3500"/>
              </a:lnSpc>
            </a:pPr>
            <a:r>
              <a:rPr lang="en-US" sz="4900" dirty="0" smtClean="0">
                <a:solidFill>
                  <a:schemeClr val="bg1"/>
                </a:solidFill>
              </a:rPr>
              <a:t>      </a:t>
            </a:r>
            <a:r>
              <a:rPr lang="en-US" dirty="0" smtClean="0">
                <a:solidFill>
                  <a:schemeClr val="bg1"/>
                </a:solidFill>
              </a:rPr>
              <a:t>Performance Evaluation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70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DBSCAN uses only </a:t>
            </a:r>
            <a:r>
              <a:rPr lang="en-US" sz="2400" b="1" dirty="0">
                <a:solidFill>
                  <a:schemeClr val="accent1"/>
                </a:solidFill>
              </a:rPr>
              <a:t>one</a:t>
            </a:r>
            <a:r>
              <a:rPr lang="en-US" sz="2400" dirty="0"/>
              <a:t> input parameter – </a:t>
            </a:r>
            <a:r>
              <a:rPr lang="en-US" sz="2400" b="1" dirty="0">
                <a:solidFill>
                  <a:schemeClr val="accent1"/>
                </a:solidFill>
              </a:rPr>
              <a:t>k</a:t>
            </a:r>
            <a:r>
              <a:rPr lang="en-US" sz="2400" dirty="0"/>
              <a:t>, and supports users in defining it.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DBSCAN is suitable for computing in </a:t>
            </a:r>
            <a:r>
              <a:rPr lang="en-US" sz="2400" b="1" dirty="0">
                <a:solidFill>
                  <a:schemeClr val="accent1"/>
                </a:solidFill>
              </a:rPr>
              <a:t>large</a:t>
            </a:r>
            <a:r>
              <a:rPr lang="en-US" sz="2400" dirty="0"/>
              <a:t> spatial databases.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DBSCAN is more </a:t>
            </a:r>
            <a:r>
              <a:rPr lang="en-US" sz="2400" b="1" dirty="0">
                <a:solidFill>
                  <a:schemeClr val="accent1"/>
                </a:solidFill>
              </a:rPr>
              <a:t>effective</a:t>
            </a:r>
            <a:r>
              <a:rPr lang="en-US" sz="2400" dirty="0"/>
              <a:t> in finding the clusters of arbitrary shapes than CLARANS.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terms of </a:t>
            </a:r>
            <a:r>
              <a:rPr lang="en-US" sz="2400" b="1" dirty="0">
                <a:solidFill>
                  <a:schemeClr val="accent1"/>
                </a:solidFill>
              </a:rPr>
              <a:t>efficiency</a:t>
            </a:r>
            <a:r>
              <a:rPr lang="en-US" sz="2400" dirty="0"/>
              <a:t>, DBSCAN outperforms CLARANS at least by a factor of 100.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374" y="6317869"/>
            <a:ext cx="1228061" cy="350267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41763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Conclusions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273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accent1"/>
          </a:solidFill>
          <a:ln>
            <a:noFill/>
          </a:ln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altLang="zh-CN" sz="4400" dirty="0" smtClean="0">
                <a:solidFill>
                  <a:schemeClr val="bg1"/>
                </a:solidFill>
              </a:rPr>
              <a:t>END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7"/>
          </a:xfrm>
          <a:solidFill>
            <a:schemeClr val="accent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     Index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2345"/>
            <a:ext cx="8229600" cy="45259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Clustering Algorithm</a:t>
            </a:r>
          </a:p>
          <a:p>
            <a:r>
              <a:rPr lang="en-US" dirty="0"/>
              <a:t>DBSCAN Algorithm</a:t>
            </a:r>
          </a:p>
          <a:p>
            <a:r>
              <a:rPr lang="en-US" dirty="0"/>
              <a:t>Performance Evaluation</a:t>
            </a:r>
          </a:p>
          <a:p>
            <a:r>
              <a:rPr lang="en-US" dirty="0"/>
              <a:t>Conclusions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374" y="6317869"/>
            <a:ext cx="1228061" cy="3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31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7"/>
          </a:xfrm>
          <a:solidFill>
            <a:schemeClr val="accent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    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Discovering Clusters in Spatial Databases.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 Spatial Database is large amount of space related data such as maps, medical images data, X-ray crystallography etc.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Clustering Algorithms are used in class identification of an object. Examples: K-means algorithm, K-medoid algorithms, CLARANS and DBSCAN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Discussing concepts of CLARANS and DBSCAN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374" y="6317869"/>
            <a:ext cx="1228061" cy="3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80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chemeClr val="accent1"/>
                </a:solidFill>
              </a:rPr>
              <a:t>Requirements of </a:t>
            </a:r>
            <a:r>
              <a:rPr lang="en-US" sz="2600" b="1" dirty="0" smtClean="0">
                <a:solidFill>
                  <a:schemeClr val="accent1"/>
                </a:solidFill>
              </a:rPr>
              <a:t>clustering algorithm</a:t>
            </a:r>
            <a:r>
              <a:rPr lang="en-US" sz="2400" b="1" dirty="0" smtClean="0">
                <a:solidFill>
                  <a:schemeClr val="accent1"/>
                </a:solidFill>
              </a:rPr>
              <a:t>: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 domain knowledge.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Minimal Input parameters.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Arbitrary Shape of clusters.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Effective and Efficient on large data sets.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Existing algorithm offers no solution to these requirements.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DBSCAN requires only one input parameter i.e. k, by using the concept of </a:t>
            </a:r>
            <a:r>
              <a:rPr lang="en-US" altLang="zh-CN" sz="2400" dirty="0"/>
              <a:t>d</a:t>
            </a:r>
            <a:r>
              <a:rPr lang="en-US" sz="2400" dirty="0"/>
              <a:t>ensity</a:t>
            </a:r>
            <a:r>
              <a:rPr lang="en-US" sz="2400" dirty="0" smtClean="0"/>
              <a:t>.</a:t>
            </a:r>
            <a:endParaRPr 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374" y="6317869"/>
            <a:ext cx="1228061" cy="35026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41763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Introduction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11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096"/>
            <a:ext cx="8229600" cy="47880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Partitioning and Hierarchical are two basic clustering algorithms.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Partitioning algorithm includes K-means and K-medoid.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Agglomerative and divisive approach are types of Hierarchical algorithm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 descr="18600742_1262682450517166_1469063476_n.gif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6952" y="4356404"/>
            <a:ext cx="3774671" cy="22157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374" y="6317869"/>
            <a:ext cx="1228061" cy="350267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41763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Clustering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Algorithm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36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CLARANS is another clustering algorithm.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Clustering large applications based on randomized search.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Improved version of k-medoid.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Run time of O(n) of CLARANS is very high on large data sets.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Therefore, DBSCAN was introduced.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374" y="6317869"/>
            <a:ext cx="1228061" cy="350267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41763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CLARANS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3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17668"/>
          </a:xfrm>
        </p:spPr>
        <p:txBody>
          <a:bodyPr>
            <a:normAutofit/>
          </a:bodyPr>
          <a:lstStyle/>
          <a:p>
            <a:r>
              <a:rPr lang="en-US" sz="2400" dirty="0"/>
              <a:t>DBSCAN (M. Ester, H.-P. </a:t>
            </a:r>
            <a:r>
              <a:rPr lang="en-US" sz="2400" dirty="0" err="1"/>
              <a:t>Kriegel</a:t>
            </a:r>
            <a:r>
              <a:rPr lang="en-US" sz="2400" dirty="0"/>
              <a:t>, </a:t>
            </a:r>
            <a:r>
              <a:rPr lang="en-US" sz="2400" dirty="0" err="1"/>
              <a:t>J.sander</a:t>
            </a:r>
            <a:r>
              <a:rPr lang="en-US" sz="2400" dirty="0"/>
              <a:t>, and </a:t>
            </a:r>
            <a:r>
              <a:rPr lang="en-US" sz="2400" dirty="0" err="1"/>
              <a:t>X.Xu</a:t>
            </a:r>
            <a:r>
              <a:rPr lang="en-US" sz="2400" dirty="0"/>
              <a:t>, KDD’96)</a:t>
            </a:r>
          </a:p>
          <a:p>
            <a:r>
              <a:rPr lang="en-US" sz="2400" dirty="0"/>
              <a:t>Discovers clusters of arbitrary shape : Density-Based Spatial Clustering of Applications with Noise.</a:t>
            </a:r>
          </a:p>
          <a:p>
            <a:r>
              <a:rPr lang="en-US" sz="2400" dirty="0"/>
              <a:t>A density based notion of clusters</a:t>
            </a:r>
            <a:r>
              <a:rPr lang="en-US" sz="2400" dirty="0" smtClean="0"/>
              <a:t>.</a:t>
            </a:r>
          </a:p>
          <a:p>
            <a:pPr>
              <a:lnSpc>
                <a:spcPts val="2100"/>
              </a:lnSpc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</a:rPr>
              <a:t>Two </a:t>
            </a:r>
            <a:r>
              <a:rPr lang="en-US" sz="2400" b="1" dirty="0" smtClean="0">
                <a:solidFill>
                  <a:schemeClr val="accent1"/>
                </a:solidFill>
              </a:rPr>
              <a:t>parameters: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b="1" dirty="0"/>
              <a:t>Eps-neighborhood: </a:t>
            </a:r>
            <a:r>
              <a:rPr lang="en-US" sz="2400" dirty="0"/>
              <a:t>Maximum radius of the neighborhood.</a:t>
            </a:r>
          </a:p>
          <a:p>
            <a:pPr marL="457200" lvl="1" indent="0">
              <a:buNone/>
            </a:pPr>
            <a:r>
              <a:rPr lang="en-US" sz="2400" b="1" dirty="0"/>
              <a:t>MinPts: </a:t>
            </a:r>
            <a:r>
              <a:rPr lang="en-US" sz="2400" dirty="0"/>
              <a:t>Minimum number of points in the Eps-neighborhood of a point.</a:t>
            </a:r>
          </a:p>
          <a:p>
            <a:r>
              <a:rPr lang="en-US" sz="2400" dirty="0"/>
              <a:t>The Eps-neighborhood of a point q:</a:t>
            </a:r>
          </a:p>
          <a:p>
            <a:pPr lvl="1"/>
            <a:r>
              <a:rPr lang="en-US" sz="2000" dirty="0"/>
              <a:t>N</a:t>
            </a:r>
            <a:r>
              <a:rPr lang="en-US" sz="2000" baseline="-25000" dirty="0"/>
              <a:t>EPS</a:t>
            </a:r>
            <a:r>
              <a:rPr lang="en-US" sz="2000" dirty="0"/>
              <a:t>(q): { p belongs to D | </a:t>
            </a:r>
            <a:r>
              <a:rPr lang="en-US" sz="2000" dirty="0" err="1"/>
              <a:t>dist</a:t>
            </a:r>
            <a:r>
              <a:rPr lang="en-US" sz="2000" dirty="0"/>
              <a:t>(</a:t>
            </a:r>
            <a:r>
              <a:rPr lang="en-US" sz="2000" dirty="0" err="1"/>
              <a:t>p,q</a:t>
            </a:r>
            <a:r>
              <a:rPr lang="en-US" sz="2000" dirty="0"/>
              <a:t>) &lt;=Eps}</a:t>
            </a:r>
          </a:p>
          <a:p>
            <a:endParaRPr lang="en-US" dirty="0"/>
          </a:p>
        </p:txBody>
      </p:sp>
      <p:pic>
        <p:nvPicPr>
          <p:cNvPr id="4" name="Picture 3" descr="Screen Shot 2017-05-21 at 3.21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59286" y="2513664"/>
            <a:ext cx="1915748" cy="12659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374" y="6317869"/>
            <a:ext cx="1228061" cy="35026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41763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lang="en-US" altLang="zh-CN" sz="3000" dirty="0" smtClean="0">
                <a:solidFill>
                  <a:schemeClr val="bg1"/>
                </a:solidFill>
              </a:rPr>
              <a:t>DBSCAN: Density-Based Spatial Clustering Algorithm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01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creen Shot 2017-05-21 at 3.42.5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0150" t="1499" r="-6198"/>
          <a:stretch/>
        </p:blipFill>
        <p:spPr>
          <a:xfrm>
            <a:off x="1364760" y="1783300"/>
            <a:ext cx="6033184" cy="2544468"/>
          </a:xfrm>
        </p:spPr>
      </p:pic>
      <p:sp>
        <p:nvSpPr>
          <p:cNvPr id="12" name="TextBox 11"/>
          <p:cNvSpPr txBox="1"/>
          <p:nvPr/>
        </p:nvSpPr>
        <p:spPr>
          <a:xfrm>
            <a:off x="2580871" y="48337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5250" y="45879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6157" y="4534185"/>
            <a:ext cx="8165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/>
              <a:t>Core Points: Dense neighborhood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/>
              <a:t>Border Point: In cluster but neighborhood is not dense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/>
              <a:t>Outlier/noise: Not in cluster.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374" y="6317869"/>
            <a:ext cx="1228061" cy="35026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41763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lang="en-US" altLang="zh-CN" sz="4400" dirty="0" smtClean="0">
                <a:solidFill>
                  <a:schemeClr val="bg1"/>
                </a:solidFill>
              </a:rPr>
              <a:t>DBSCAN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845"/>
            <a:ext cx="8229600" cy="6262709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chemeClr val="accent1"/>
                </a:solidFill>
              </a:rPr>
              <a:t>Directly </a:t>
            </a:r>
            <a:r>
              <a:rPr lang="en-US" sz="2000" b="1" dirty="0" smtClean="0">
                <a:solidFill>
                  <a:schemeClr val="accent1"/>
                </a:solidFill>
              </a:rPr>
              <a:t>density-reachable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857250" lvl="1" indent="-457200">
              <a:buFont typeface="Wingdings" charset="2"/>
              <a:buChar char="Ø"/>
            </a:pPr>
            <a:r>
              <a:rPr lang="en-US" sz="1800" dirty="0"/>
              <a:t>A point p is directly density-reachable from a point q w.r.t Eps, MinPts if</a:t>
            </a:r>
          </a:p>
          <a:p>
            <a:pPr lvl="2" indent="-342900">
              <a:buFont typeface="Wingdings" charset="2"/>
              <a:buChar char="Ø"/>
            </a:pPr>
            <a:r>
              <a:rPr lang="en-US" sz="1800" dirty="0"/>
              <a:t>P belongs to N</a:t>
            </a:r>
            <a:r>
              <a:rPr lang="en-US" sz="1800" baseline="-25000" dirty="0"/>
              <a:t>Eps</a:t>
            </a:r>
            <a:r>
              <a:rPr lang="en-US" sz="1800" dirty="0"/>
              <a:t> (q)</a:t>
            </a:r>
          </a:p>
          <a:p>
            <a:pPr lvl="2" indent="-342900">
              <a:buFont typeface="Wingdings" charset="2"/>
              <a:buChar char="Ø"/>
            </a:pPr>
            <a:r>
              <a:rPr lang="en-US" sz="1800" dirty="0"/>
              <a:t>Core point condition: |N</a:t>
            </a:r>
            <a:r>
              <a:rPr lang="en-US" sz="1800" baseline="-25000" dirty="0"/>
              <a:t>eps</a:t>
            </a:r>
            <a:r>
              <a:rPr lang="en-US" sz="1800" dirty="0"/>
              <a:t>(q)|&gt;= MinPts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Density-reachable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Ø"/>
            </a:pPr>
            <a:r>
              <a:rPr lang="en-US" sz="1800" dirty="0"/>
              <a:t>A point p is density-reachable from a point q w.r.t Eps, MinPts if there is a chain of points p</a:t>
            </a:r>
            <a:r>
              <a:rPr lang="en-US" sz="1800" baseline="-25000" dirty="0"/>
              <a:t>1</a:t>
            </a:r>
            <a:r>
              <a:rPr lang="en-US" sz="1800" dirty="0"/>
              <a:t>,...,p</a:t>
            </a:r>
            <a:r>
              <a:rPr lang="en-US" sz="1800" baseline="-25000" dirty="0"/>
              <a:t>n</a:t>
            </a:r>
            <a:r>
              <a:rPr lang="en-US" sz="1800" dirty="0"/>
              <a:t>, p1=q, p</a:t>
            </a:r>
            <a:r>
              <a:rPr lang="en-US" sz="1800" baseline="-25000" dirty="0"/>
              <a:t>n</a:t>
            </a:r>
            <a:r>
              <a:rPr lang="en-US" sz="1800" dirty="0"/>
              <a:t>=p such that p</a:t>
            </a:r>
            <a:r>
              <a:rPr lang="en-US" sz="1800" baseline="-25000" dirty="0"/>
              <a:t>i+1</a:t>
            </a:r>
            <a:r>
              <a:rPr lang="en-US" sz="1800" dirty="0"/>
              <a:t> is directly density-reachable from p</a:t>
            </a:r>
            <a:r>
              <a:rPr lang="en-US" sz="1800" baseline="-25000" dirty="0"/>
              <a:t>i.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Density-connected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Ø"/>
            </a:pPr>
            <a:r>
              <a:rPr lang="en-US" sz="1800" dirty="0"/>
              <a:t>A point p is density-connected to a point q w.r.t Eps, MinPts if there is a point o such that both p and q are density-reachable from o w.r.t Eps and MinPts.</a:t>
            </a:r>
          </a:p>
        </p:txBody>
      </p:sp>
      <p:pic>
        <p:nvPicPr>
          <p:cNvPr id="7" name="Picture 6" descr="dbscandefinitio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5218" y="5095871"/>
            <a:ext cx="6331334" cy="15191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374" y="6317869"/>
            <a:ext cx="1228061" cy="35026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41763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lang="en-US" altLang="zh-CN" sz="4400" dirty="0" smtClean="0">
                <a:solidFill>
                  <a:schemeClr val="bg1"/>
                </a:solidFill>
              </a:rPr>
              <a:t>DBSCAN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1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646</Words>
  <Application>Microsoft Office PowerPoint</Application>
  <PresentationFormat>全屏显示(4:3)</PresentationFormat>
  <Paragraphs>98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Theme</vt:lpstr>
      <vt:lpstr>A Density-Based Algorithm For Discovering Clusters In Large Spatial Databases</vt:lpstr>
      <vt:lpstr>      Index</vt:lpstr>
      <vt:lpstr>      Introduction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      Performance Evaluation        CLARANS vs DBSCAN (C++, R*-Tree)</vt:lpstr>
      <vt:lpstr>      Performance Evaluation</vt:lpstr>
      <vt:lpstr>幻灯片 15</vt:lpstr>
      <vt:lpstr>幻灯片 16</vt:lpstr>
    </vt:vector>
  </TitlesOfParts>
  <Company>hiteshiscute@yahoo.co.in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Density-Based Algorithm For Discovering Clusters In Large Spatial Databases</dc:title>
  <dc:creator>Roshan Wagle</dc:creator>
  <cp:lastModifiedBy>Administrator</cp:lastModifiedBy>
  <cp:revision>55</cp:revision>
  <dcterms:created xsi:type="dcterms:W3CDTF">2017-05-21T03:30:58Z</dcterms:created>
  <dcterms:modified xsi:type="dcterms:W3CDTF">2017-05-25T01:47:30Z</dcterms:modified>
</cp:coreProperties>
</file>