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68" r:id="rId4"/>
    <p:sldMasterId id="2147483792" r:id="rId5"/>
  </p:sldMasterIdLst>
  <p:notesMasterIdLst>
    <p:notesMasterId r:id="rId31"/>
  </p:notesMasterIdLst>
  <p:handoutMasterIdLst>
    <p:handoutMasterId r:id="rId32"/>
  </p:handoutMasterIdLst>
  <p:sldIdLst>
    <p:sldId id="259" r:id="rId6"/>
    <p:sldId id="268" r:id="rId7"/>
    <p:sldId id="278" r:id="rId8"/>
    <p:sldId id="257" r:id="rId9"/>
    <p:sldId id="260" r:id="rId10"/>
    <p:sldId id="261" r:id="rId11"/>
    <p:sldId id="262" r:id="rId12"/>
    <p:sldId id="264" r:id="rId13"/>
    <p:sldId id="265" r:id="rId14"/>
    <p:sldId id="281" r:id="rId15"/>
    <p:sldId id="274" r:id="rId16"/>
    <p:sldId id="266" r:id="rId17"/>
    <p:sldId id="282" r:id="rId18"/>
    <p:sldId id="275" r:id="rId19"/>
    <p:sldId id="269" r:id="rId20"/>
    <p:sldId id="283" r:id="rId21"/>
    <p:sldId id="273" r:id="rId22"/>
    <p:sldId id="267" r:id="rId23"/>
    <p:sldId id="284" r:id="rId24"/>
    <p:sldId id="279" r:id="rId25"/>
    <p:sldId id="285" r:id="rId26"/>
    <p:sldId id="286" r:id="rId27"/>
    <p:sldId id="288" r:id="rId28"/>
    <p:sldId id="287" r:id="rId29"/>
    <p:sldId id="27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  <a:srgbClr val="CC99FF"/>
    <a:srgbClr val="C7B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9" autoAdjust="0"/>
    <p:restoredTop sz="94660"/>
  </p:normalViewPr>
  <p:slideViewPr>
    <p:cSldViewPr>
      <p:cViewPr varScale="1">
        <p:scale>
          <a:sx n="69" d="100"/>
          <a:sy n="69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15B5F-B870-40C9-B339-4913E544D103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48AA7-CF93-4588-B719-CF660FE0AE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3E577-5661-4BFC-BAD8-73358A2F06FA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D218C-E5F6-4FB2-8E4F-CC2F43FFFF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D218C-E5F6-4FB2-8E4F-CC2F43FFFF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3CDD-3CC2-46F5-A58C-044F4A523A3C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9E63-4663-4AEA-AAE1-794B26BB7B4E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D705-C71C-46AB-95B1-9576164DD353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4E42CFF-2D7C-46A6-8E39-3A9048A884C7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IIEST Shibpur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0A8-FA6A-4948-B223-C9AE46B69E14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2A6-CEC8-4987-9A69-123EC3A38A9B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13216B-5AD5-4A8E-AB19-3CCF3DCB6930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6D1C00-43C3-411F-B867-DD4F0A181A3B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IIEST Shibpur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AFF-C022-42BD-B821-AEA405CBEB80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195-3758-4B03-91C5-D04A755F4A19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8B5C-2145-4714-A84C-4C98DFC161F2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F004-032D-45F7-8626-FB0DEE138437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40DDF77-8A77-4D8E-A176-749FEA95F744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/>
              <a:t>IIEST Shibpur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7241-84B6-406F-8C75-185C6B21E36A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8CE38FB-2DC2-4B72-B3A1-642768181AE1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AEB6144-27DD-4D55-8F3C-AFBD0DEAD6B4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IIEST Shibpur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60F-A4A2-4224-B5B8-F72D0F255446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8453-1096-46C7-A568-A968C7B355DA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A930DB-C65B-4675-80EC-0255A52F064D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55AC45-FC42-4DD3-946A-496517245044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IIEST Shibpur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AEE-C15E-4ADF-B8AD-24FE0499F052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BD1-9DDA-4FE8-829A-A38853518154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0929-EBB0-4194-88F9-9E6871ABB97B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1DD4-D85A-4F03-93C9-8974E78EDFC9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017AC25-609E-4402-9F11-F0082AD2EA19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/>
              <a:t>IIEST Shibpur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B34C-E12A-43FC-B8F2-A2CC02743C34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F9C871D-8E8E-43F9-9AA1-4C13386E9E15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1A150E-398C-4923-B5B4-725B3EECAAFD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/>
              <a:t>IIEST Shibpur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4FEE-41C5-40DE-BCE9-3A668CE375AD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1FDE-866A-4332-AF03-8FD103466796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2C3-F38F-4F7C-AE12-FF07CBC49053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02C1-7716-4284-884C-61BB2575FF1E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6AE9-BB15-4EB5-96A9-E2C3BEEDE950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ADE2-C48B-4792-9FC7-7F8B7EE65F91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F62-E48B-4790-AFCD-A6A7DAF1BD96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747C074-4706-4D08-8A8E-E43B1DF5EF24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6C76A7-E548-44AB-9AED-71B079E72241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/>
              <a:t>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29B-6816-46CC-BA5B-ACED7B8A91D9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43D6-B748-4858-9FAE-A777267B0FBB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000F57-EFE6-4413-A7BB-826FDFB00546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55285A-45BB-4F3D-B980-8F0FCF1F9BA8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DE268F8-F7A0-46CA-83DF-86F63BBA40D8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6E66-818C-45EC-9DA4-CFD239586AC5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BC12-50FA-4593-81D2-80B126112899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CB66-7254-4342-A3E8-F7E8C87C5416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574DCA-5806-4405-95E7-9FD0CEC24750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62A9-DA89-40AF-AFA8-9DF5DD82DA0A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E3B648-EFE5-4C93-B660-6F6817534B63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dirty="0"/>
              <a:t>IIEST Shibpur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  <p:sndAc>
      <p:stSnd>
        <p:snd r:embed="rId1" name="arrow.wav"/>
      </p:stSnd>
    </p:sndAc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E6E537-7C02-47B4-8424-BC6E4BDB863D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9F7-FE75-4015-8552-E5F722268FA9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C95B-0665-45DB-9A80-F35598D5E112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AEF8-7FC5-4608-BA9E-06565BBD2D60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CFBD-2F58-4A61-A84E-021F40321AB4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4B9B-E36C-4A3E-AF18-56033D250552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DE6-FA8A-4825-ACAB-CA00FA0762E6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"/>
            <a:lum/>
          </a:blip>
          <a:srcRect/>
          <a:stretch>
            <a:fillRect l="15000" t="9000" r="18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80F718-677B-498F-A822-5E51FFED379A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IIEST Shibpur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wedge/>
    <p:sndAc>
      <p:stSnd>
        <p:snd r:embed="rId13" name="arrow.wav"/>
      </p:stSnd>
    </p:sndAc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"/>
            <a:lum/>
          </a:blip>
          <a:srcRect/>
          <a:stretch>
            <a:fillRect l="15000" t="9000" r="18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2DB99C-680F-49CD-A691-63E2BD0DA6BD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IIEST Shibpur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wedge/>
    <p:sndAc>
      <p:stSnd>
        <p:snd r:embed="rId13" name="arrow.wav"/>
      </p:stSnd>
    </p:sndAc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"/>
            <a:lum/>
          </a:blip>
          <a:srcRect/>
          <a:stretch>
            <a:fillRect l="15000" t="9000" r="18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4D58D0-EF62-4DE7-AC9B-CD5084ED95F5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IIEST Shibpur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wedge/>
    <p:sndAc>
      <p:stSnd>
        <p:snd r:embed="rId13" name="arrow.wav"/>
      </p:stSnd>
    </p:sndAc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"/>
            <a:lum/>
          </a:blip>
          <a:srcRect/>
          <a:stretch>
            <a:fillRect l="15000" t="9000" r="18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D60921-745D-4D78-A1A1-D85739CD1F45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/>
              <a:t>IIEST Shibpur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wedge/>
    <p:sndAc>
      <p:stSnd>
        <p:snd r:embed="rId13" name="arrow.wav"/>
      </p:stSnd>
    </p:sndAc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"/>
            <a:lum/>
          </a:blip>
          <a:srcRect/>
          <a:stretch>
            <a:fillRect l="15000" t="9000" r="18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7DE76C-47A0-4758-B4FC-519106F644EE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IIEST Shibpur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D35C2D-7BE4-47C8-AB06-ABC0F7CC4F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wedge/>
    <p:sndAc>
      <p:stSnd>
        <p:snd r:embed="rId13" name="arrow.wav"/>
      </p:stSnd>
    </p:sndAc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153400" cy="1905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</a:rPr>
              <a:t>Clustering of Documents using various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8305800" cy="4114800"/>
          </a:xfrm>
        </p:spPr>
        <p:txBody>
          <a:bodyPr>
            <a:normAutofit/>
          </a:bodyPr>
          <a:lstStyle/>
          <a:p>
            <a:r>
              <a:rPr lang="en-US" dirty="0"/>
              <a:t>Mortha Sai Sriram, </a:t>
            </a:r>
          </a:p>
          <a:p>
            <a:r>
              <a:rPr lang="en-US" dirty="0"/>
              <a:t>Paras Jain, </a:t>
            </a:r>
          </a:p>
          <a:p>
            <a:r>
              <a:rPr lang="en-US" dirty="0"/>
              <a:t>Sajal Soni, </a:t>
            </a:r>
          </a:p>
          <a:p>
            <a:r>
              <a:rPr lang="en-US" dirty="0"/>
              <a:t>Bhanupratap,</a:t>
            </a:r>
          </a:p>
          <a:p>
            <a:r>
              <a:rPr lang="en-US" dirty="0"/>
              <a:t>Shashwat Srivastava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Instructor</a:t>
            </a:r>
            <a:r>
              <a:rPr lang="en-US" dirty="0"/>
              <a:t>:  </a:t>
            </a:r>
            <a:r>
              <a:rPr lang="en-US" dirty="0">
                <a:solidFill>
                  <a:schemeClr val="tx1"/>
                </a:solidFill>
              </a:rPr>
              <a:t>Dr. Asit Kumar Das</a:t>
            </a:r>
          </a:p>
          <a:p>
            <a:endParaRPr lang="en-US" dirty="0"/>
          </a:p>
        </p:txBody>
      </p:sp>
      <p:pic>
        <p:nvPicPr>
          <p:cNvPr id="5" name="Picture 4" descr="m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76200"/>
            <a:ext cx="914400" cy="9144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5840" y="6407944"/>
            <a:ext cx="365760" cy="365125"/>
          </a:xfrm>
        </p:spPr>
        <p:txBody>
          <a:bodyPr/>
          <a:lstStyle/>
          <a:p>
            <a:fld id="{2DD35C2D-7BE4-47C8-AB06-ABC0F7CC4F1E}" type="slidenum">
              <a:rPr lang="en-US" sz="1800" i="1" smtClean="0"/>
              <a:pPr/>
              <a:t>1</a:t>
            </a:fld>
            <a:endParaRPr lang="en-US" sz="1800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" y="6553200"/>
            <a:ext cx="1752599" cy="304801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  <p:pic>
        <p:nvPicPr>
          <p:cNvPr id="7" name="Picture 6" descr="iiest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5257800"/>
            <a:ext cx="1066800" cy="1219200"/>
          </a:xfrm>
          <a:prstGeom prst="rect">
            <a:avLst/>
          </a:prstGeom>
        </p:spPr>
      </p:pic>
    </p:spTree>
  </p:cSld>
  <p:clrMapOvr>
    <a:masterClrMapping/>
  </p:clrMapOvr>
  <p:transition>
    <p:wedge/>
    <p:sndAc>
      <p:stSnd>
        <p:snd r:embed="rId3" name="arrow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Clustering contd…</a:t>
            </a:r>
          </a:p>
        </p:txBody>
      </p:sp>
      <p:pic>
        <p:nvPicPr>
          <p:cNvPr id="6" name="Content Placeholder 5" descr="miniproject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447801"/>
            <a:ext cx="8534400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356350"/>
            <a:ext cx="3352800" cy="365125"/>
          </a:xfrm>
        </p:spPr>
        <p:txBody>
          <a:bodyPr/>
          <a:lstStyle/>
          <a:p>
            <a:r>
              <a:rPr lang="en-US" sz="1800" b="1" i="1" dirty="0"/>
              <a:t>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1800" i="1" smtClean="0"/>
              <a:pPr/>
              <a:t>10</a:t>
            </a:fld>
            <a:endParaRPr lang="en-US" sz="1800" i="1" dirty="0"/>
          </a:p>
        </p:txBody>
      </p:sp>
      <p:pic>
        <p:nvPicPr>
          <p:cNvPr id="7" name="Picture 6" descr="m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edge/>
    <p:sndAc>
      <p:stSnd>
        <p:snd r:embed="rId2" name="arrow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Clustering 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dirty="0"/>
              <a:t>The appropriate clustering algorithm and parameter settings (including parameters such as the distance function to use or the number of expected clusters) depend on </a:t>
            </a:r>
            <a:r>
              <a:rPr lang="en-US" b="1" i="1" dirty="0"/>
              <a:t>the individual data set</a:t>
            </a:r>
            <a:r>
              <a:rPr lang="en-US" dirty="0"/>
              <a:t> and </a:t>
            </a:r>
            <a:r>
              <a:rPr lang="en-US" b="1" i="1" dirty="0"/>
              <a:t>intended use of the results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340475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i="1" smtClean="0"/>
              <a:pPr/>
              <a:t>11</a:t>
            </a:fld>
            <a:endParaRPr lang="en-US" sz="2000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9961"/>
            <a:ext cx="7239000" cy="12791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Rockwell" pitchFamily="18" charset="0"/>
              </a:rPr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Centroid-based Clustering:</a:t>
            </a: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en-US" dirty="0"/>
              <a:t>The clusters are formed by the closeness of data points to the </a:t>
            </a:r>
            <a:r>
              <a:rPr lang="en-US" i="1" dirty="0">
                <a:solidFill>
                  <a:srgbClr val="FF0000"/>
                </a:solidFill>
              </a:rPr>
              <a:t>centroid</a:t>
            </a:r>
            <a:r>
              <a:rPr lang="en-US" dirty="0"/>
              <a:t> of clusters, which may not necessarily be a member of the data set.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/>
              <a:t>		</a:t>
            </a:r>
            <a:r>
              <a:rPr lang="en-US" dirty="0"/>
              <a:t> When number of clusters is </a:t>
            </a:r>
            <a:r>
              <a:rPr lang="en-US" i="1" dirty="0">
                <a:solidFill>
                  <a:srgbClr val="FF0000"/>
                </a:solidFill>
              </a:rPr>
              <a:t>fixed to k</a:t>
            </a:r>
            <a:r>
              <a:rPr lang="en-US" dirty="0"/>
              <a:t>, find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i="1" dirty="0">
                <a:solidFill>
                  <a:srgbClr val="FF0000"/>
                </a:solidFill>
              </a:rPr>
              <a:t>cluster centers</a:t>
            </a:r>
            <a:r>
              <a:rPr lang="en-US" dirty="0"/>
              <a:t> and assign the objects to the nearest cluster center, such that the squared distances from the cluster are minimized.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9" name="Picture 8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i="1" smtClean="0"/>
              <a:pPr/>
              <a:t>12</a:t>
            </a:fld>
            <a:endParaRPr lang="en-US" sz="2000" i="1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63000" cy="914400"/>
          </a:xfrm>
        </p:spPr>
        <p:txBody>
          <a:bodyPr>
            <a:no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Rockwell" pitchFamily="18" charset="0"/>
              </a:rPr>
              <a:t>Clustering Algorithms contd…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1800" i="1" smtClean="0"/>
              <a:pPr/>
              <a:t>13</a:t>
            </a:fld>
            <a:endParaRPr lang="en-US" sz="1800" i="1" dirty="0"/>
          </a:p>
        </p:txBody>
      </p:sp>
      <p:pic>
        <p:nvPicPr>
          <p:cNvPr id="10" name="Content Placeholder 9" descr="miniproject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00200"/>
            <a:ext cx="7467600" cy="4876800"/>
          </a:xfrm>
        </p:spPr>
      </p:pic>
      <p:pic>
        <p:nvPicPr>
          <p:cNvPr id="6" name="Picture 5" descr="m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edge/>
    <p:sndAc>
      <p:stSnd>
        <p:snd r:embed="rId2" name="arrow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219200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Rockwell" pitchFamily="18" charset="0"/>
              </a:rPr>
              <a:t>Clustering Algorithms 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The problem is basically one of NP-Hard problems and thus solutions are approximated over a number of trials.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K-means</a:t>
            </a:r>
            <a:r>
              <a:rPr lang="en-US" dirty="0"/>
              <a:t> is one of the popular examples of this algorithm.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The biggest problem with K-means is that K has to be specified in advance.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i="1" smtClean="0"/>
              <a:pPr/>
              <a:t>14</a:t>
            </a:fld>
            <a:endParaRPr lang="en-US" sz="2000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  <p:pic>
        <p:nvPicPr>
          <p:cNvPr id="8" name="Picture 7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219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" pitchFamily="18" charset="0"/>
              </a:rPr>
              <a:t>Clustering Algorithms 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Connectivity-based Clustering:</a:t>
            </a: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en-US" dirty="0"/>
              <a:t>The core idea of this clustering is very similar to that of Centroid-based clustering in the sense that clusters are defined on the basis of closeness of data points.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The notion involved: </a:t>
            </a:r>
            <a:r>
              <a:rPr lang="en-US" i="1" dirty="0">
                <a:solidFill>
                  <a:srgbClr val="0070C0"/>
                </a:solidFill>
              </a:rPr>
              <a:t>objects being more related to nearby objects than to objects farther away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340475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i="1" smtClean="0"/>
              <a:pPr/>
              <a:t>15</a:t>
            </a:fld>
            <a:endParaRPr lang="en-US" sz="2000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0917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" pitchFamily="18" charset="0"/>
              </a:rPr>
              <a:t>Clustering Algorithms contd…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1800" smtClean="0"/>
              <a:pPr/>
              <a:t>16</a:t>
            </a:fld>
            <a:endParaRPr lang="en-US" sz="1800" dirty="0"/>
          </a:p>
        </p:txBody>
      </p:sp>
      <p:pic>
        <p:nvPicPr>
          <p:cNvPr id="8" name="Content Placeholder 7" descr="miniproject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609601"/>
            <a:ext cx="7162800" cy="6477000"/>
          </a:xfrm>
        </p:spPr>
      </p:pic>
      <p:pic>
        <p:nvPicPr>
          <p:cNvPr id="9" name="Picture 8" descr="m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edge/>
    <p:sndAc>
      <p:stSnd>
        <p:snd r:embed="rId2" name="arrow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" pitchFamily="18" charset="0"/>
              </a:rPr>
              <a:t>Clustering Algorithms 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	</a:t>
            </a:r>
            <a:r>
              <a:rPr lang="en-US" dirty="0"/>
              <a:t>Instead of a single partitioning, a hierarchy of clusters is provided that merge at certain distances. This hierarchical clustering may be </a:t>
            </a:r>
            <a:r>
              <a:rPr lang="en-US" i="1" dirty="0">
                <a:solidFill>
                  <a:srgbClr val="0070C0"/>
                </a:solidFill>
              </a:rPr>
              <a:t>agglomerative</a:t>
            </a:r>
            <a:r>
              <a:rPr lang="en-US" dirty="0"/>
              <a:t> or </a:t>
            </a:r>
            <a:r>
              <a:rPr lang="en-US" i="1" dirty="0">
                <a:solidFill>
                  <a:srgbClr val="0070C0"/>
                </a:solidFill>
              </a:rPr>
              <a:t>divisive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For large data sets, the method is not robust and too slow.	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i="1" smtClean="0"/>
              <a:pPr/>
              <a:t>17</a:t>
            </a:fld>
            <a:endParaRPr lang="en-US" sz="2000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  <p:pic>
        <p:nvPicPr>
          <p:cNvPr id="8" name="Picture 7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  <a:latin typeface="Rockwell" pitchFamily="18" charset="0"/>
              </a:rPr>
              <a:t>Clustering Algorithms 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0566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Density-based Clustering:</a:t>
            </a: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en-US" dirty="0"/>
              <a:t>In this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model there will be a searching of data space for </a:t>
            </a:r>
            <a:r>
              <a:rPr lang="en-US" i="1" dirty="0">
                <a:solidFill>
                  <a:srgbClr val="7030A0"/>
                </a:solidFill>
              </a:rPr>
              <a:t>areas of varied density</a:t>
            </a:r>
            <a:r>
              <a:rPr lang="en-US" dirty="0"/>
              <a:t> of data points in the data space.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It isolates various density regions based on different densities present in the data space. </a:t>
            </a:r>
          </a:p>
        </p:txBody>
      </p:sp>
      <p:pic>
        <p:nvPicPr>
          <p:cNvPr id="4" name="Picture 3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i="1" smtClean="0"/>
              <a:pPr/>
              <a:t>18</a:t>
            </a:fld>
            <a:endParaRPr lang="en-US" sz="2000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  <a:latin typeface="Rockwell" pitchFamily="18" charset="0"/>
              </a:rPr>
              <a:t>Clustering Algorithms contd…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Content Placeholder 5" descr="miniproject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762000"/>
            <a:ext cx="6858000" cy="6096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416675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1800" i="1" smtClean="0"/>
              <a:pPr/>
              <a:t>19</a:t>
            </a:fld>
            <a:endParaRPr lang="en-US" sz="1800" i="1" dirty="0"/>
          </a:p>
        </p:txBody>
      </p:sp>
      <p:pic>
        <p:nvPicPr>
          <p:cNvPr id="7" name="Picture 6" descr="m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edge/>
    <p:sndAc>
      <p:stSnd>
        <p:snd r:embed="rId2" name="arrow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What we did?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Continuation from previous semester (Tokenization, StopWords Removal, Lemmatization, Tf-Idf).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Considered 100 documents from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NewsGroup20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Formed a list of bigrams from the corpus after pre-processing.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Trained this model to obtain a 4 dimensional vector for  each bigram (using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Google’s Word2Vec</a:t>
            </a:r>
            <a:r>
              <a:rPr lang="en-US" dirty="0"/>
              <a:t>).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Used K-Means clustering algorithm(with k=100) on the vectors to classify the bigrams into 100 clusters.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549275"/>
          </a:xfrm>
        </p:spPr>
        <p:txBody>
          <a:bodyPr/>
          <a:lstStyle/>
          <a:p>
            <a:fld id="{2DD35C2D-7BE4-47C8-AB06-ABC0F7CC4F1E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524000" cy="365125"/>
          </a:xfrm>
        </p:spPr>
        <p:txBody>
          <a:bodyPr/>
          <a:lstStyle/>
          <a:p>
            <a:r>
              <a:rPr lang="en-US" sz="1800" i="1" dirty="0"/>
              <a:t>  IIEST Shibpur</a:t>
            </a:r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Validity Indices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</a:t>
            </a:r>
            <a:r>
              <a:rPr lang="en-US" dirty="0"/>
              <a:t> </a:t>
            </a:r>
            <a:r>
              <a:rPr lang="en-US" sz="1800" i="1" dirty="0"/>
              <a:t>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smtClean="0"/>
              <a:pPr/>
              <a:t>20</a:t>
            </a:fld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The Aim</a:t>
            </a:r>
            <a:r>
              <a:rPr lang="en-US" i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en-US" dirty="0"/>
              <a:t>To identify sets of clusters that are compact, with a small variance between members of the cluster (</a:t>
            </a:r>
            <a:r>
              <a:rPr lang="en-US" i="1" dirty="0">
                <a:solidFill>
                  <a:srgbClr val="FF6600"/>
                </a:solidFill>
              </a:rPr>
              <a:t>intracluster distance</a:t>
            </a:r>
            <a:r>
              <a:rPr lang="en-US" dirty="0"/>
              <a:t>), and well separated (</a:t>
            </a:r>
            <a:r>
              <a:rPr lang="en-US" i="1" dirty="0">
                <a:solidFill>
                  <a:srgbClr val="FF6600"/>
                </a:solidFill>
              </a:rPr>
              <a:t>intercluster distance</a:t>
            </a:r>
            <a:r>
              <a:rPr lang="en-US" dirty="0"/>
              <a:t>), where the means of different clusters are sufficiently far apart compared to intracluster distance.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Validity Indices contd…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</a:t>
            </a:r>
            <a:r>
              <a:rPr lang="en-US" dirty="0"/>
              <a:t> </a:t>
            </a:r>
            <a:r>
              <a:rPr lang="en-US" sz="1800" i="1" dirty="0"/>
              <a:t>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smtClean="0"/>
              <a:pPr/>
              <a:t>21</a:t>
            </a:fld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Davies Bouldin Index</a:t>
            </a:r>
            <a:r>
              <a:rPr lang="en-US" i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en-US" dirty="0"/>
              <a:t>Internal evaluation scheme, where the validation of how well the clustering has been done is made using quantities and features inherent to the dataset.</a:t>
            </a:r>
          </a:p>
          <a:p>
            <a:pPr>
              <a:buNone/>
            </a:pPr>
            <a:r>
              <a:rPr lang="en-US" dirty="0"/>
              <a:t>		For a given assignment of clusters, its </a:t>
            </a:r>
            <a:r>
              <a:rPr lang="en-US" dirty="0">
                <a:solidFill>
                  <a:srgbClr val="FF6600"/>
                </a:solidFill>
              </a:rPr>
              <a:t>lower value</a:t>
            </a:r>
            <a:r>
              <a:rPr lang="en-US" dirty="0"/>
              <a:t> indicates better clustering.</a:t>
            </a:r>
          </a:p>
          <a:p>
            <a:pPr>
              <a:buNone/>
            </a:pPr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Dunn Index: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	</a:t>
            </a:r>
            <a:r>
              <a:rPr lang="en-US" dirty="0"/>
              <a:t>This too, is an internal evaluation scheme.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		</a:t>
            </a:r>
            <a:r>
              <a:rPr lang="en-US" dirty="0"/>
              <a:t>For a given assignment of clusters, its </a:t>
            </a:r>
            <a:r>
              <a:rPr lang="en-US" dirty="0">
                <a:solidFill>
                  <a:srgbClr val="FF6600"/>
                </a:solidFill>
              </a:rPr>
              <a:t>higher value</a:t>
            </a:r>
            <a:r>
              <a:rPr lang="en-US" dirty="0"/>
              <a:t> indicates better clustering.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	</a:t>
            </a:r>
          </a:p>
        </p:txBody>
      </p:sp>
      <p:pic>
        <p:nvPicPr>
          <p:cNvPr id="6" name="Picture 5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Validity Indices contd…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</a:t>
            </a:r>
            <a:r>
              <a:rPr lang="en-US" dirty="0"/>
              <a:t> </a:t>
            </a:r>
            <a:r>
              <a:rPr lang="en-US" sz="1800" i="1" dirty="0"/>
              <a:t>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smtClean="0"/>
              <a:pPr/>
              <a:t>22</a:t>
            </a:fld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Significance of Validity Indices:</a:t>
            </a:r>
          </a:p>
          <a:p>
            <a:pPr marL="0" indent="0"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Based on the Index Value, the most appropriate way of clustering data can be predicted.</a:t>
            </a:r>
          </a:p>
          <a:p>
            <a:pPr marL="393192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instance, in case of </a:t>
            </a:r>
            <a:r>
              <a:rPr lang="en-US" i="1" dirty="0">
                <a:solidFill>
                  <a:srgbClr val="FF0000"/>
                </a:solidFill>
              </a:rPr>
              <a:t>K-means clustering algorithm</a:t>
            </a:r>
            <a:r>
              <a:rPr lang="en-US" dirty="0"/>
              <a:t>, evaluating indices for several values of K can help us determine the best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/>
              <a:t> for clustering.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endParaRPr lang="en-US" dirty="0"/>
          </a:p>
        </p:txBody>
      </p:sp>
      <p:pic>
        <p:nvPicPr>
          <p:cNvPr id="6" name="Picture 5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4240"/>
      </p:ext>
    </p:extLst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Rockwell" pitchFamily="18" charset="0"/>
              </a:rPr>
              <a:t>Result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</a:t>
            </a:r>
            <a:r>
              <a:rPr lang="en-US" dirty="0"/>
              <a:t> </a:t>
            </a:r>
            <a:r>
              <a:rPr lang="en-US" sz="1800" i="1" dirty="0"/>
              <a:t>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smtClean="0"/>
              <a:pPr/>
              <a:t>23</a:t>
            </a:fld>
            <a:endParaRPr lang="en-US" sz="2000" dirty="0"/>
          </a:p>
        </p:txBody>
      </p:sp>
      <p:pic>
        <p:nvPicPr>
          <p:cNvPr id="6" name="Picture 5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46AD19-2B0B-4B29-B62D-9BEADC21B655}"/>
              </a:ext>
            </a:extLst>
          </p:cNvPr>
          <p:cNvSpPr txBox="1"/>
          <p:nvPr/>
        </p:nvSpPr>
        <p:spPr>
          <a:xfrm>
            <a:off x="457200" y="3212068"/>
            <a:ext cx="807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i="1" dirty="0">
                <a:solidFill>
                  <a:srgbClr val="C00000"/>
                </a:solidFill>
              </a:rPr>
              <a:t>	FAST GREEDY CLUSTERING ALGORITHM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F6460B-B327-4D81-A423-DD872107068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9" y="1704380"/>
            <a:ext cx="8174181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613F5A-8DEB-4AC7-BE32-1F6F95C2D4B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9" y="4038600"/>
            <a:ext cx="8175600" cy="13315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2DA46A-D230-4646-B43B-1B27ADD73CC7}"/>
              </a:ext>
            </a:extLst>
          </p:cNvPr>
          <p:cNvSpPr txBox="1"/>
          <p:nvPr/>
        </p:nvSpPr>
        <p:spPr>
          <a:xfrm>
            <a:off x="533401" y="5516165"/>
            <a:ext cx="807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i="1" dirty="0">
                <a:solidFill>
                  <a:srgbClr val="C00000"/>
                </a:solidFill>
              </a:rPr>
              <a:t>	LOUVAIN CLUSTERING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299236"/>
      </p:ext>
    </p:extLst>
  </p:cSld>
  <p:clrMapOvr>
    <a:masterClrMapping/>
  </p:clrMapOvr>
  <p:transition>
    <p:wedge/>
    <p:sndAc>
      <p:stSnd>
        <p:snd r:embed="rId2" name="arrow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Rockwell" pitchFamily="18" charset="0"/>
              </a:rPr>
              <a:t>Inference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</a:t>
            </a:r>
            <a:r>
              <a:rPr lang="en-US" dirty="0"/>
              <a:t> </a:t>
            </a:r>
            <a:r>
              <a:rPr lang="en-US" sz="1800" i="1" dirty="0"/>
              <a:t>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smtClean="0"/>
              <a:pPr/>
              <a:t>24</a:t>
            </a:fld>
            <a:endParaRPr lang="en-US" sz="2000" dirty="0"/>
          </a:p>
        </p:txBody>
      </p:sp>
      <p:pic>
        <p:nvPicPr>
          <p:cNvPr id="6" name="Picture 5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DB067CB-F55A-45C8-8FA2-23557B0AEF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55799" y="1935900"/>
            <a:ext cx="3754800" cy="2757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D26AE8-D67B-4DBA-A009-9DA044A21A8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8" y="1935900"/>
            <a:ext cx="3754800" cy="2757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46AD19-2B0B-4B29-B62D-9BEADC21B655}"/>
              </a:ext>
            </a:extLst>
          </p:cNvPr>
          <p:cNvSpPr txBox="1"/>
          <p:nvPr/>
        </p:nvSpPr>
        <p:spPr>
          <a:xfrm>
            <a:off x="512619" y="5204420"/>
            <a:ext cx="807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K=2, DB Index is minimum while Dunn Index is maximum.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Clustering for K=2 is most suitable. </a:t>
            </a: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322352"/>
      </p:ext>
    </p:extLst>
  </p:cSld>
  <p:clrMapOvr>
    <a:masterClrMapping/>
  </p:clrMapOvr>
  <p:transition>
    <p:wedge/>
    <p:sndAc>
      <p:stSnd>
        <p:snd r:embed="rId2" name="arrow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2743200"/>
            <a:ext cx="49949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4" name="Picture 3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5C2D-7BE4-47C8-AB06-ABC0F7CC4F1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39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Formed 100 dimensional vector corresponding to each document as mentioned below: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i="1" dirty="0"/>
              <a:t>Consider a list of length 100 for a document; if x bigrams of the document are present in the ith cluster, the ith element of the list becomes x.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Used different clustering algorithms on these </a:t>
            </a:r>
            <a:r>
              <a:rPr lang="en-US" i="1" dirty="0">
                <a:solidFill>
                  <a:srgbClr val="FF0000"/>
                </a:solidFill>
              </a:rPr>
              <a:t>“document clusters”</a:t>
            </a:r>
            <a:r>
              <a:rPr lang="en-US" dirty="0"/>
              <a:t> and checked for the average result.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Calculated DB and Dunn Indices for K-Means algorithm to determine the best cluster size. 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24600"/>
            <a:ext cx="990600" cy="396875"/>
          </a:xfrm>
        </p:spPr>
        <p:txBody>
          <a:bodyPr/>
          <a:lstStyle/>
          <a:p>
            <a:fld id="{2DD35C2D-7BE4-47C8-AB06-ABC0F7CC4F1E}" type="slidenum">
              <a:rPr lang="en-US" sz="2000" i="1" smtClean="0"/>
              <a:pPr/>
              <a:t>3</a:t>
            </a:fld>
            <a:endParaRPr lang="en-US" sz="2000" i="1" dirty="0"/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Rockwell" pitchFamily="18" charset="0"/>
              </a:rPr>
              <a:t>BIGRAM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they?</a:t>
            </a:r>
            <a:r>
              <a:rPr lang="en-US" dirty="0"/>
              <a:t>  </a:t>
            </a:r>
          </a:p>
          <a:p>
            <a:pPr>
              <a:buNone/>
            </a:pPr>
            <a:r>
              <a:rPr lang="en-US" dirty="0"/>
              <a:t>	A sequence of two adjacent elements from a string of tokens, which are typically letters, syllables, or words. A bigram is an </a:t>
            </a:r>
            <a:r>
              <a:rPr lang="en-US" i="1" dirty="0">
                <a:solidFill>
                  <a:srgbClr val="0070C0"/>
                </a:solidFill>
              </a:rPr>
              <a:t>n-gram</a:t>
            </a:r>
            <a:r>
              <a:rPr lang="en-US" dirty="0"/>
              <a:t> for </a:t>
            </a:r>
            <a:r>
              <a:rPr lang="en-US" i="1" dirty="0"/>
              <a:t>n</a:t>
            </a:r>
            <a:r>
              <a:rPr lang="en-US" dirty="0"/>
              <a:t>=2.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0070C0"/>
                </a:solidFill>
              </a:rPr>
              <a:t>frequency distribution</a:t>
            </a:r>
            <a:r>
              <a:rPr lang="en-US" dirty="0"/>
              <a:t> of every bigram in a string is commonly used for simple statistical analysis of text in many applications, including in computational linguistics, cryptography, speech recognition, and so on.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m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609600" cy="533400"/>
          </a:xfrm>
        </p:spPr>
        <p:txBody>
          <a:bodyPr>
            <a:normAutofit fontScale="62500" lnSpcReduction="20000"/>
          </a:bodyPr>
          <a:lstStyle/>
          <a:p>
            <a:r>
              <a:rPr lang="en-US" sz="3600" b="0" i="1" dirty="0">
                <a:solidFill>
                  <a:schemeClr val="tx1"/>
                </a:solidFill>
              </a:rPr>
              <a:t>4</a:t>
            </a:r>
            <a:r>
              <a:rPr lang="en-US" sz="2000" dirty="0"/>
              <a:t>44</a:t>
            </a:r>
            <a:fld id="{2DD35C2D-7BE4-47C8-AB06-ABC0F7CC4F1E}" type="slidenum">
              <a:rPr lang="en-US" sz="2000" smtClean="0"/>
              <a:pPr/>
              <a:t>4</a:t>
            </a:fld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" y="6400800"/>
            <a:ext cx="1447799" cy="457201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latin typeface="Rockwell" pitchFamily="18" charset="0"/>
              </a:rPr>
              <a:t>BIGRAM Example:</a:t>
            </a:r>
          </a:p>
        </p:txBody>
      </p:sp>
      <p:pic>
        <p:nvPicPr>
          <p:cNvPr id="9" name="Content Placeholder 8" descr="miniproject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19200" y="1676400"/>
            <a:ext cx="7086599" cy="4495800"/>
          </a:xfrm>
        </p:spPr>
      </p:pic>
      <p:pic>
        <p:nvPicPr>
          <p:cNvPr id="4" name="Picture 3" descr="m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914400" cy="473076"/>
          </a:xfrm>
        </p:spPr>
        <p:txBody>
          <a:bodyPr>
            <a:normAutofit/>
          </a:bodyPr>
          <a:lstStyle/>
          <a:p>
            <a:r>
              <a:rPr lang="en-US" sz="2400" b="0" i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" y="6400800"/>
            <a:ext cx="1447799" cy="381000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itchFamily="18" charset="0"/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Word2vec was created by a team of researchers led by </a:t>
            </a:r>
            <a:r>
              <a:rPr lang="en-US" i="1" dirty="0">
                <a:solidFill>
                  <a:srgbClr val="7030A0"/>
                </a:solidFill>
              </a:rPr>
              <a:t>Tomas Mikolov</a:t>
            </a:r>
            <a:r>
              <a:rPr lang="en-US" dirty="0"/>
              <a:t> at </a:t>
            </a:r>
            <a:r>
              <a:rPr lang="en-US" i="1" dirty="0">
                <a:solidFill>
                  <a:srgbClr val="7030A0"/>
                </a:solidFill>
              </a:rPr>
              <a:t>Google</a:t>
            </a:r>
            <a:r>
              <a:rPr lang="en-US" dirty="0"/>
              <a:t> and patented.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What it does?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Word2vec takes as its input a large corpus of text and produces a </a:t>
            </a:r>
            <a:r>
              <a:rPr lang="en-US" b="1" i="1" dirty="0"/>
              <a:t>vector space</a:t>
            </a:r>
            <a:r>
              <a:rPr lang="en-US" dirty="0"/>
              <a:t>, typically of several  dimensions, with </a:t>
            </a:r>
            <a:r>
              <a:rPr lang="en-US" i="1" dirty="0">
                <a:solidFill>
                  <a:srgbClr val="7030A0"/>
                </a:solidFill>
              </a:rPr>
              <a:t>each unique word</a:t>
            </a:r>
            <a:r>
              <a:rPr lang="en-US" dirty="0"/>
              <a:t> in the corpus being assigned a </a:t>
            </a:r>
            <a:r>
              <a:rPr lang="en-US" i="1" dirty="0">
                <a:solidFill>
                  <a:srgbClr val="7030A0"/>
                </a:solidFill>
              </a:rPr>
              <a:t>corresponding vector</a:t>
            </a:r>
            <a:r>
              <a:rPr lang="en-US" dirty="0"/>
              <a:t> in the space.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762000" cy="365125"/>
          </a:xfrm>
        </p:spPr>
        <p:txBody>
          <a:bodyPr/>
          <a:lstStyle/>
          <a:p>
            <a:r>
              <a:rPr lang="en-US" sz="2000" i="1" dirty="0"/>
              <a:t>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" y="6324601"/>
            <a:ext cx="3352800" cy="457200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itchFamily="18" charset="0"/>
              </a:rPr>
              <a:t>Word2Vec 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specialty: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i="1" dirty="0"/>
              <a:t>Word vectors</a:t>
            </a:r>
            <a:r>
              <a:rPr lang="en-US" dirty="0"/>
              <a:t> are positioned in the vector space such that words that share common contexts in the corpus are located in close proximity to one another in the space.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Word2Vec basically place the word in the feature space is such a way that their </a:t>
            </a:r>
            <a:r>
              <a:rPr lang="en-US" i="1" dirty="0"/>
              <a:t>location is determined by their meaning</a:t>
            </a:r>
            <a:r>
              <a:rPr lang="en-US" dirty="0"/>
              <a:t> i.e. words having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similar meaning</a:t>
            </a:r>
            <a:r>
              <a:rPr lang="en-US" dirty="0"/>
              <a:t> are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clustered together</a:t>
            </a:r>
            <a:r>
              <a:rPr lang="en-US" dirty="0"/>
              <a:t> and the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distance between two words also have same meaning</a:t>
            </a:r>
            <a:r>
              <a:rPr lang="en-US" dirty="0"/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i="1" smtClean="0"/>
              <a:pPr/>
              <a:t>7</a:t>
            </a:fld>
            <a:endParaRPr lang="en-US" sz="2000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" y="6416675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itchFamily="18" charset="0"/>
              </a:rPr>
              <a:t>Word2Vec Example:</a:t>
            </a:r>
          </a:p>
        </p:txBody>
      </p:sp>
      <p:pic>
        <p:nvPicPr>
          <p:cNvPr id="16" name="Content Placeholder 15" descr="miniproject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295400"/>
            <a:ext cx="8458200" cy="5045439"/>
          </a:xfrm>
        </p:spPr>
      </p:pic>
      <p:pic>
        <p:nvPicPr>
          <p:cNvPr id="11" name="Picture 10" descr="m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i="1" smtClean="0"/>
              <a:pPr/>
              <a:t>8</a:t>
            </a:fld>
            <a:endParaRPr lang="en-US" sz="2000" i="1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1"/>
            <a:ext cx="8229600" cy="1142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Definition: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/>
              <a:t>Task of grouping a set of objects in such a way that objects in the same group (called a </a:t>
            </a:r>
            <a:r>
              <a:rPr lang="en-US" b="1" dirty="0"/>
              <a:t>cluster</a:t>
            </a:r>
            <a:r>
              <a:rPr lang="en-US" dirty="0"/>
              <a:t>) are more similar (in some sense) to each other than to those in other groups/clusters.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Popular notions of clusters include groups with </a:t>
            </a:r>
            <a:r>
              <a:rPr lang="en-US" b="1" i="1" dirty="0">
                <a:solidFill>
                  <a:srgbClr val="00B050"/>
                </a:solidFill>
              </a:rPr>
              <a:t>small distances</a:t>
            </a:r>
            <a:r>
              <a:rPr lang="en-US" dirty="0"/>
              <a:t> between cluster members,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dense areas</a:t>
            </a:r>
            <a:r>
              <a:rPr lang="en-US" dirty="0"/>
              <a:t> of the data space, </a:t>
            </a:r>
            <a:r>
              <a:rPr lang="en-US" b="1" i="1" dirty="0">
                <a:solidFill>
                  <a:srgbClr val="00B050"/>
                </a:solidFill>
              </a:rPr>
              <a:t>intervals</a:t>
            </a:r>
            <a:r>
              <a:rPr lang="en-US" dirty="0"/>
              <a:t> or particular </a:t>
            </a:r>
            <a:r>
              <a:rPr lang="en-US" b="1" i="1" dirty="0">
                <a:solidFill>
                  <a:srgbClr val="00B050"/>
                </a:solidFill>
              </a:rPr>
              <a:t>statistical distributions</a:t>
            </a:r>
            <a:r>
              <a:rPr lang="en-US" dirty="0"/>
              <a:t>. 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76200"/>
            <a:ext cx="914400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762000" cy="365125"/>
          </a:xfrm>
        </p:spPr>
        <p:txBody>
          <a:bodyPr/>
          <a:lstStyle/>
          <a:p>
            <a:fld id="{2DD35C2D-7BE4-47C8-AB06-ABC0F7CC4F1E}" type="slidenum">
              <a:rPr lang="en-US" sz="2000" i="1" smtClean="0"/>
              <a:pPr/>
              <a:t>9</a:t>
            </a:fld>
            <a:endParaRPr lang="en-US" sz="2000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3352800" cy="365125"/>
          </a:xfrm>
        </p:spPr>
        <p:txBody>
          <a:bodyPr/>
          <a:lstStyle/>
          <a:p>
            <a:r>
              <a:rPr lang="en-US" sz="1800" i="1" dirty="0"/>
              <a:t>IIEST Shibpur</a:t>
            </a:r>
          </a:p>
        </p:txBody>
      </p:sp>
    </p:spTree>
  </p:cSld>
  <p:clrMapOvr>
    <a:masterClrMapping/>
  </p:clrMapOvr>
  <p:transition>
    <p:wedg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2139</TotalTime>
  <Words>374</Words>
  <Application>Microsoft Office PowerPoint</Application>
  <PresentationFormat>On-screen Show (4:3)</PresentationFormat>
  <Paragraphs>163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Algerian</vt:lpstr>
      <vt:lpstr>Arial</vt:lpstr>
      <vt:lpstr>Calibri</vt:lpstr>
      <vt:lpstr>Century Schoolbook</vt:lpstr>
      <vt:lpstr>Constantia</vt:lpstr>
      <vt:lpstr>Lucida Sans Unicode</vt:lpstr>
      <vt:lpstr>Rockwell</vt:lpstr>
      <vt:lpstr>Tw Cen MT</vt:lpstr>
      <vt:lpstr>Verdana</vt:lpstr>
      <vt:lpstr>Wingdings</vt:lpstr>
      <vt:lpstr>Wingdings 2</vt:lpstr>
      <vt:lpstr>Wingdings 3</vt:lpstr>
      <vt:lpstr>Flow</vt:lpstr>
      <vt:lpstr>Median</vt:lpstr>
      <vt:lpstr>1_Median</vt:lpstr>
      <vt:lpstr>Concourse</vt:lpstr>
      <vt:lpstr>Oriel</vt:lpstr>
      <vt:lpstr>Clustering of Documents using various techniques</vt:lpstr>
      <vt:lpstr>What we did?</vt:lpstr>
      <vt:lpstr>…</vt:lpstr>
      <vt:lpstr>BIGRAM </vt:lpstr>
      <vt:lpstr>BIGRAM Example:</vt:lpstr>
      <vt:lpstr>Word2Vec</vt:lpstr>
      <vt:lpstr>Word2Vec contd…</vt:lpstr>
      <vt:lpstr>Word2Vec Example:</vt:lpstr>
      <vt:lpstr>Clustering</vt:lpstr>
      <vt:lpstr>Clustering contd…</vt:lpstr>
      <vt:lpstr>Clustering contd…</vt:lpstr>
      <vt:lpstr>Clustering Algorithms</vt:lpstr>
      <vt:lpstr>Clustering Algorithms contd…</vt:lpstr>
      <vt:lpstr>Clustering Algorithms contd…</vt:lpstr>
      <vt:lpstr>Clustering Algorithms contd…</vt:lpstr>
      <vt:lpstr>Clustering Algorithms contd…</vt:lpstr>
      <vt:lpstr>Clustering Algorithms contd…</vt:lpstr>
      <vt:lpstr>Clustering Algorithms contd…</vt:lpstr>
      <vt:lpstr>Clustering Algorithms contd…</vt:lpstr>
      <vt:lpstr>Validity Indices</vt:lpstr>
      <vt:lpstr>Validity Indices contd…</vt:lpstr>
      <vt:lpstr>Validity Indices contd…</vt:lpstr>
      <vt:lpstr>Result</vt:lpstr>
      <vt:lpstr>Inference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PROCESSING(NLP)</dc:title>
  <dc:creator>dell</dc:creator>
  <cp:lastModifiedBy>rlgs mortha</cp:lastModifiedBy>
  <cp:revision>151</cp:revision>
  <dcterms:created xsi:type="dcterms:W3CDTF">2018-11-07T06:49:49Z</dcterms:created>
  <dcterms:modified xsi:type="dcterms:W3CDTF">2019-05-07T12:15:04Z</dcterms:modified>
</cp:coreProperties>
</file>