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83268" autoAdjust="0"/>
  </p:normalViewPr>
  <p:slideViewPr>
    <p:cSldViewPr>
      <p:cViewPr varScale="1">
        <p:scale>
          <a:sx n="46" d="100"/>
          <a:sy n="46" d="100"/>
        </p:scale>
        <p:origin x="51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rive\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ve\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t>Popular Most Categories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cat>
            <c:strRef>
              <c:f>'Most Popular category'!$A$4:$A$8</c:f>
              <c:strCache>
                <c:ptCount val="5"/>
                <c:pt idx="0">
                  <c:v>animals</c:v>
                </c:pt>
                <c:pt idx="1">
                  <c:v>science</c:v>
                </c:pt>
                <c:pt idx="2">
                  <c:v>healthy eating</c:v>
                </c:pt>
                <c:pt idx="3">
                  <c:v>technology</c:v>
                </c:pt>
                <c:pt idx="4">
                  <c:v>food</c:v>
                </c:pt>
              </c:strCache>
            </c:strRef>
          </c:cat>
          <c:val>
            <c:numRef>
              <c:f>'Most Popular category'!$B$4:$B$8</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86B9-4D2B-9C77-233E9DC45F0E}"/>
            </c:ext>
          </c:extLst>
        </c:ser>
        <c:dLbls>
          <c:dLblPos val="outEnd"/>
          <c:showLegendKey val="0"/>
          <c:showVal val="1"/>
          <c:showCatName val="0"/>
          <c:showSerName val="0"/>
          <c:showPercent val="0"/>
          <c:showBubbleSize val="0"/>
        </c:dLbls>
        <c:gapWidth val="100"/>
        <c:overlap val="-24"/>
        <c:axId val="1105812336"/>
        <c:axId val="1105807536"/>
      </c:barChart>
      <c:catAx>
        <c:axId val="11058123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05807536"/>
        <c:crosses val="autoZero"/>
        <c:auto val="1"/>
        <c:lblAlgn val="ctr"/>
        <c:lblOffset val="100"/>
        <c:noMultiLvlLbl val="0"/>
      </c:catAx>
      <c:valAx>
        <c:axId val="110580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5812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Content</a:t>
            </a:r>
            <a:r>
              <a:rPr lang="en-US" sz="2800" baseline="0"/>
              <a:t> Sentiment</a:t>
            </a:r>
            <a:endParaRPr lang="en-US" sz="280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'Sentiment-Content'!$E$1</c:f>
              <c:strCache>
                <c:ptCount val="1"/>
                <c:pt idx="0">
                  <c:v>Count</c:v>
                </c:pt>
              </c:strCache>
            </c:strRef>
          </c:tx>
          <c:spPr>
            <a:solidFill>
              <a:schemeClr val="accent5">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'Sentiment-Content'!$D$2:$D$5</c:f>
              <c:strCache>
                <c:ptCount val="4"/>
                <c:pt idx="0">
                  <c:v>photo</c:v>
                </c:pt>
                <c:pt idx="1">
                  <c:v>video</c:v>
                </c:pt>
                <c:pt idx="2">
                  <c:v>GIF</c:v>
                </c:pt>
                <c:pt idx="3">
                  <c:v>audio</c:v>
                </c:pt>
              </c:strCache>
            </c:strRef>
          </c:cat>
          <c:val>
            <c:numRef>
              <c:f>'Sentiment-Content'!$E$2:$E$5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9432-4E35-9424-C4E8CE3C24E0}"/>
            </c:ext>
          </c:extLst>
        </c:ser>
        <c:ser>
          <c:idx val="1"/>
          <c:order val="1"/>
          <c:tx>
            <c:strRef>
              <c:f>'Sentiment-Content'!$F$1</c:f>
              <c:strCache>
                <c:ptCount val="1"/>
                <c:pt idx="0">
                  <c:v>Positive Score</c:v>
                </c:pt>
              </c:strCache>
            </c:strRef>
          </c:tx>
          <c:spPr>
            <a:solidFill>
              <a:schemeClr val="accent5">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'Sentiment-Content'!$D$2:$D$5</c:f>
              <c:strCache>
                <c:ptCount val="4"/>
                <c:pt idx="0">
                  <c:v>photo</c:v>
                </c:pt>
                <c:pt idx="1">
                  <c:v>video</c:v>
                </c:pt>
                <c:pt idx="2">
                  <c:v>GIF</c:v>
                </c:pt>
                <c:pt idx="3">
                  <c:v>audio</c:v>
                </c:pt>
              </c:strCache>
            </c:strRef>
          </c:cat>
          <c:val>
            <c:numRef>
              <c:f>'Sentiment-Content'!$F$2:$F$5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9432-4E35-9424-C4E8CE3C24E0}"/>
            </c:ext>
          </c:extLst>
        </c:ser>
        <c:ser>
          <c:idx val="2"/>
          <c:order val="2"/>
          <c:tx>
            <c:strRef>
              <c:f>'Sentiment-Content'!$G$1</c:f>
              <c:strCache>
                <c:ptCount val="1"/>
                <c:pt idx="0">
                  <c:v>Negative Score</c:v>
                </c:pt>
              </c:strCache>
            </c:strRef>
          </c:tx>
          <c:spPr>
            <a:solidFill>
              <a:schemeClr val="accent5">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'Sentiment-Content'!$D$2:$D$5</c:f>
              <c:strCache>
                <c:ptCount val="4"/>
                <c:pt idx="0">
                  <c:v>photo</c:v>
                </c:pt>
                <c:pt idx="1">
                  <c:v>video</c:v>
                </c:pt>
                <c:pt idx="2">
                  <c:v>GIF</c:v>
                </c:pt>
                <c:pt idx="3">
                  <c:v>audio</c:v>
                </c:pt>
              </c:strCache>
            </c:strRef>
          </c:cat>
          <c:val>
            <c:numRef>
              <c:f>'Sentiment-Content'!$G$2:$G$5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9432-4E35-9424-C4E8CE3C24E0}"/>
            </c:ext>
          </c:extLst>
        </c:ser>
        <c:ser>
          <c:idx val="3"/>
          <c:order val="3"/>
          <c:tx>
            <c:strRef>
              <c:f>'Sentiment-Content'!$H$1</c:f>
              <c:strCache>
                <c:ptCount val="1"/>
                <c:pt idx="0">
                  <c:v>Neutral Score</c:v>
                </c:pt>
              </c:strCache>
            </c:strRef>
          </c:tx>
          <c:spPr>
            <a:solidFill>
              <a:schemeClr val="accent5">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'Sentiment-Content'!$D$2:$D$5</c:f>
              <c:strCache>
                <c:ptCount val="4"/>
                <c:pt idx="0">
                  <c:v>photo</c:v>
                </c:pt>
                <c:pt idx="1">
                  <c:v>video</c:v>
                </c:pt>
                <c:pt idx="2">
                  <c:v>GIF</c:v>
                </c:pt>
                <c:pt idx="3">
                  <c:v>audio</c:v>
                </c:pt>
              </c:strCache>
            </c:strRef>
          </c:cat>
          <c:val>
            <c:numRef>
              <c:f>'Sentiment-Content'!$H$2:$H$5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9432-4E35-9424-C4E8CE3C24E0}"/>
            </c:ext>
          </c:extLst>
        </c:ser>
        <c:dLbls>
          <c:dLblPos val="outEnd"/>
          <c:showLegendKey val="0"/>
          <c:showVal val="1"/>
          <c:showCatName val="0"/>
          <c:showSerName val="0"/>
          <c:showPercent val="0"/>
          <c:showBubbleSize val="0"/>
        </c:dLbls>
        <c:gapWidth val="182"/>
        <c:axId val="190116272"/>
        <c:axId val="190126352"/>
      </c:barChart>
      <c:catAx>
        <c:axId val="190116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0126352"/>
        <c:crosses val="autoZero"/>
        <c:auto val="1"/>
        <c:lblAlgn val="ctr"/>
        <c:lblOffset val="100"/>
        <c:noMultiLvlLbl val="0"/>
      </c:catAx>
      <c:valAx>
        <c:axId val="190126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16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a:t>
            </a:r>
            <a:r>
              <a:rPr lang="en-US" dirty="0" err="1"/>
              <a:t>Srisudha</a:t>
            </a:r>
            <a:r>
              <a:rPr lang="en-US" dirty="0"/>
              <a:t> Davuluri  and today I will be presenting to you the results of Social Buzz.</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b="1" dirty="0"/>
              <a:t>Summary:</a:t>
            </a:r>
            <a:endParaRPr lang="en-US" dirty="0"/>
          </a:p>
          <a:p>
            <a:pPr>
              <a:buFont typeface="Arial" panose="020B0604020202020204" pitchFamily="34" charset="0"/>
              <a:buChar char="•"/>
            </a:pPr>
            <a:r>
              <a:rPr lang="en-US" b="1" dirty="0"/>
              <a:t>Top 5 Popular Categories</a:t>
            </a:r>
            <a:r>
              <a:rPr lang="en-US" dirty="0"/>
              <a:t>: Food and culture stand out as the most favored, indicating a preference for "real-life" content. Soccer follows closely, likely due to the upcoming tournament, presenting a big opportunity for Social Buzz to capitalize on global attention.</a:t>
            </a:r>
          </a:p>
          <a:p>
            <a:pPr>
              <a:buFont typeface="Arial" panose="020B0604020202020204" pitchFamily="34" charset="0"/>
              <a:buChar char="•"/>
            </a:pPr>
            <a:r>
              <a:rPr lang="en-US" b="1" dirty="0"/>
              <a:t>Opportunity Ahead</a:t>
            </a:r>
            <a:r>
              <a:rPr lang="en-US" dirty="0"/>
              <a:t>: With soccer fever on the rise, there's a chance for Social Buzz to leverage this event for increased engagement.</a:t>
            </a:r>
          </a:p>
          <a:p>
            <a:pPr>
              <a:buFont typeface="Arial" panose="020B0604020202020204" pitchFamily="34" charset="0"/>
              <a:buChar char="•"/>
            </a:pPr>
            <a:r>
              <a:rPr lang="en-US" b="1" dirty="0"/>
              <a:t>Next Steps</a:t>
            </a:r>
            <a:r>
              <a:rPr lang="en-US" dirty="0"/>
              <a:t>: Moving forward, Accenture is equipped to help Social Buzz translate these insights into actionable strategies across the organization in real-time.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a:p>
            <a:r>
              <a:rPr lang="en-US" dirty="0"/>
              <a:t>"Thank you all for your time and attention. If there are any questions or concerns you'd like to address, please </a:t>
            </a:r>
            <a:r>
              <a:rPr lang="en-US"/>
              <a:t>feel free.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b="1" dirty="0"/>
              <a:t>Agenda of the Day:</a:t>
            </a:r>
            <a:endParaRPr lang="en-US" dirty="0"/>
          </a:p>
          <a:p>
            <a:pPr>
              <a:buFont typeface="+mj-lt"/>
              <a:buAutoNum type="arabicPeriod"/>
            </a:pPr>
            <a:r>
              <a:rPr lang="en-US" dirty="0"/>
              <a:t>Recap the project to provide a high-level overview of the business problem and requirements.</a:t>
            </a:r>
          </a:p>
          <a:p>
            <a:pPr>
              <a:buFont typeface="+mj-lt"/>
              <a:buAutoNum type="arabicPeriod"/>
            </a:pPr>
            <a:r>
              <a:rPr lang="en-US" dirty="0"/>
              <a:t>Discuss the specific problem the Data Analytics team is focusing on and its significance.</a:t>
            </a:r>
          </a:p>
          <a:p>
            <a:pPr>
              <a:buFont typeface="+mj-lt"/>
              <a:buAutoNum type="arabicPeriod"/>
            </a:pPr>
            <a:r>
              <a:rPr lang="en-US" dirty="0"/>
              <a:t>Introduce the team responsible for tackling this task.</a:t>
            </a:r>
          </a:p>
          <a:p>
            <a:pPr>
              <a:buFont typeface="+mj-lt"/>
              <a:buAutoNum type="arabicPeriod"/>
            </a:pPr>
            <a:r>
              <a:rPr lang="en-US" dirty="0"/>
              <a:t>Explain the high-level process we followed to complete this task.</a:t>
            </a:r>
          </a:p>
          <a:p>
            <a:pPr>
              <a:buFont typeface="+mj-lt"/>
              <a:buAutoNum type="arabicPeriod"/>
            </a:pPr>
            <a:r>
              <a:rPr lang="en-US" dirty="0"/>
              <a:t>Present the key results through insights and visualizations.</a:t>
            </a:r>
          </a:p>
          <a:p>
            <a:r>
              <a:rPr lang="en-US" dirty="0"/>
              <a:t>To wrap up, I will summarize and open the floor for questions.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To start, let me recap our engagement.</a:t>
            </a:r>
          </a:p>
          <a:p>
            <a:r>
              <a:rPr lang="en-US" dirty="0"/>
              <a:t>Accenture has begun a 3-month pilot with Social Buzz to tackle three key tasks that address your major challenges.</a:t>
            </a:r>
          </a:p>
          <a:p>
            <a:r>
              <a:rPr lang="en-US" dirty="0"/>
              <a:t>Social Buzz has grown significantly to become a global unicorn company. We are here to help you manage this growth and provide direction.</a:t>
            </a:r>
          </a:p>
          <a:p>
            <a:r>
              <a:rPr lang="en-US" dirty="0"/>
              <a:t>Our main tasks are:</a:t>
            </a:r>
          </a:p>
          <a:p>
            <a:pPr>
              <a:buFont typeface="+mj-lt"/>
              <a:buAutoNum type="arabicPeriod"/>
            </a:pPr>
            <a:r>
              <a:rPr lang="en-US" dirty="0"/>
              <a:t>Auditing your big data practices and sharing best practices and industry expertise.</a:t>
            </a:r>
          </a:p>
          <a:p>
            <a:pPr>
              <a:buFont typeface="+mj-lt"/>
              <a:buAutoNum type="arabicPeriod"/>
            </a:pPr>
            <a:r>
              <a:rPr lang="en-US" dirty="0"/>
              <a:t>Guiding you through a successful IPO, leveraging our team's extensive experience.</a:t>
            </a:r>
          </a:p>
          <a:p>
            <a:pPr>
              <a:buFont typeface="+mj-lt"/>
              <a:buAutoNum type="arabicPeriod"/>
            </a:pPr>
            <a:r>
              <a:rPr lang="en-US" dirty="0"/>
              <a:t>Analyzing your data to identify insights about your top 5 most popular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Focusing on the last point, this is what the Data Analytics team has been working on.</a:t>
            </a:r>
          </a:p>
          <a:p>
            <a:endParaRPr lang="en-US" dirty="0"/>
          </a:p>
          <a:p>
            <a:r>
              <a:rPr lang="en-US" dirty="0"/>
              <a:t>With Social Buzz's large scale comes a vast amount of data, which brings challenges.</a:t>
            </a:r>
          </a:p>
          <a:p>
            <a:endParaRPr lang="en-US" dirty="0"/>
          </a:p>
          <a:p>
            <a:r>
              <a:rPr lang="en-US" dirty="0"/>
              <a:t>Here is an idea of the data volume:</a:t>
            </a:r>
          </a:p>
          <a:p>
            <a:pPr>
              <a:buFont typeface="Arial" panose="020B0604020202020204" pitchFamily="34" charset="0"/>
              <a:buChar char="•"/>
            </a:pPr>
            <a:r>
              <a:rPr lang="en-US" dirty="0"/>
              <a:t>Your platform receives over 100,000 posts per day, totaling 36.5 million posts per year. This is all unstructured data, making it difficult to analyze.</a:t>
            </a:r>
          </a:p>
          <a:p>
            <a:r>
              <a:rPr lang="en-US" dirty="0"/>
              <a:t>In today's world, content is king. Major platforms like YouTube, Facebook, and Netflix thrive on content. But how can you capitalize on it with so much data?</a:t>
            </a:r>
          </a:p>
          <a:p>
            <a:r>
              <a:rPr lang="en-US" dirty="0"/>
              <a:t>It's not just about collecting content. The real value is in analyzing it to gain a deeper understanding of your audience and providing a more personalized experience.</a:t>
            </a:r>
          </a:p>
          <a:p>
            <a:endParaRPr lang="en-US" dirty="0"/>
          </a:p>
          <a:p>
            <a:r>
              <a:rPr lang="en-US" dirty="0"/>
              <a:t>This is where our data analytics expertise comes in. With the insights we've uncovered, we can show you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Regarding our experience, Accenture has a large data analytics practice. For this task, we had a team of three experts:</a:t>
            </a:r>
          </a:p>
          <a:p>
            <a:endParaRPr lang="en-US" dirty="0"/>
          </a:p>
          <a:p>
            <a:pPr>
              <a:buFont typeface="Arial" panose="020B0604020202020204" pitchFamily="34" charset="0"/>
              <a:buChar char="•"/>
            </a:pPr>
            <a:r>
              <a:rPr lang="en-US" b="1" dirty="0"/>
              <a:t>Andrew Fleming</a:t>
            </a:r>
            <a:r>
              <a:rPr lang="en-US" dirty="0"/>
              <a:t>: Our Chief Technical Architect, whose expertise guided the team to produce high-quality analysis.</a:t>
            </a:r>
          </a:p>
          <a:p>
            <a:pPr>
              <a:buFont typeface="Arial" panose="020B0604020202020204" pitchFamily="34" charset="0"/>
              <a:buChar char="•"/>
            </a:pPr>
            <a:r>
              <a:rPr lang="en-US" b="1" dirty="0"/>
              <a:t>Marcus </a:t>
            </a:r>
            <a:r>
              <a:rPr lang="en-US" b="1" dirty="0" err="1"/>
              <a:t>Rompton</a:t>
            </a:r>
            <a:r>
              <a:rPr lang="en-US" dirty="0"/>
              <a:t>: A senior data expert with experience working with the world's biggest clients. He was heavily involved in the data engineering side of this project.</a:t>
            </a:r>
          </a:p>
          <a:p>
            <a:pPr>
              <a:buFont typeface="Arial" panose="020B0604020202020204" pitchFamily="34" charset="0"/>
              <a:buChar char="•"/>
            </a:pPr>
            <a:r>
              <a:rPr lang="en-US" b="1" dirty="0"/>
              <a:t>Myself, </a:t>
            </a:r>
            <a:r>
              <a:rPr lang="en-US" b="1" dirty="0" err="1"/>
              <a:t>Srisudha</a:t>
            </a:r>
            <a:r>
              <a:rPr lang="en-US" b="1" dirty="0"/>
              <a:t> Davuluri</a:t>
            </a:r>
            <a:r>
              <a:rPr lang="en-US" dirty="0"/>
              <a:t>: I am responsible for taking leadership guidance and delivering high-quality insights from the raw datasets, turning them into actionable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Slide shows how we have tackled this problem?</a:t>
            </a:r>
          </a:p>
          <a:p>
            <a:endParaRPr lang="en-US" dirty="0"/>
          </a:p>
          <a:p>
            <a:r>
              <a:rPr lang="en-US" dirty="0"/>
              <a:t>We approached it in five steps:</a:t>
            </a:r>
          </a:p>
          <a:p>
            <a:pPr>
              <a:buFont typeface="+mj-lt"/>
              <a:buAutoNum type="arabicPeriod"/>
            </a:pPr>
            <a:r>
              <a:rPr lang="en-US" b="1" dirty="0"/>
              <a:t>Data Understanding</a:t>
            </a:r>
            <a:r>
              <a:rPr lang="en-US" dirty="0"/>
              <a:t>: We began by thoroughly understanding the data model and your business domain.</a:t>
            </a:r>
          </a:p>
          <a:p>
            <a:pPr>
              <a:buFont typeface="+mj-lt"/>
              <a:buAutoNum type="arabicPeriod"/>
            </a:pPr>
            <a:r>
              <a:rPr lang="en-US" b="1" dirty="0"/>
              <a:t>Data Extraction</a:t>
            </a:r>
            <a:r>
              <a:rPr lang="en-US" dirty="0"/>
              <a:t>: After understanding your business, we designed an ideal dataset and extracted it from relevant sources.</a:t>
            </a:r>
          </a:p>
          <a:p>
            <a:pPr>
              <a:buFont typeface="+mj-lt"/>
              <a:buAutoNum type="arabicPeriod"/>
            </a:pPr>
            <a:r>
              <a:rPr lang="en-US" b="1" dirty="0"/>
              <a:t>Data Processing and Modeling</a:t>
            </a:r>
            <a:r>
              <a:rPr lang="en-US" dirty="0"/>
              <a:t>: We processed and modeled the raw data into a dataset that could answer business questions and produce analytics.</a:t>
            </a:r>
          </a:p>
          <a:p>
            <a:pPr>
              <a:buFont typeface="+mj-lt"/>
              <a:buAutoNum type="arabicPeriod"/>
            </a:pPr>
            <a:r>
              <a:rPr lang="en-US" b="1" dirty="0"/>
              <a:t>Analysis and Visualization</a:t>
            </a:r>
            <a:r>
              <a:rPr lang="en-US" dirty="0"/>
              <a:t>: Using our new dataset, we applied our analytical expertise to uncover insights and create visualizations.</a:t>
            </a:r>
          </a:p>
          <a:p>
            <a:pPr>
              <a:buFont typeface="+mj-lt"/>
              <a:buAutoNum type="arabicPeriod"/>
            </a:pPr>
            <a:r>
              <a:rPr lang="en-US" b="1" dirty="0"/>
              <a:t>Business Decisions and Recommendations</a:t>
            </a:r>
            <a:r>
              <a:rPr lang="en-US" dirty="0"/>
              <a:t>: Finally, we used these insights to inform business decisions and provide recommendations for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171450" indent="-171450">
              <a:buFont typeface="Arial" panose="020B0604020202020204" pitchFamily="34" charset="0"/>
              <a:buChar char="•"/>
            </a:pPr>
            <a:r>
              <a:rPr lang="en-US" dirty="0"/>
              <a:t>From your data, we found 16 unique categories of posts in the sample dataset, including categories like Food, Culture, and Sport.</a:t>
            </a:r>
          </a:p>
          <a:p>
            <a:pPr marL="0" indent="0">
              <a:buFont typeface="Arial" panose="020B0604020202020204" pitchFamily="34" charset="0"/>
              <a:buNone/>
            </a:pPr>
            <a:r>
              <a:rPr lang="en-US" dirty="0"/>
              <a:t>Notably, there were 1,091 posts in the Food category alone, showing that people really like food!</a:t>
            </a:r>
          </a:p>
          <a:p>
            <a:pPr marL="171450" indent="-171450">
              <a:buFont typeface="Arial" panose="020B0604020202020204" pitchFamily="34" charset="0"/>
              <a:buChar char="•"/>
            </a:pPr>
            <a:r>
              <a:rPr lang="en-US" dirty="0"/>
              <a:t>We also discovered that May Month was the most active month for users to post. </a:t>
            </a:r>
          </a:p>
          <a:p>
            <a:r>
              <a:rPr lang="en-US" dirty="0"/>
              <a:t>This makes sense given the many holidays and events during this seasonal month.</a:t>
            </a:r>
          </a:p>
          <a:p>
            <a:pPr marL="171450" indent="-171450">
              <a:buFont typeface="Arial" panose="020B0604020202020204" pitchFamily="34" charset="0"/>
              <a:buChar char="•"/>
            </a:pPr>
            <a:r>
              <a:rPr lang="en-US" dirty="0"/>
              <a:t>Now, onto the main question: What were the top 5 most popular categories of posts?</a:t>
            </a:r>
          </a:p>
          <a:p>
            <a:r>
              <a:rPr lang="en-US" dirty="0"/>
              <a:t>Interestingly, the Animal category emerged as the favorite among users.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b="1" dirty="0"/>
              <a:t>Top Categories: What Users Love</a:t>
            </a:r>
            <a:endParaRPr lang="en-US" dirty="0"/>
          </a:p>
          <a:p>
            <a:pPr>
              <a:buFont typeface="+mj-lt"/>
              <a:buAutoNum type="arabicPeriod"/>
            </a:pPr>
            <a:r>
              <a:rPr lang="en-US" b="1" dirty="0"/>
              <a:t>Animals</a:t>
            </a:r>
            <a:r>
              <a:rPr lang="en-US" dirty="0"/>
              <a:t>: 76,000 fans adore furry friends and wild wonders.</a:t>
            </a:r>
          </a:p>
          <a:p>
            <a:pPr>
              <a:buFont typeface="+mj-lt"/>
              <a:buAutoNum type="arabicPeriod"/>
            </a:pPr>
            <a:r>
              <a:rPr lang="en-US" b="1" dirty="0"/>
              <a:t>Science</a:t>
            </a:r>
            <a:r>
              <a:rPr lang="en-US" dirty="0"/>
              <a:t>: 74,965 followers dive into space, discoveries, and experiments.</a:t>
            </a:r>
          </a:p>
          <a:p>
            <a:pPr>
              <a:buFont typeface="+mj-lt"/>
              <a:buAutoNum type="arabicPeriod"/>
            </a:pPr>
            <a:r>
              <a:rPr lang="en-US" b="1" dirty="0"/>
              <a:t>Healthy Eating</a:t>
            </a:r>
            <a:r>
              <a:rPr lang="en-US" dirty="0"/>
              <a:t>: 71,168 enthusiasts embrace wellness and nutritious bites.</a:t>
            </a:r>
          </a:p>
          <a:p>
            <a:pPr>
              <a:buFont typeface="+mj-lt"/>
              <a:buAutoNum type="arabicPeriod"/>
            </a:pPr>
            <a:r>
              <a:rPr lang="en-US" b="1" dirty="0"/>
              <a:t>Tech</a:t>
            </a:r>
            <a:r>
              <a:rPr lang="en-US" dirty="0"/>
              <a:t>: 69,339 techies explore gadgets and digital trends.</a:t>
            </a:r>
          </a:p>
          <a:p>
            <a:pPr>
              <a:buFont typeface="+mj-lt"/>
              <a:buAutoNum type="arabicPeriod"/>
            </a:pPr>
            <a:r>
              <a:rPr lang="en-US" b="1" dirty="0"/>
              <a:t>Food</a:t>
            </a:r>
            <a:r>
              <a:rPr lang="en-US" dirty="0"/>
              <a:t>: 68,738 foodies savor delicious recipes and culinary adventures.</a:t>
            </a:r>
          </a:p>
          <a:p>
            <a:r>
              <a:rPr lang="en-US" b="1" dirty="0"/>
              <a:t>Insights:</a:t>
            </a:r>
            <a:endParaRPr lang="en-US" dirty="0"/>
          </a:p>
          <a:p>
            <a:pPr>
              <a:buFont typeface="Arial" panose="020B0604020202020204" pitchFamily="34" charset="0"/>
              <a:buChar char="•"/>
            </a:pPr>
            <a:r>
              <a:rPr lang="en-US" dirty="0"/>
              <a:t>Users love animals, science, health, tech, and food.</a:t>
            </a:r>
          </a:p>
          <a:p>
            <a:pPr>
              <a:buFont typeface="Arial" panose="020B0604020202020204" pitchFamily="34" charset="0"/>
              <a:buChar char="•"/>
            </a:pPr>
            <a:r>
              <a:rPr lang="en-US" dirty="0"/>
              <a:t>Tailoring content boosts engagement.</a:t>
            </a:r>
          </a:p>
          <a:p>
            <a:pPr>
              <a:buFont typeface="Arial" panose="020B0604020202020204" pitchFamily="34" charset="0"/>
              <a:buChar char="•"/>
            </a:pPr>
            <a:r>
              <a:rPr lang="en-US" dirty="0"/>
              <a:t>Events like the European championships offer unique opportunities.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buFont typeface="Arial" panose="020B0604020202020204" pitchFamily="34" charset="0"/>
              <a:buChar char="•"/>
            </a:pPr>
            <a:r>
              <a:rPr lang="en-US" b="1" dirty="0"/>
              <a:t>Positive Vibes Rule</a:t>
            </a:r>
            <a:r>
              <a:rPr lang="en-US" dirty="0"/>
              <a:t>: Most content on our platform spreads positivity, making it a welcoming space.</a:t>
            </a:r>
          </a:p>
          <a:p>
            <a:pPr>
              <a:buFont typeface="Arial" panose="020B0604020202020204" pitchFamily="34" charset="0"/>
              <a:buChar char="•"/>
            </a:pPr>
            <a:r>
              <a:rPr lang="en-US" b="1" dirty="0"/>
              <a:t>Photo Content</a:t>
            </a:r>
            <a:r>
              <a:rPr lang="en-US" dirty="0"/>
              <a:t>: Photos lead with 6,589 posts. Among them, 2,057 are positive, 3,700 are neutral, and 832 are negative.</a:t>
            </a:r>
          </a:p>
          <a:p>
            <a:pPr>
              <a:buFont typeface="Arial" panose="020B0604020202020204" pitchFamily="34" charset="0"/>
              <a:buChar char="•"/>
            </a:pPr>
            <a:r>
              <a:rPr lang="en-US" b="1" dirty="0"/>
              <a:t>Video Content</a:t>
            </a:r>
            <a:r>
              <a:rPr lang="en-US" dirty="0"/>
              <a:t>: Videos follow with 6,245 posts. Of these, 1,943 are positive, 3,510 are neutral, and 792 are negative.</a:t>
            </a:r>
          </a:p>
          <a:p>
            <a:pPr>
              <a:buFont typeface="Arial" panose="020B0604020202020204" pitchFamily="34" charset="0"/>
              <a:buChar char="•"/>
            </a:pPr>
            <a:r>
              <a:rPr lang="en-US" b="1" dirty="0"/>
              <a:t>GIF Content</a:t>
            </a:r>
            <a:r>
              <a:rPr lang="en-US" dirty="0"/>
              <a:t>: GIFs stand strong with 6,079 posts. They include 1,924 positive, 3,381 neutral, and 774 negative.</a:t>
            </a:r>
          </a:p>
          <a:p>
            <a:pPr>
              <a:buFont typeface="Arial" panose="020B0604020202020204" pitchFamily="34" charset="0"/>
              <a:buChar char="•"/>
            </a:pPr>
            <a:r>
              <a:rPr lang="en-US" b="1" dirty="0"/>
              <a:t>Audio Content</a:t>
            </a:r>
            <a:r>
              <a:rPr lang="en-US" dirty="0"/>
              <a:t>: Audios are the least, with 5,660 posts. Among them, 1,771 are positive, 3,216 are neutral, and 673 are negative.</a:t>
            </a:r>
          </a:p>
          <a:p>
            <a:r>
              <a:rPr lang="en-US" b="1" dirty="0"/>
              <a:t>Key Takeaway:</a:t>
            </a:r>
            <a:endParaRPr lang="en-US" dirty="0"/>
          </a:p>
          <a:p>
            <a:pPr>
              <a:buFont typeface="Arial" panose="020B0604020202020204" pitchFamily="34" charset="0"/>
              <a:buChar char="•"/>
            </a:pPr>
            <a:r>
              <a:rPr lang="en-US" dirty="0"/>
              <a:t>Positive content dominates across photos, videos, GIFs, and audios, fostering a positive community vibe.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23869" y="4105061"/>
            <a:ext cx="5841025"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B7D22C8-8C85-FA49-A0EF-2643EF63DFAA}"/>
              </a:ext>
            </a:extLst>
          </p:cNvPr>
          <p:cNvSpPr txBox="1"/>
          <p:nvPr/>
        </p:nvSpPr>
        <p:spPr>
          <a:xfrm>
            <a:off x="10805265" y="1485019"/>
            <a:ext cx="7230602" cy="1569660"/>
          </a:xfrm>
          <a:prstGeom prst="rect">
            <a:avLst/>
          </a:prstGeom>
          <a:noFill/>
        </p:spPr>
        <p:txBody>
          <a:bodyPr wrap="square" rtlCol="0">
            <a:spAutoFit/>
          </a:bodyPr>
          <a:lstStyle/>
          <a:p>
            <a:r>
              <a:rPr lang="en-US" sz="2400" b="1" dirty="0"/>
              <a:t>ANALYSIS</a:t>
            </a:r>
          </a:p>
          <a:p>
            <a:r>
              <a:rPr lang="en-US" sz="2400" dirty="0"/>
              <a:t>Science and Technology  are the most popular categories of content showing that people enjoy “real-life” and “factual” content most.</a:t>
            </a:r>
            <a:endParaRPr lang="en-IN" sz="2400" dirty="0"/>
          </a:p>
        </p:txBody>
      </p:sp>
      <p:sp>
        <p:nvSpPr>
          <p:cNvPr id="18" name="TextBox 17">
            <a:extLst>
              <a:ext uri="{FF2B5EF4-FFF2-40B4-BE49-F238E27FC236}">
                <a16:creationId xmlns:a16="http://schemas.microsoft.com/office/drawing/2014/main" id="{A316735B-55C5-D3AE-711D-7AD8414B288B}"/>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among the top 5 categories, with "Science" ranking the highest. This suggests that  audience are interested in these topics. We can use this insight to create campaigns and partner with healthy eating brands to boost user engagement.</a:t>
            </a:r>
          </a:p>
        </p:txBody>
      </p:sp>
      <p:sp>
        <p:nvSpPr>
          <p:cNvPr id="19" name="TextBox 18">
            <a:extLst>
              <a:ext uri="{FF2B5EF4-FFF2-40B4-BE49-F238E27FC236}">
                <a16:creationId xmlns:a16="http://schemas.microsoft.com/office/drawing/2014/main" id="{6BE8B0DA-BE9D-8EB9-0B71-45BB2EDA6CD2}"/>
              </a:ext>
            </a:extLst>
          </p:cNvPr>
          <p:cNvSpPr txBox="1"/>
          <p:nvPr/>
        </p:nvSpPr>
        <p:spPr>
          <a:xfrm>
            <a:off x="10774828" y="7428183"/>
            <a:ext cx="7208371" cy="2308324"/>
          </a:xfrm>
          <a:prstGeom prst="rect">
            <a:avLst/>
          </a:prstGeom>
          <a:noFill/>
        </p:spPr>
        <p:txBody>
          <a:bodyPr wrap="square" rtlCol="0">
            <a:spAutoFit/>
          </a:bodyPr>
          <a:lstStyle/>
          <a:p>
            <a:r>
              <a:rPr lang="en-US" sz="2400" b="1" dirty="0"/>
              <a:t>NEXT STEPS</a:t>
            </a:r>
          </a:p>
          <a:p>
            <a:endParaRPr lang="en-US" sz="2400" dirty="0"/>
          </a:p>
          <a:p>
            <a:r>
              <a:rPr lang="en-US" sz="2400" dirty="0"/>
              <a:t>This ad-hoc analysis provides valuable insights. Now, it's time to implement this analysis on a larger scale for real-time business understanding. We can guide you through this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b="1" spc="-19" dirty="0">
                  <a:solidFill>
                    <a:srgbClr val="000000"/>
                  </a:solidFill>
                  <a:latin typeface="Graphik Regular" panose="020B0503030202060203" pitchFamily="34" charset="0"/>
                </a:rPr>
                <a:t>Project recap</a:t>
              </a:r>
            </a:p>
            <a:p>
              <a:pPr>
                <a:lnSpc>
                  <a:spcPts val="2660"/>
                </a:lnSpc>
              </a:pPr>
              <a:r>
                <a:rPr lang="en-US" sz="2400" b="1" spc="-19" dirty="0">
                  <a:solidFill>
                    <a:srgbClr val="000000"/>
                  </a:solidFill>
                  <a:latin typeface="Graphik Regular" panose="020B0503030202060203" pitchFamily="34" charset="0"/>
                </a:rPr>
                <a:t>Problem</a:t>
              </a:r>
            </a:p>
            <a:p>
              <a:pPr>
                <a:lnSpc>
                  <a:spcPts val="2660"/>
                </a:lnSpc>
              </a:pPr>
              <a:r>
                <a:rPr lang="en-US" sz="2400" b="1" spc="-19" dirty="0">
                  <a:solidFill>
                    <a:srgbClr val="000000"/>
                  </a:solidFill>
                  <a:latin typeface="Graphik Regular" panose="020B0503030202060203" pitchFamily="34" charset="0"/>
                </a:rPr>
                <a:t>The Analytics team</a:t>
              </a:r>
            </a:p>
            <a:p>
              <a:pPr>
                <a:lnSpc>
                  <a:spcPts val="2660"/>
                </a:lnSpc>
              </a:pPr>
              <a:r>
                <a:rPr lang="en-US" sz="2400" b="1" spc="-19" dirty="0">
                  <a:solidFill>
                    <a:srgbClr val="000000"/>
                  </a:solidFill>
                  <a:latin typeface="Graphik Regular" panose="020B0503030202060203" pitchFamily="34" charset="0"/>
                </a:rPr>
                <a:t>Process</a:t>
              </a:r>
            </a:p>
            <a:p>
              <a:pPr>
                <a:lnSpc>
                  <a:spcPts val="2660"/>
                </a:lnSpc>
              </a:pPr>
              <a:r>
                <a:rPr lang="en-US" sz="2400" b="1" spc="-19" dirty="0">
                  <a:solidFill>
                    <a:srgbClr val="000000"/>
                  </a:solidFill>
                  <a:latin typeface="Graphik Regular" panose="020B0503030202060203" pitchFamily="34" charset="0"/>
                </a:rPr>
                <a:t>Insights</a:t>
              </a:r>
            </a:p>
            <a:p>
              <a:pPr>
                <a:lnSpc>
                  <a:spcPts val="2660"/>
                </a:lnSpc>
              </a:pPr>
              <a:r>
                <a:rPr lang="en-US" sz="24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927951F5-07E7-58DE-0617-66049955125F}"/>
              </a:ext>
            </a:extLst>
          </p:cNvPr>
          <p:cNvSpPr txBox="1"/>
          <p:nvPr/>
        </p:nvSpPr>
        <p:spPr>
          <a:xfrm>
            <a:off x="8499198" y="3238500"/>
            <a:ext cx="7579002" cy="3970318"/>
          </a:xfrm>
          <a:prstGeom prst="rect">
            <a:avLst/>
          </a:prstGeom>
          <a:noFill/>
        </p:spPr>
        <p:txBody>
          <a:bodyPr wrap="square" rtlCol="0">
            <a:spAutoFit/>
          </a:bodyPr>
          <a:lstStyle/>
          <a:p>
            <a:r>
              <a:rPr lang="en-US" sz="2800" b="1" dirty="0"/>
              <a:t>Social Buzz is a fast growing technology unicorn that need to adapt quickly to it's global scale.</a:t>
            </a:r>
          </a:p>
          <a:p>
            <a:r>
              <a:rPr lang="en-US" sz="2800" b="1" dirty="0"/>
              <a:t>Accenture has begun a 3 month POC focusing on these tasks:</a:t>
            </a:r>
          </a:p>
          <a:p>
            <a:endParaRPr lang="en-US" sz="2800" b="1" dirty="0"/>
          </a:p>
          <a:p>
            <a:r>
              <a:rPr lang="en-US" sz="2800" b="1" dirty="0"/>
              <a:t>• An audit of Social Buzz's big data practice</a:t>
            </a:r>
          </a:p>
          <a:p>
            <a:r>
              <a:rPr lang="en-US" sz="2800" b="1" dirty="0"/>
              <a:t>• Recommendations for a successful IPO</a:t>
            </a:r>
          </a:p>
          <a:p>
            <a:r>
              <a:rPr lang="en-US" sz="2800" b="1" dirty="0"/>
              <a:t>• 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AEE913F-C47F-7C66-00AA-36C3AC4D08D9}"/>
              </a:ext>
            </a:extLst>
          </p:cNvPr>
          <p:cNvSpPr txBox="1"/>
          <p:nvPr/>
        </p:nvSpPr>
        <p:spPr>
          <a:xfrm>
            <a:off x="2394828" y="5461748"/>
            <a:ext cx="7715933" cy="4154984"/>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a:t>
            </a:r>
            <a:r>
              <a:rPr lang="en-US" sz="3600" dirty="0">
                <a:solidFill>
                  <a:schemeClr val="bg1"/>
                </a:solidFill>
              </a:rPr>
              <a:t> pieces of content per year!</a:t>
            </a:r>
          </a:p>
          <a:p>
            <a:endParaRPr lang="en-US" sz="3600" dirty="0">
              <a:solidFill>
                <a:schemeClr val="bg1"/>
              </a:solidFill>
            </a:endParaRPr>
          </a:p>
          <a:p>
            <a:r>
              <a:rPr lang="en-US" sz="2800" dirty="0">
                <a:solidFill>
                  <a:schemeClr val="bg1"/>
                </a:solidFill>
              </a:rPr>
              <a:t>But how to capitalize on it when there is so much?</a:t>
            </a:r>
          </a:p>
          <a:p>
            <a:endParaRPr lang="en-US" sz="3600" dirty="0">
              <a:solidFill>
                <a:schemeClr val="bg1"/>
              </a:solidFill>
            </a:endParaRPr>
          </a:p>
          <a:p>
            <a:r>
              <a:rPr lang="en-US" sz="2800" u="sng"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DC22ED38-14AF-D677-38B8-81ABB06FB3A8}"/>
              </a:ext>
            </a:extLst>
          </p:cNvPr>
          <p:cNvSpPr txBox="1"/>
          <p:nvPr/>
        </p:nvSpPr>
        <p:spPr>
          <a:xfrm>
            <a:off x="14439899" y="1586771"/>
            <a:ext cx="2998477" cy="1200329"/>
          </a:xfrm>
          <a:prstGeom prst="rect">
            <a:avLst/>
          </a:prstGeom>
          <a:noFill/>
        </p:spPr>
        <p:txBody>
          <a:bodyPr wrap="square" rtlCol="0">
            <a:spAutoFit/>
          </a:bodyPr>
          <a:lstStyle/>
          <a:p>
            <a:pPr algn="ctr"/>
            <a:r>
              <a:rPr lang="en-US" sz="2400" b="1" dirty="0"/>
              <a:t>Andrew Fleming</a:t>
            </a:r>
          </a:p>
          <a:p>
            <a:pPr algn="ctr"/>
            <a:r>
              <a:rPr lang="en-US" sz="2400" dirty="0"/>
              <a:t>Chief Technical Architect</a:t>
            </a:r>
          </a:p>
        </p:txBody>
      </p:sp>
      <p:sp>
        <p:nvSpPr>
          <p:cNvPr id="34" name="TextBox 33">
            <a:extLst>
              <a:ext uri="{FF2B5EF4-FFF2-40B4-BE49-F238E27FC236}">
                <a16:creationId xmlns:a16="http://schemas.microsoft.com/office/drawing/2014/main" id="{362CF492-1B86-2932-1A2F-8A9641965DC4}"/>
              </a:ext>
            </a:extLst>
          </p:cNvPr>
          <p:cNvSpPr txBox="1"/>
          <p:nvPr/>
        </p:nvSpPr>
        <p:spPr>
          <a:xfrm>
            <a:off x="14554200" y="4648115"/>
            <a:ext cx="3227077" cy="830997"/>
          </a:xfrm>
          <a:prstGeom prst="rect">
            <a:avLst/>
          </a:prstGeom>
          <a:noFill/>
        </p:spPr>
        <p:txBody>
          <a:bodyPr wrap="square" rtlCol="0">
            <a:spAutoFit/>
          </a:bodyPr>
          <a:lstStyle/>
          <a:p>
            <a:pPr algn="ctr"/>
            <a:r>
              <a:rPr lang="en-US" sz="2400" b="1" dirty="0"/>
              <a:t>Marcus </a:t>
            </a:r>
            <a:r>
              <a:rPr lang="en-US" sz="2400" b="1" dirty="0" err="1"/>
              <a:t>Rompton</a:t>
            </a:r>
            <a:r>
              <a:rPr lang="en-US" sz="2400" b="1" dirty="0"/>
              <a:t> </a:t>
            </a:r>
          </a:p>
          <a:p>
            <a:pPr algn="ctr"/>
            <a:r>
              <a:rPr lang="en-US" sz="2400" dirty="0"/>
              <a:t>Senior data expert </a:t>
            </a:r>
          </a:p>
        </p:txBody>
      </p:sp>
      <p:sp>
        <p:nvSpPr>
          <p:cNvPr id="35" name="TextBox 34">
            <a:extLst>
              <a:ext uri="{FF2B5EF4-FFF2-40B4-BE49-F238E27FC236}">
                <a16:creationId xmlns:a16="http://schemas.microsoft.com/office/drawing/2014/main" id="{16AF0E12-3FD3-78B2-676D-5A321A8B9958}"/>
              </a:ext>
            </a:extLst>
          </p:cNvPr>
          <p:cNvSpPr txBox="1"/>
          <p:nvPr/>
        </p:nvSpPr>
        <p:spPr>
          <a:xfrm>
            <a:off x="14254587" y="7634576"/>
            <a:ext cx="3227077" cy="830997"/>
          </a:xfrm>
          <a:prstGeom prst="rect">
            <a:avLst/>
          </a:prstGeom>
          <a:noFill/>
        </p:spPr>
        <p:txBody>
          <a:bodyPr wrap="square" rtlCol="0">
            <a:spAutoFit/>
          </a:bodyPr>
          <a:lstStyle/>
          <a:p>
            <a:pPr algn="ctr"/>
            <a:r>
              <a:rPr lang="en-US" sz="2400" b="1" dirty="0" err="1"/>
              <a:t>Srisudha</a:t>
            </a:r>
            <a:r>
              <a:rPr lang="en-US" sz="2400" b="1" dirty="0"/>
              <a:t> Davuluri</a:t>
            </a:r>
          </a:p>
          <a:p>
            <a:pPr algn="ctr"/>
            <a:r>
              <a:rPr lang="en-US" sz="2400" b="1" dirty="0"/>
              <a:t>Data Analyst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46A884C-6E40-DEA4-F53A-8FFFD3F08E51}"/>
              </a:ext>
            </a:extLst>
          </p:cNvPr>
          <p:cNvSpPr txBox="1"/>
          <p:nvPr/>
        </p:nvSpPr>
        <p:spPr>
          <a:xfrm>
            <a:off x="3948675" y="999746"/>
            <a:ext cx="3349853" cy="523220"/>
          </a:xfrm>
          <a:prstGeom prst="rect">
            <a:avLst/>
          </a:prstGeom>
          <a:noFill/>
        </p:spPr>
        <p:txBody>
          <a:bodyPr wrap="square" rtlCol="0">
            <a:spAutoFit/>
          </a:bodyPr>
          <a:lstStyle/>
          <a:p>
            <a:r>
              <a:rPr lang="en-US" sz="2800" b="1" dirty="0">
                <a:solidFill>
                  <a:schemeClr val="bg1"/>
                </a:solidFill>
              </a:rPr>
              <a:t>Data Understanding</a:t>
            </a:r>
          </a:p>
        </p:txBody>
      </p:sp>
      <p:sp>
        <p:nvSpPr>
          <p:cNvPr id="40" name="TextBox 39">
            <a:extLst>
              <a:ext uri="{FF2B5EF4-FFF2-40B4-BE49-F238E27FC236}">
                <a16:creationId xmlns:a16="http://schemas.microsoft.com/office/drawing/2014/main" id="{06AA17EC-6F06-647A-64DA-C260420291A6}"/>
              </a:ext>
            </a:extLst>
          </p:cNvPr>
          <p:cNvSpPr txBox="1"/>
          <p:nvPr/>
        </p:nvSpPr>
        <p:spPr>
          <a:xfrm>
            <a:off x="5986049" y="2466631"/>
            <a:ext cx="3349853" cy="523220"/>
          </a:xfrm>
          <a:prstGeom prst="rect">
            <a:avLst/>
          </a:prstGeom>
          <a:noFill/>
        </p:spPr>
        <p:txBody>
          <a:bodyPr wrap="square" rtlCol="0">
            <a:spAutoFit/>
          </a:bodyPr>
          <a:lstStyle/>
          <a:p>
            <a:r>
              <a:rPr lang="en-US" sz="2800" b="1" dirty="0">
                <a:solidFill>
                  <a:schemeClr val="bg1"/>
                </a:solidFill>
              </a:rPr>
              <a:t>Data Cleaning</a:t>
            </a:r>
          </a:p>
        </p:txBody>
      </p:sp>
      <p:sp>
        <p:nvSpPr>
          <p:cNvPr id="41" name="TextBox 40">
            <a:extLst>
              <a:ext uri="{FF2B5EF4-FFF2-40B4-BE49-F238E27FC236}">
                <a16:creationId xmlns:a16="http://schemas.microsoft.com/office/drawing/2014/main" id="{75A8EC9B-0017-7037-DC7E-4004E710E3CF}"/>
              </a:ext>
            </a:extLst>
          </p:cNvPr>
          <p:cNvSpPr txBox="1"/>
          <p:nvPr/>
        </p:nvSpPr>
        <p:spPr>
          <a:xfrm>
            <a:off x="7686003" y="4067025"/>
            <a:ext cx="3349853" cy="523220"/>
          </a:xfrm>
          <a:prstGeom prst="rect">
            <a:avLst/>
          </a:prstGeom>
          <a:noFill/>
        </p:spPr>
        <p:txBody>
          <a:bodyPr wrap="square" rtlCol="0">
            <a:spAutoFit/>
          </a:bodyPr>
          <a:lstStyle/>
          <a:p>
            <a:r>
              <a:rPr lang="en-US" sz="2800" b="1" dirty="0">
                <a:solidFill>
                  <a:schemeClr val="bg1"/>
                </a:solidFill>
              </a:rPr>
              <a:t>Data Modelling</a:t>
            </a:r>
          </a:p>
        </p:txBody>
      </p:sp>
      <p:sp>
        <p:nvSpPr>
          <p:cNvPr id="42" name="TextBox 41">
            <a:extLst>
              <a:ext uri="{FF2B5EF4-FFF2-40B4-BE49-F238E27FC236}">
                <a16:creationId xmlns:a16="http://schemas.microsoft.com/office/drawing/2014/main" id="{00920BB1-E06B-07CF-EE7A-0398EEECC503}"/>
              </a:ext>
            </a:extLst>
          </p:cNvPr>
          <p:cNvSpPr txBox="1"/>
          <p:nvPr/>
        </p:nvSpPr>
        <p:spPr>
          <a:xfrm>
            <a:off x="9584764" y="5696756"/>
            <a:ext cx="3349853" cy="523220"/>
          </a:xfrm>
          <a:prstGeom prst="rect">
            <a:avLst/>
          </a:prstGeom>
          <a:noFill/>
        </p:spPr>
        <p:txBody>
          <a:bodyPr wrap="square" rtlCol="0">
            <a:spAutoFit/>
          </a:bodyPr>
          <a:lstStyle/>
          <a:p>
            <a:r>
              <a:rPr lang="en-US" sz="2800" b="1" dirty="0">
                <a:solidFill>
                  <a:schemeClr val="bg1"/>
                </a:solidFill>
              </a:rPr>
              <a:t>Data Analysis</a:t>
            </a:r>
          </a:p>
        </p:txBody>
      </p:sp>
      <p:sp>
        <p:nvSpPr>
          <p:cNvPr id="43" name="TextBox 42">
            <a:extLst>
              <a:ext uri="{FF2B5EF4-FFF2-40B4-BE49-F238E27FC236}">
                <a16:creationId xmlns:a16="http://schemas.microsoft.com/office/drawing/2014/main" id="{0E3B4CC0-10A4-FBDB-B743-1601448B3398}"/>
              </a:ext>
            </a:extLst>
          </p:cNvPr>
          <p:cNvSpPr txBox="1"/>
          <p:nvPr/>
        </p:nvSpPr>
        <p:spPr>
          <a:xfrm>
            <a:off x="11386399" y="7144215"/>
            <a:ext cx="3349853" cy="523220"/>
          </a:xfrm>
          <a:prstGeom prst="rect">
            <a:avLst/>
          </a:prstGeom>
          <a:noFill/>
        </p:spPr>
        <p:txBody>
          <a:bodyPr wrap="square" rtlCol="0">
            <a:spAutoFit/>
          </a:bodyPr>
          <a:lstStyle/>
          <a:p>
            <a:r>
              <a:rPr lang="en-US" sz="2800" b="1"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953A12D5-0417-47F3-6C7E-634C603C7300}"/>
              </a:ext>
            </a:extLst>
          </p:cNvPr>
          <p:cNvSpPr txBox="1"/>
          <p:nvPr/>
        </p:nvSpPr>
        <p:spPr>
          <a:xfrm>
            <a:off x="2127159" y="5067300"/>
            <a:ext cx="2972219" cy="1200329"/>
          </a:xfrm>
          <a:prstGeom prst="rect">
            <a:avLst/>
          </a:prstGeom>
          <a:noFill/>
        </p:spPr>
        <p:txBody>
          <a:bodyPr wrap="square" rtlCol="0">
            <a:spAutoFit/>
          </a:bodyPr>
          <a:lstStyle/>
          <a:p>
            <a:pPr algn="ctr"/>
            <a:r>
              <a:rPr lang="en-US" sz="4400" b="1" dirty="0">
                <a:solidFill>
                  <a:srgbClr val="A100FF"/>
                </a:solidFill>
              </a:rPr>
              <a:t>16</a:t>
            </a:r>
            <a:r>
              <a:rPr lang="en-US" sz="2800" b="1" dirty="0"/>
              <a:t> </a:t>
            </a:r>
          </a:p>
          <a:p>
            <a:pPr algn="ctr"/>
            <a:r>
              <a:rPr lang="en-US" sz="2800" b="1" dirty="0"/>
              <a:t>Unique Categories</a:t>
            </a:r>
          </a:p>
        </p:txBody>
      </p:sp>
      <p:sp>
        <p:nvSpPr>
          <p:cNvPr id="15" name="TextBox 14">
            <a:extLst>
              <a:ext uri="{FF2B5EF4-FFF2-40B4-BE49-F238E27FC236}">
                <a16:creationId xmlns:a16="http://schemas.microsoft.com/office/drawing/2014/main" id="{F6A10220-A45F-0FE3-C2AC-D1E8D62A1521}"/>
              </a:ext>
            </a:extLst>
          </p:cNvPr>
          <p:cNvSpPr txBox="1"/>
          <p:nvPr/>
        </p:nvSpPr>
        <p:spPr>
          <a:xfrm>
            <a:off x="12417205" y="5064536"/>
            <a:ext cx="3733800" cy="1200329"/>
          </a:xfrm>
          <a:prstGeom prst="rect">
            <a:avLst/>
          </a:prstGeom>
          <a:noFill/>
        </p:spPr>
        <p:txBody>
          <a:bodyPr wrap="square" rtlCol="0">
            <a:spAutoFit/>
          </a:bodyPr>
          <a:lstStyle/>
          <a:p>
            <a:pPr algn="ctr"/>
            <a:r>
              <a:rPr lang="en-US" sz="4400" b="1" dirty="0">
                <a:solidFill>
                  <a:srgbClr val="A100FF"/>
                </a:solidFill>
              </a:rPr>
              <a:t>Animal</a:t>
            </a:r>
          </a:p>
          <a:p>
            <a:pPr algn="ctr"/>
            <a:r>
              <a:rPr lang="en-US" sz="2800" b="1" dirty="0"/>
              <a:t>Most Favorite Category</a:t>
            </a:r>
          </a:p>
        </p:txBody>
      </p:sp>
      <p:sp>
        <p:nvSpPr>
          <p:cNvPr id="16" name="TextBox 15">
            <a:extLst>
              <a:ext uri="{FF2B5EF4-FFF2-40B4-BE49-F238E27FC236}">
                <a16:creationId xmlns:a16="http://schemas.microsoft.com/office/drawing/2014/main" id="{7D013DB6-02A6-48DE-68EE-3FB64D01556E}"/>
              </a:ext>
            </a:extLst>
          </p:cNvPr>
          <p:cNvSpPr txBox="1"/>
          <p:nvPr/>
        </p:nvSpPr>
        <p:spPr>
          <a:xfrm>
            <a:off x="7166690" y="4849093"/>
            <a:ext cx="3183203" cy="1631216"/>
          </a:xfrm>
          <a:prstGeom prst="rect">
            <a:avLst/>
          </a:prstGeom>
          <a:noFill/>
        </p:spPr>
        <p:txBody>
          <a:bodyPr wrap="square" rtlCol="0">
            <a:spAutoFit/>
          </a:bodyPr>
          <a:lstStyle/>
          <a:p>
            <a:pPr algn="ctr"/>
            <a:r>
              <a:rPr lang="en-US" sz="4400" b="1" dirty="0">
                <a:solidFill>
                  <a:srgbClr val="A100FF"/>
                </a:solidFill>
              </a:rPr>
              <a:t>May Month </a:t>
            </a:r>
          </a:p>
          <a:p>
            <a:pPr algn="ctr"/>
            <a:r>
              <a:rPr lang="en-US" sz="2800" b="1" dirty="0"/>
              <a:t>Most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3" name="Chart 32">
            <a:extLst>
              <a:ext uri="{FF2B5EF4-FFF2-40B4-BE49-F238E27FC236}">
                <a16:creationId xmlns:a16="http://schemas.microsoft.com/office/drawing/2014/main" id="{46215B66-1536-4344-87C4-A85BB2E171BD}"/>
              </a:ext>
            </a:extLst>
          </p:cNvPr>
          <p:cNvGraphicFramePr>
            <a:graphicFrameLocks/>
          </p:cNvGraphicFramePr>
          <p:nvPr>
            <p:extLst>
              <p:ext uri="{D42A27DB-BD31-4B8C-83A1-F6EECF244321}">
                <p14:modId xmlns:p14="http://schemas.microsoft.com/office/powerpoint/2010/main" val="3656560925"/>
              </p:ext>
            </p:extLst>
          </p:nvPr>
        </p:nvGraphicFramePr>
        <p:xfrm>
          <a:off x="2824654" y="1756594"/>
          <a:ext cx="14396546" cy="694629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1" name="Chart 30">
            <a:extLst>
              <a:ext uri="{FF2B5EF4-FFF2-40B4-BE49-F238E27FC236}">
                <a16:creationId xmlns:a16="http://schemas.microsoft.com/office/drawing/2014/main" id="{13E4F0A0-41E5-8E7F-4372-417CC496F546}"/>
              </a:ext>
            </a:extLst>
          </p:cNvPr>
          <p:cNvGraphicFramePr>
            <a:graphicFrameLocks/>
          </p:cNvGraphicFramePr>
          <p:nvPr>
            <p:extLst>
              <p:ext uri="{D42A27DB-BD31-4B8C-83A1-F6EECF244321}">
                <p14:modId xmlns:p14="http://schemas.microsoft.com/office/powerpoint/2010/main" val="1255225509"/>
              </p:ext>
            </p:extLst>
          </p:nvPr>
        </p:nvGraphicFramePr>
        <p:xfrm>
          <a:off x="3031106" y="1231450"/>
          <a:ext cx="13967194" cy="787482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1342</Words>
  <Application>Microsoft Office PowerPoint</Application>
  <PresentationFormat>Custom</PresentationFormat>
  <Paragraphs>150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Sai Sri Sudha</cp:lastModifiedBy>
  <cp:revision>10</cp:revision>
  <dcterms:created xsi:type="dcterms:W3CDTF">2006-08-16T00:00:00Z</dcterms:created>
  <dcterms:modified xsi:type="dcterms:W3CDTF">2024-06-04T19:37:24Z</dcterms:modified>
  <dc:identifier>DAEhDyfaYKE</dc:identifier>
</cp:coreProperties>
</file>