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7559675" cy="1069149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19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4"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35"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3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37"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8"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39"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D57F1E4F-1CFF-5643-939E-217C01CDF565}" type="slidenum">
              <a:rPr lang="en-US" smtClean="0"/>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5" name="PlaceHolder 1"/>
          <p:cNvSpPr>
            <a:spLocks noGrp="1"/>
          </p:cNvSpPr>
          <p:nvPr>
            <p:ph type="title"/>
          </p:nvPr>
        </p:nvSpPr>
        <p:spPr>
          <a:xfrm>
            <a:off x="457200" y="273600"/>
            <a:ext cx="8229240" cy="1145160"/>
          </a:xfrm>
          <a:prstGeom prst="rect">
            <a:avLst/>
          </a:prstGeom>
        </p:spPr>
        <p:txBody>
          <a:bodyPr lIns="0" tIns="0" rIns="0" bIns="0" anchor="ctr"/>
          <a:lstStyle/>
          <a:p>
            <a:pPr algn="ctr"/>
          </a:p>
        </p:txBody>
      </p:sp>
      <p:sp>
        <p:nvSpPr>
          <p:cNvPr id="1048646" name="PlaceHolder 2"/>
          <p:cNvSpPr>
            <a:spLocks noGrp="1"/>
          </p:cNvSpPr>
          <p:nvPr>
            <p:ph type="subTitle"/>
          </p:nvPr>
        </p:nvSpPr>
        <p:spPr>
          <a:xfrm>
            <a:off x="457200" y="1604520"/>
            <a:ext cx="8229240" cy="3977280"/>
          </a:xfrm>
          <a:prstGeom prst="rect">
            <a:avLst/>
          </a:prstGeom>
        </p:spPr>
        <p:txBody>
          <a:bodyPr lIns="0" tIns="0" rIns="0" bIns="0" anchor="ctr"/>
          <a:lstStyle/>
          <a:p>
            <a:pPr algn="c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0DDF080-5E8C-48AD-84E5-6C08B304C14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a:fillRect/>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a:fillRect/>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CustomShape 1"/>
          <p:cNvSpPr/>
          <p:nvPr/>
        </p:nvSpPr>
        <p:spPr>
          <a:xfrm>
            <a:off x="611431" y="1340395"/>
            <a:ext cx="8457120" cy="1310760"/>
          </a:xfrm>
          <a:prstGeom prst="rect">
            <a:avLst/>
          </a:prstGeom>
          <a:noFill/>
          <a:ln>
            <a:noFill/>
          </a:ln>
        </p:spPr>
        <p:txBody>
          <a:bodyPr lIns="90000" tIns="45000" rIns="90000" bIns="45000" anchor="ctr"/>
          <a:lstStyle/>
          <a:p>
            <a:pPr algn="ctr">
              <a:lnSpc>
                <a:spcPct val="100000"/>
              </a:lnSpc>
            </a:pPr>
            <a:r>
              <a:rPr lang="en-US" sz="3600" b="1" dirty="0">
                <a:solidFill>
                  <a:srgbClr val="FF0000"/>
                </a:solidFill>
                <a:latin typeface="Times New Roman" panose="02020603050405020304" pitchFamily="18" charset="0"/>
                <a:cs typeface="Times New Roman" panose="02020603050405020304" pitchFamily="18" charset="0"/>
                <a:sym typeface="+mn-ea"/>
              </a:rPr>
              <a:t>JOB APPLICATION SYSTEM</a:t>
            </a:r>
            <a:endParaRPr lang="en-IN" sz="3600" b="1" dirty="0">
              <a:solidFill>
                <a:srgbClr val="FF0000"/>
              </a:solidFill>
              <a:latin typeface="Times New Roman" panose="02020603050405020304" pitchFamily="18" charset="0"/>
              <a:cs typeface="Times New Roman" panose="02020603050405020304" pitchFamily="18" charset="0"/>
            </a:endParaRPr>
          </a:p>
          <a:p>
            <a:pPr algn="ctr">
              <a:lnSpc>
                <a:spcPct val="100000"/>
              </a:lnSpc>
            </a:pPr>
            <a:endParaRPr lang="en-US" altLang="en-IN" sz="3600" b="1" dirty="0">
              <a:solidFill>
                <a:srgbClr val="003300"/>
              </a:solidFill>
              <a:latin typeface="Times New Roman" panose="02020603050405020304"/>
            </a:endParaRPr>
          </a:p>
        </p:txBody>
      </p:sp>
      <p:sp>
        <p:nvSpPr>
          <p:cNvPr id="1048586" name="CustomShape 2"/>
          <p:cNvSpPr/>
          <p:nvPr/>
        </p:nvSpPr>
        <p:spPr>
          <a:xfrm>
            <a:off x="8458200" y="6177960"/>
            <a:ext cx="456120" cy="475200"/>
          </a:xfrm>
          <a:prstGeom prst="rect">
            <a:avLst/>
          </a:prstGeom>
          <a:noFill/>
          <a:ln>
            <a:noFill/>
          </a:ln>
        </p:spPr>
        <p:txBody>
          <a:bodyPr lIns="90000" tIns="45000" rIns="90000" bIns="45000" anchor="b"/>
          <a:lstStyle/>
          <a:p>
            <a:pPr algn="ctr">
              <a:lnSpc>
                <a:spcPct val="100000"/>
              </a:lnSpc>
            </a:pPr>
            <a:fld id="{6C30A6DB-2B21-4292-A57D-EC6E28A32785}" type="slidenum">
              <a:rPr lang="en-IN" sz="1200">
                <a:solidFill>
                  <a:srgbClr val="B5A989"/>
                </a:solidFill>
                <a:latin typeface="Gill Sans MT" panose="020B0502020104020203"/>
              </a:rPr>
            </a:fld>
            <a:endParaRPr lang="en-IN" sz="1200" dirty="0">
              <a:solidFill>
                <a:srgbClr val="B5A989"/>
              </a:solidFill>
              <a:latin typeface="Gill Sans MT" panose="020B0502020104020203"/>
            </a:endParaRPr>
          </a:p>
        </p:txBody>
      </p:sp>
      <p:sp>
        <p:nvSpPr>
          <p:cNvPr id="1048587" name="CustomShape 3"/>
          <p:cNvSpPr/>
          <p:nvPr/>
        </p:nvSpPr>
        <p:spPr>
          <a:xfrm>
            <a:off x="699660" y="3266176"/>
            <a:ext cx="7986600" cy="2519640"/>
          </a:xfrm>
          <a:prstGeom prst="rect">
            <a:avLst/>
          </a:prstGeom>
          <a:noFill/>
          <a:ln w="12700">
            <a:solidFill>
              <a:srgbClr val="000000"/>
            </a:solidFill>
            <a:prstDash val="solid"/>
          </a:ln>
        </p:spPr>
        <p:txBody>
          <a:bodyPr lIns="90000" tIns="45000" rIns="90000" bIns="45000"/>
          <a:lstStyle/>
          <a:p>
            <a:pPr algn="ctr">
              <a:lnSpc>
                <a:spcPct val="80000"/>
              </a:lnSpc>
            </a:pPr>
            <a:endParaRPr dirty="0"/>
          </a:p>
          <a:p>
            <a:pPr>
              <a:lnSpc>
                <a:spcPct val="80000"/>
              </a:lnSpc>
            </a:pPr>
            <a:r>
              <a:rPr lang="en-IN" sz="2600" b="1" dirty="0">
                <a:solidFill>
                  <a:srgbClr val="002060"/>
                </a:solidFill>
                <a:latin typeface="Times New Roman" panose="02020603050405020304"/>
              </a:rPr>
              <a:t>S</a:t>
            </a:r>
            <a:r>
              <a:rPr lang="en-US" sz="2600" b="1" dirty="0">
                <a:solidFill>
                  <a:srgbClr val="002060"/>
                </a:solidFill>
                <a:latin typeface="Times New Roman" panose="02020603050405020304"/>
              </a:rPr>
              <a:t>TUDENT</a:t>
            </a:r>
            <a:r>
              <a:rPr lang="en-IN" sz="2400" dirty="0">
                <a:solidFill>
                  <a:srgbClr val="002060"/>
                </a:solidFill>
                <a:latin typeface="Times New Roman" panose="02020603050405020304"/>
              </a:rPr>
              <a:t>   </a:t>
            </a:r>
            <a:r>
              <a:rPr lang="en-IN" sz="2400" b="1" dirty="0">
                <a:solidFill>
                  <a:srgbClr val="002060"/>
                </a:solidFill>
                <a:latin typeface="Times New Roman" panose="02020603050405020304"/>
              </a:rPr>
              <a:t>         	                   </a:t>
            </a:r>
            <a:r>
              <a:rPr lang="en-US" sz="2400" b="1" dirty="0">
                <a:solidFill>
                  <a:srgbClr val="002060"/>
                </a:solidFill>
                <a:latin typeface="Times New Roman" panose="02020603050405020304"/>
              </a:rPr>
              <a:t> </a:t>
            </a:r>
            <a:r>
              <a:rPr lang="en-IN" sz="2400" b="1" dirty="0">
                <a:solidFill>
                  <a:srgbClr val="002060"/>
                </a:solidFill>
                <a:latin typeface="Times New Roman" panose="02020603050405020304"/>
              </a:rPr>
              <a:t>S</a:t>
            </a:r>
            <a:r>
              <a:rPr lang="en-US" sz="2400" b="1" dirty="0">
                <a:solidFill>
                  <a:srgbClr val="002060"/>
                </a:solidFill>
                <a:latin typeface="Times New Roman" panose="02020603050405020304"/>
              </a:rPr>
              <a:t>UPERVISOR</a:t>
            </a:r>
            <a:endParaRPr dirty="0"/>
          </a:p>
          <a:p>
            <a:pPr>
              <a:lnSpc>
                <a:spcPct val="150000"/>
              </a:lnSpc>
            </a:pPr>
            <a:endParaRPr sz="1600" dirty="0">
              <a:latin typeface="Times New Roman" panose="02020603050405020304" pitchFamily="18" charset="0"/>
              <a:cs typeface="Times New Roman" panose="02020603050405020304" pitchFamily="18" charset="0"/>
            </a:endParaRPr>
          </a:p>
          <a:p>
            <a:pPr>
              <a:lnSpc>
                <a:spcPct val="150000"/>
              </a:lnSpc>
            </a:pPr>
            <a:r>
              <a:rPr lang="en-US" sz="1600" dirty="0">
                <a:solidFill>
                  <a:srgbClr val="002060"/>
                </a:solidFill>
                <a:latin typeface="Times New Roman" panose="02020603050405020304" pitchFamily="18" charset="0"/>
                <a:cs typeface="Times New Roman" panose="02020603050405020304" pitchFamily="18" charset="0"/>
              </a:rPr>
              <a:t>NAME </a:t>
            </a:r>
            <a:r>
              <a:rPr lang="en-IN" sz="1600" dirty="0">
                <a:solidFill>
                  <a:srgbClr val="002060"/>
                </a:solidFill>
                <a:latin typeface="Times New Roman" panose="02020603050405020304" pitchFamily="18" charset="0"/>
                <a:cs typeface="Times New Roman" panose="02020603050405020304" pitchFamily="18" charset="0"/>
              </a:rPr>
              <a:t>:</a:t>
            </a:r>
            <a:r>
              <a:rPr lang="en-US" sz="1600" dirty="0">
                <a:solidFill>
                  <a:srgbClr val="002060"/>
                </a:solidFill>
                <a:latin typeface="Times New Roman" panose="02020603050405020304" pitchFamily="18" charset="0"/>
                <a:cs typeface="Times New Roman" panose="02020603050405020304" pitchFamily="18" charset="0"/>
              </a:rPr>
              <a:t>K.Pavanesh                            </a:t>
            </a:r>
            <a:r>
              <a:rPr lang="en-IN" sz="1600" dirty="0">
                <a:solidFill>
                  <a:srgbClr val="002060"/>
                </a:solidFill>
                <a:latin typeface="Times New Roman" panose="02020603050405020304" pitchFamily="18" charset="0"/>
                <a:cs typeface="Times New Roman" panose="02020603050405020304" pitchFamily="18" charset="0"/>
              </a:rPr>
              <a:t>  </a:t>
            </a:r>
            <a:r>
              <a:rPr lang="en-US" altLang="en-IN" sz="1600" dirty="0">
                <a:solidFill>
                  <a:srgbClr val="002060"/>
                </a:solidFill>
                <a:latin typeface="Times New Roman" panose="02020603050405020304" pitchFamily="18" charset="0"/>
                <a:cs typeface="Times New Roman" panose="02020603050405020304" pitchFamily="18" charset="0"/>
              </a:rPr>
              <a:t>                  </a:t>
            </a:r>
            <a:r>
              <a:rPr lang="en-IN" sz="1600" dirty="0">
                <a:solidFill>
                  <a:srgbClr val="002060"/>
                </a:solidFill>
                <a:latin typeface="Times New Roman" panose="02020603050405020304" pitchFamily="18" charset="0"/>
                <a:cs typeface="Times New Roman" panose="02020603050405020304" pitchFamily="18" charset="0"/>
              </a:rPr>
              <a:t>  Name:MRS.ASWINI</a:t>
            </a:r>
            <a:endParaRPr sz="1600" dirty="0">
              <a:latin typeface="Times New Roman" panose="02020603050405020304" pitchFamily="18" charset="0"/>
              <a:cs typeface="Times New Roman" panose="02020603050405020304" pitchFamily="18" charset="0"/>
            </a:endParaRPr>
          </a:p>
          <a:p>
            <a:pPr>
              <a:lnSpc>
                <a:spcPct val="150000"/>
              </a:lnSpc>
            </a:pPr>
            <a:r>
              <a:rPr lang="en-IN" sz="1600" dirty="0">
                <a:solidFill>
                  <a:srgbClr val="002060"/>
                </a:solidFill>
                <a:latin typeface="Times New Roman" panose="02020603050405020304" pitchFamily="18" charset="0"/>
                <a:cs typeface="Times New Roman" panose="02020603050405020304" pitchFamily="18" charset="0"/>
              </a:rPr>
              <a:t>R</a:t>
            </a:r>
            <a:r>
              <a:rPr lang="en-US" sz="1600" dirty="0">
                <a:solidFill>
                  <a:srgbClr val="002060"/>
                </a:solidFill>
                <a:latin typeface="Times New Roman" panose="02020603050405020304" pitchFamily="18" charset="0"/>
                <a:cs typeface="Times New Roman" panose="02020603050405020304" pitchFamily="18" charset="0"/>
              </a:rPr>
              <a:t>egd.No :</a:t>
            </a:r>
            <a:r>
              <a:rPr lang="en-IN" sz="1600" dirty="0">
                <a:solidFill>
                  <a:srgbClr val="002060"/>
                </a:solidFill>
                <a:latin typeface="Times New Roman" panose="02020603050405020304" pitchFamily="18" charset="0"/>
                <a:cs typeface="Times New Roman" panose="02020603050405020304" pitchFamily="18" charset="0"/>
              </a:rPr>
              <a:t> 191811</a:t>
            </a:r>
            <a:r>
              <a:rPr lang="en-US" sz="1600" dirty="0">
                <a:solidFill>
                  <a:srgbClr val="002060"/>
                </a:solidFill>
                <a:latin typeface="Times New Roman" panose="02020603050405020304" pitchFamily="18" charset="0"/>
                <a:cs typeface="Times New Roman" panose="02020603050405020304" pitchFamily="18" charset="0"/>
              </a:rPr>
              <a:t>041 </a:t>
            </a:r>
            <a:r>
              <a:rPr lang="en-IN" sz="1600"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rPr>
              <a:t>                                             </a:t>
            </a:r>
            <a:r>
              <a:rPr lang="en-IN" sz="1600" dirty="0">
                <a:solidFill>
                  <a:srgbClr val="002060"/>
                </a:solidFill>
                <a:latin typeface="Times New Roman" panose="02020603050405020304" pitchFamily="18" charset="0"/>
                <a:cs typeface="Times New Roman" panose="02020603050405020304" pitchFamily="18" charset="0"/>
              </a:rPr>
              <a:t>Department: CSE</a:t>
            </a:r>
            <a:endParaRPr sz="1600" dirty="0">
              <a:latin typeface="Times New Roman" panose="02020603050405020304" pitchFamily="18" charset="0"/>
              <a:cs typeface="Times New Roman" panose="02020603050405020304" pitchFamily="18" charset="0"/>
            </a:endParaRPr>
          </a:p>
          <a:p>
            <a:pPr>
              <a:lnSpc>
                <a:spcPct val="150000"/>
              </a:lnSpc>
            </a:pPr>
            <a:r>
              <a:rPr lang="en-IN" sz="1600" dirty="0">
                <a:solidFill>
                  <a:srgbClr val="002060"/>
                </a:solidFill>
                <a:latin typeface="Times New Roman" panose="02020603050405020304" pitchFamily="18" charset="0"/>
                <a:cs typeface="Times New Roman" panose="02020603050405020304" pitchFamily="18" charset="0"/>
              </a:rPr>
              <a:t>Year Dept:2</a:t>
            </a:r>
            <a:r>
              <a:rPr lang="en-US" sz="1600" baseline="30000" dirty="0">
                <a:solidFill>
                  <a:srgbClr val="002060"/>
                </a:solidFill>
                <a:latin typeface="Times New Roman" panose="02020603050405020304" pitchFamily="18" charset="0"/>
                <a:cs typeface="Times New Roman" panose="02020603050405020304" pitchFamily="18" charset="0"/>
              </a:rPr>
              <a:t>nd </a:t>
            </a:r>
            <a:r>
              <a:rPr lang="en-IN" sz="1600" dirty="0">
                <a:solidFill>
                  <a:srgbClr val="002060"/>
                </a:solidFill>
                <a:latin typeface="Times New Roman" panose="02020603050405020304" pitchFamily="18" charset="0"/>
                <a:cs typeface="Times New Roman" panose="02020603050405020304" pitchFamily="18" charset="0"/>
              </a:rPr>
              <a:t>&amp;</a:t>
            </a:r>
            <a:r>
              <a:rPr lang="en-US" sz="1600" dirty="0">
                <a:solidFill>
                  <a:srgbClr val="002060"/>
                </a:solidFill>
                <a:latin typeface="Times New Roman" panose="02020603050405020304" pitchFamily="18" charset="0"/>
                <a:cs typeface="Times New Roman" panose="02020603050405020304" pitchFamily="18" charset="0"/>
              </a:rPr>
              <a:t> </a:t>
            </a:r>
            <a:r>
              <a:rPr lang="en-IN" sz="1600" dirty="0">
                <a:solidFill>
                  <a:srgbClr val="002060"/>
                </a:solidFill>
                <a:latin typeface="Times New Roman" panose="02020603050405020304" pitchFamily="18" charset="0"/>
                <a:cs typeface="Times New Roman" panose="02020603050405020304" pitchFamily="18" charset="0"/>
              </a:rPr>
              <a:t>CSE                                                 College Name: SSE</a:t>
            </a:r>
            <a:endParaRPr lang="en-IN" sz="1600" dirty="0">
              <a:latin typeface="Times New Roman" panose="02020603050405020304" pitchFamily="18" charset="0"/>
              <a:cs typeface="Times New Roman" panose="02020603050405020304" pitchFamily="18" charset="0"/>
            </a:endParaRPr>
          </a:p>
          <a:p>
            <a:pPr>
              <a:lnSpc>
                <a:spcPct val="150000"/>
              </a:lnSpc>
            </a:pPr>
            <a:endParaRPr dirty="0"/>
          </a:p>
          <a:p>
            <a:pPr algn="ctr">
              <a:lnSpc>
                <a:spcPct val="150000"/>
              </a:lnSpc>
            </a:pPr>
            <a:r>
              <a:rPr lang="en-IN" sz="2400" dirty="0">
                <a:solidFill>
                  <a:srgbClr val="002060"/>
                </a:solidFill>
                <a:latin typeface="Times New Roman" panose="02020603050405020304"/>
              </a:rPr>
              <a:t>		</a:t>
            </a:r>
            <a:endParaRPr dirty="0"/>
          </a:p>
        </p:txBody>
      </p:sp>
      <p:pic>
        <p:nvPicPr>
          <p:cNvPr id="2097152" name="Picture 86"/>
          <p:cNvPicPr/>
          <p:nvPr/>
        </p:nvPicPr>
        <p:blipFill>
          <a:blip r:embed="rId1"/>
          <a:stretch>
            <a:fillRect/>
          </a:stretch>
        </p:blipFill>
        <p:spPr>
          <a:xfrm>
            <a:off x="1008000" y="98640"/>
            <a:ext cx="1132920" cy="923400"/>
          </a:xfrm>
          <a:prstGeom prst="rect">
            <a:avLst/>
          </a:prstGeom>
          <a:ln>
            <a:noFill/>
          </a:ln>
        </p:spPr>
      </p:pic>
      <p:pic>
        <p:nvPicPr>
          <p:cNvPr id="2097153" name="Picture 87"/>
          <p:cNvPicPr/>
          <p:nvPr/>
        </p:nvPicPr>
        <p:blipFill>
          <a:blip r:embed="rId2"/>
          <a:stretch>
            <a:fillRect/>
          </a:stretch>
        </p:blipFill>
        <p:spPr>
          <a:xfrm>
            <a:off x="7916760" y="34920"/>
            <a:ext cx="1227240" cy="1261080"/>
          </a:xfrm>
          <a:prstGeom prst="rect">
            <a:avLst/>
          </a:prstGeom>
          <a:ln>
            <a:noFill/>
          </a:ln>
        </p:spPr>
      </p:pic>
      <p:pic>
        <p:nvPicPr>
          <p:cNvPr id="2097154" name="Picture 88"/>
          <p:cNvPicPr/>
          <p:nvPr/>
        </p:nvPicPr>
        <p:blipFill>
          <a:blip r:embed="rId1"/>
          <a:stretch>
            <a:fillRect/>
          </a:stretch>
        </p:blipFill>
        <p:spPr>
          <a:xfrm>
            <a:off x="1008000" y="98640"/>
            <a:ext cx="1132920" cy="923400"/>
          </a:xfrm>
          <a:prstGeom prst="rect">
            <a:avLst/>
          </a:prstGeom>
          <a:ln>
            <a:noFill/>
          </a:ln>
        </p:spPr>
      </p:pic>
      <p:pic>
        <p:nvPicPr>
          <p:cNvPr id="2097155" name="Picture 89"/>
          <p:cNvPicPr/>
          <p:nvPr/>
        </p:nvPicPr>
        <p:blipFill>
          <a:blip r:embed="rId1"/>
          <a:stretch>
            <a:fillRect/>
          </a:stretch>
        </p:blipFill>
        <p:spPr>
          <a:xfrm>
            <a:off x="1031928" y="98640"/>
            <a:ext cx="1132920" cy="923400"/>
          </a:xfrm>
          <a:prstGeom prst="rect">
            <a:avLst/>
          </a:prstGeom>
          <a:ln>
            <a:noFill/>
          </a:ln>
        </p:spPr>
      </p:pic>
      <p:sp>
        <p:nvSpPr>
          <p:cNvPr id="1048588"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lang="en-IN" sz="1200" dirty="0">
              <a:solidFill>
                <a:srgbClr val="B5A989"/>
              </a:solidFill>
              <a:latin typeface="Gill Sans MT" panose="020B0502020104020203"/>
            </a:endParaRPr>
          </a:p>
          <a:p>
            <a:pPr>
              <a:lnSpc>
                <a:spcPct val="100000"/>
              </a:lnSpc>
            </a:pPr>
            <a:endParaRPr dirty="0"/>
          </a:p>
        </p:txBody>
      </p:sp>
      <p:sp>
        <p:nvSpPr>
          <p:cNvPr id="1048589"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CustomShape 1"/>
          <p:cNvSpPr/>
          <p:nvPr/>
        </p:nvSpPr>
        <p:spPr>
          <a:xfrm>
            <a:off x="766080" y="412604"/>
            <a:ext cx="7847640" cy="913320"/>
          </a:xfrm>
          <a:prstGeom prst="rect">
            <a:avLst/>
          </a:prstGeom>
          <a:noFill/>
          <a:ln>
            <a:noFill/>
          </a:ln>
        </p:spPr>
        <p:txBody>
          <a:bodyPr lIns="90000" tIns="45000" rIns="90000" bIns="45000" anchor="ctr"/>
          <a:lstStyle/>
          <a:p>
            <a:pPr algn="ctr">
              <a:lnSpc>
                <a:spcPct val="100000"/>
              </a:lnSpc>
            </a:pPr>
            <a:r>
              <a:rPr lang="en-US" sz="4000" b="1" dirty="0">
                <a:solidFill>
                  <a:srgbClr val="FF0000"/>
                </a:solidFill>
                <a:sym typeface="+mn-ea"/>
              </a:rPr>
              <a:t>Data flow diagram :</a:t>
            </a:r>
            <a:endParaRPr sz="4000" dirty="0"/>
          </a:p>
        </p:txBody>
      </p:sp>
      <p:sp>
        <p:nvSpPr>
          <p:cNvPr id="1048634" name="CustomShape 3"/>
          <p:cNvSpPr/>
          <p:nvPr/>
        </p:nvSpPr>
        <p:spPr>
          <a:xfrm>
            <a:off x="8613720" y="6305400"/>
            <a:ext cx="456120" cy="475200"/>
          </a:xfrm>
          <a:prstGeom prst="rect">
            <a:avLst/>
          </a:prstGeom>
          <a:noFill/>
          <a:ln>
            <a:noFill/>
          </a:ln>
        </p:spPr>
        <p:txBody>
          <a:bodyPr lIns="90000" tIns="45000" rIns="90000" bIns="45000" anchor="b"/>
          <a:lstStyle/>
          <a:p>
            <a:pPr algn="ctr">
              <a:lnSpc>
                <a:spcPct val="100000"/>
              </a:lnSpc>
            </a:pPr>
            <a:fld id="{B1A576B6-720D-47DD-B656-DE133BBAC902}"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pic>
        <p:nvPicPr>
          <p:cNvPr id="2097169" name="Picture 137"/>
          <p:cNvPicPr/>
          <p:nvPr/>
        </p:nvPicPr>
        <p:blipFill>
          <a:blip r:embed="rId1"/>
          <a:stretch>
            <a:fillRect/>
          </a:stretch>
        </p:blipFill>
        <p:spPr>
          <a:xfrm>
            <a:off x="7632164" y="421764"/>
            <a:ext cx="1083240" cy="1063213"/>
          </a:xfrm>
          <a:prstGeom prst="rect">
            <a:avLst/>
          </a:prstGeom>
          <a:ln>
            <a:noFill/>
          </a:ln>
        </p:spPr>
      </p:pic>
      <p:pic>
        <p:nvPicPr>
          <p:cNvPr id="2097170" name="Picture 138"/>
          <p:cNvPicPr/>
          <p:nvPr/>
        </p:nvPicPr>
        <p:blipFill>
          <a:blip r:embed="rId2"/>
          <a:stretch>
            <a:fillRect/>
          </a:stretch>
        </p:blipFill>
        <p:spPr>
          <a:xfrm>
            <a:off x="500220" y="440246"/>
            <a:ext cx="1132920" cy="923400"/>
          </a:xfrm>
          <a:prstGeom prst="rect">
            <a:avLst/>
          </a:prstGeom>
          <a:ln>
            <a:noFill/>
          </a:ln>
        </p:spPr>
      </p:pic>
      <p:sp>
        <p:nvSpPr>
          <p:cNvPr id="1048635"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36"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pic>
        <p:nvPicPr>
          <p:cNvPr id="4" name="Picture 3" descr="Image result for data flow diagram for online job application system"/>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25880"/>
            <a:ext cx="7393940" cy="46659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CustomShape 1"/>
          <p:cNvSpPr/>
          <p:nvPr/>
        </p:nvSpPr>
        <p:spPr>
          <a:xfrm>
            <a:off x="766080" y="484030"/>
            <a:ext cx="7847640" cy="913320"/>
          </a:xfrm>
          <a:prstGeom prst="rect">
            <a:avLst/>
          </a:prstGeom>
          <a:noFill/>
          <a:ln>
            <a:noFill/>
          </a:ln>
        </p:spPr>
        <p:txBody>
          <a:bodyPr lIns="90000" tIns="45000" rIns="90000" bIns="45000" anchor="ctr"/>
          <a:lstStyle/>
          <a:p>
            <a:pPr algn="ctr">
              <a:lnSpc>
                <a:spcPct val="100000"/>
              </a:lnSpc>
            </a:pPr>
            <a:r>
              <a:rPr lang="en-US" sz="4400" dirty="0">
                <a:solidFill>
                  <a:srgbClr val="FF0000"/>
                </a:solidFill>
                <a:latin typeface="Times New Roman" panose="02020603050405020304" pitchFamily="18" charset="0"/>
                <a:cs typeface="Times New Roman" panose="02020603050405020304" pitchFamily="18" charset="0"/>
                <a:sym typeface="+mn-ea"/>
              </a:rPr>
              <a:t>Query handling :</a:t>
            </a:r>
            <a:endParaRPr dirty="0"/>
          </a:p>
        </p:txBody>
      </p:sp>
      <p:sp>
        <p:nvSpPr>
          <p:cNvPr id="1048639" name="CustomShape 3"/>
          <p:cNvSpPr/>
          <p:nvPr/>
        </p:nvSpPr>
        <p:spPr>
          <a:xfrm>
            <a:off x="8613720" y="6305400"/>
            <a:ext cx="456120" cy="475200"/>
          </a:xfrm>
          <a:prstGeom prst="rect">
            <a:avLst/>
          </a:prstGeom>
          <a:noFill/>
          <a:ln>
            <a:noFill/>
          </a:ln>
        </p:spPr>
        <p:txBody>
          <a:bodyPr lIns="90000" tIns="45000" rIns="90000" bIns="45000" anchor="b"/>
          <a:lstStyle/>
          <a:p>
            <a:pPr algn="ctr">
              <a:lnSpc>
                <a:spcPct val="100000"/>
              </a:lnSpc>
            </a:pPr>
            <a:fld id="{B1A576B6-720D-47DD-B656-DE133BBAC902}"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pic>
        <p:nvPicPr>
          <p:cNvPr id="2097171" name="Picture 137"/>
          <p:cNvPicPr/>
          <p:nvPr/>
        </p:nvPicPr>
        <p:blipFill>
          <a:blip r:embed="rId1"/>
          <a:stretch>
            <a:fillRect/>
          </a:stretch>
        </p:blipFill>
        <p:spPr>
          <a:xfrm>
            <a:off x="7641540" y="392969"/>
            <a:ext cx="1083240" cy="923400"/>
          </a:xfrm>
          <a:prstGeom prst="rect">
            <a:avLst/>
          </a:prstGeom>
          <a:ln>
            <a:noFill/>
          </a:ln>
        </p:spPr>
      </p:pic>
      <p:pic>
        <p:nvPicPr>
          <p:cNvPr id="2097172" name="Picture 138"/>
          <p:cNvPicPr/>
          <p:nvPr/>
        </p:nvPicPr>
        <p:blipFill>
          <a:blip r:embed="rId2"/>
          <a:stretch>
            <a:fillRect/>
          </a:stretch>
        </p:blipFill>
        <p:spPr>
          <a:xfrm>
            <a:off x="419220" y="408076"/>
            <a:ext cx="1132920" cy="923400"/>
          </a:xfrm>
          <a:prstGeom prst="rect">
            <a:avLst/>
          </a:prstGeom>
          <a:ln>
            <a:noFill/>
          </a:ln>
        </p:spPr>
      </p:pic>
      <p:sp>
        <p:nvSpPr>
          <p:cNvPr id="1048640"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41"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
        <p:nvSpPr>
          <p:cNvPr id="1048642" name="Rectangle 7"/>
          <p:cNvSpPr/>
          <p:nvPr/>
        </p:nvSpPr>
        <p:spPr>
          <a:xfrm>
            <a:off x="944880" y="1552575"/>
            <a:ext cx="7137400" cy="424624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Since we have developed a web application which will definitely be a multi-user application.</a:t>
            </a:r>
            <a:endParaRPr lang="en-IN" dirty="0">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Program structure defines control hierarchy without regard to the sequence of processing and decisions. </a:t>
            </a:r>
            <a:endParaRPr lang="en-IN" dirty="0">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Software procedure focuses on the processing details of each module individually.</a:t>
            </a:r>
            <a:endParaRPr lang="en-IN" dirty="0">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The Developer carries out unit testing in order to check if the particular module or unit of code is working fine.</a:t>
            </a:r>
            <a:endParaRPr lang="en-IN" dirty="0">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Recruitment is a process of finding the potential resources for filling up the vacant positions in an organization.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Rectangle 1"/>
          <p:cNvSpPr/>
          <p:nvPr/>
        </p:nvSpPr>
        <p:spPr>
          <a:xfrm>
            <a:off x="3275856" y="620688"/>
            <a:ext cx="3240360" cy="953135"/>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sym typeface="+mn-ea"/>
              </a:rPr>
              <a:t>Implementation :</a:t>
            </a:r>
            <a:endParaRPr lang="en-IN" sz="2800" dirty="0">
              <a:solidFill>
                <a:srgbClr val="FF0000"/>
              </a:solidFill>
              <a:latin typeface="Times New Roman" panose="02020603050405020304" pitchFamily="18" charset="0"/>
              <a:cs typeface="Times New Roman" panose="02020603050405020304" pitchFamily="18" charset="0"/>
            </a:endParaRPr>
          </a:p>
          <a:p>
            <a:endParaRPr lang="en-US" sz="2800" b="1" dirty="0"/>
          </a:p>
        </p:txBody>
      </p:sp>
      <p:sp>
        <p:nvSpPr>
          <p:cNvPr id="1048644" name="Rectangle 2"/>
          <p:cNvSpPr/>
          <p:nvPr/>
        </p:nvSpPr>
        <p:spPr>
          <a:xfrm>
            <a:off x="1043940" y="1772920"/>
            <a:ext cx="7148195" cy="3415030"/>
          </a:xfrm>
          <a:prstGeom prst="rect">
            <a:avLst/>
          </a:prstGeom>
        </p:spPr>
        <p:txBody>
          <a:bodyPr wrap="square">
            <a:spAutoFit/>
          </a:bodyPr>
          <a:lstStyle/>
          <a:p>
            <a:pPr algn="just">
              <a:lnSpc>
                <a:spcPct val="100000"/>
              </a:lnSpc>
            </a:pPr>
            <a:r>
              <a:rPr lang="en-IN" sz="2400" b="1" dirty="0">
                <a:latin typeface="Times New Roman" panose="02020603050405020304" pitchFamily="18" charset="0"/>
                <a:cs typeface="Times New Roman" panose="02020603050405020304" pitchFamily="18" charset="0"/>
                <a:sym typeface="+mn-ea"/>
              </a:rPr>
              <a:t>Login Module:</a:t>
            </a:r>
            <a:r>
              <a:rPr lang="en-IN" sz="2400" dirty="0">
                <a:latin typeface="Times New Roman" panose="02020603050405020304" pitchFamily="18" charset="0"/>
                <a:cs typeface="Times New Roman" panose="02020603050405020304" pitchFamily="18" charset="0"/>
                <a:sym typeface="+mn-ea"/>
              </a:rPr>
              <a:t> This will help users to login into the system using id and password.</a:t>
            </a:r>
            <a:endParaRPr lang="en-IN" sz="2400" dirty="0">
              <a:latin typeface="Times New Roman" panose="02020603050405020304" pitchFamily="18" charset="0"/>
              <a:cs typeface="Times New Roman" panose="02020603050405020304" pitchFamily="18" charset="0"/>
            </a:endParaRPr>
          </a:p>
          <a:p>
            <a:pPr algn="just">
              <a:lnSpc>
                <a:spcPct val="100000"/>
              </a:lnSpc>
            </a:pPr>
            <a:r>
              <a:rPr lang="en-IN" sz="2400" b="1" dirty="0">
                <a:latin typeface="Times New Roman" panose="02020603050405020304" pitchFamily="18" charset="0"/>
                <a:cs typeface="Times New Roman" panose="02020603050405020304" pitchFamily="18" charset="0"/>
                <a:sym typeface="+mn-ea"/>
              </a:rPr>
              <a:t>Registration Module:</a:t>
            </a:r>
            <a:r>
              <a:rPr lang="en-IN" sz="2400" dirty="0">
                <a:latin typeface="Times New Roman" panose="02020603050405020304" pitchFamily="18" charset="0"/>
                <a:cs typeface="Times New Roman" panose="02020603050405020304" pitchFamily="18" charset="0"/>
                <a:sym typeface="+mn-ea"/>
              </a:rPr>
              <a:t> In this segment, we will register the new user of the system. As they are two different type of users i.e. employer and job seekers</a:t>
            </a:r>
            <a:endParaRPr lang="en-IN" sz="2400" dirty="0">
              <a:latin typeface="Times New Roman" panose="02020603050405020304" pitchFamily="18" charset="0"/>
              <a:cs typeface="Times New Roman" panose="02020603050405020304" pitchFamily="18" charset="0"/>
            </a:endParaRPr>
          </a:p>
          <a:p>
            <a:pPr algn="just">
              <a:lnSpc>
                <a:spcPct val="100000"/>
              </a:lnSpc>
            </a:pPr>
            <a:r>
              <a:rPr lang="en-IN" sz="2400" b="1" dirty="0">
                <a:latin typeface="Times New Roman" panose="02020603050405020304" pitchFamily="18" charset="0"/>
                <a:cs typeface="Times New Roman" panose="02020603050405020304" pitchFamily="18" charset="0"/>
                <a:sym typeface="+mn-ea"/>
              </a:rPr>
              <a:t>Post Requisition:</a:t>
            </a:r>
            <a:r>
              <a:rPr lang="en-IN" sz="2400" dirty="0">
                <a:latin typeface="Times New Roman" panose="02020603050405020304" pitchFamily="18" charset="0"/>
                <a:cs typeface="Times New Roman" panose="02020603050405020304" pitchFamily="18" charset="0"/>
                <a:sym typeface="+mn-ea"/>
              </a:rPr>
              <a:t> In this interface, the employer who has registered themselves in the system can post the jobs.</a:t>
            </a:r>
            <a:endParaRPr lang="en-IN" sz="2400" dirty="0">
              <a:latin typeface="Times New Roman" panose="02020603050405020304" pitchFamily="18" charset="0"/>
              <a:cs typeface="Times New Roman" panose="02020603050405020304" pitchFamily="18" charset="0"/>
            </a:endParaRPr>
          </a:p>
          <a:p>
            <a:pPr algn="just">
              <a:lnSpc>
                <a:spcPct val="100000"/>
              </a:lnSpc>
            </a:pPr>
            <a:r>
              <a:rPr lang="en-IN" sz="2400" b="1" dirty="0">
                <a:latin typeface="Times New Roman" panose="02020603050405020304" pitchFamily="18" charset="0"/>
                <a:cs typeface="Times New Roman" panose="02020603050405020304" pitchFamily="18" charset="0"/>
                <a:sym typeface="+mn-ea"/>
              </a:rPr>
              <a:t>Job Search:</a:t>
            </a:r>
            <a:r>
              <a:rPr lang="en-IN" sz="2400" dirty="0">
                <a:latin typeface="Times New Roman" panose="02020603050405020304" pitchFamily="18" charset="0"/>
                <a:cs typeface="Times New Roman" panose="02020603050405020304" pitchFamily="18" charset="0"/>
                <a:sym typeface="+mn-ea"/>
              </a:rPr>
              <a:t> This module is for the job seeker where they can search all the requisition present in the system.</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ubtitle 2"/>
          <p:cNvSpPr>
            <a:spLocks noGrp="1"/>
          </p:cNvSpPr>
          <p:nvPr>
            <p:ph type="subTitle"/>
          </p:nvPr>
        </p:nvSpPr>
        <p:spPr>
          <a:xfrm>
            <a:off x="899795" y="1484630"/>
            <a:ext cx="7543165" cy="4624070"/>
          </a:xfrm>
        </p:spPr>
        <p:txBody>
          <a:bodyPr>
            <a:normAutofit fontScale="90000"/>
          </a:bodyPr>
          <a:lstStyle/>
          <a:p>
            <a:pPr algn="just"/>
            <a:r>
              <a:rPr lang="en-IN" dirty="0">
                <a:latin typeface="Times New Roman" panose="02020603050405020304" pitchFamily="18" charset="0"/>
                <a:cs typeface="Times New Roman" panose="02020603050405020304" pitchFamily="18" charset="0"/>
                <a:sym typeface="+mn-ea"/>
              </a:rPr>
              <a:t>Software that allows candidates to electronically scan resume, and store them in a database that’s easily accessible by hiring managers and recruiters.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The system has a different segment to process a specific task which is the modules.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This will help the system to developed easily and makes it more user-friendly.</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 A job portal is a website dedicated for online information about recruiters as well as job seekers.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A job portal helps both the job seekers and recruiters finding the right organization for the employees.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
        <p:nvSpPr>
          <p:cNvPr id="1048647" name="Title 1"/>
          <p:cNvSpPr>
            <a:spLocks noGrp="1"/>
          </p:cNvSpPr>
          <p:nvPr>
            <p:ph type="title"/>
          </p:nvPr>
        </p:nvSpPr>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PURPOSE</a:t>
            </a:r>
            <a:endParaRPr lang="en-US"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CustomShape 1"/>
          <p:cNvSpPr/>
          <p:nvPr/>
        </p:nvSpPr>
        <p:spPr>
          <a:xfrm>
            <a:off x="591636" y="785478"/>
            <a:ext cx="7847640" cy="913320"/>
          </a:xfrm>
          <a:prstGeom prst="rect">
            <a:avLst/>
          </a:prstGeom>
          <a:noFill/>
          <a:ln>
            <a:noFill/>
          </a:ln>
        </p:spPr>
        <p:txBody>
          <a:bodyPr lIns="90000" tIns="45000" rIns="90000" bIns="45000" anchor="ctr"/>
          <a:lstStyle/>
          <a:p>
            <a:pPr algn="ctr">
              <a:lnSpc>
                <a:spcPct val="100000"/>
              </a:lnSpc>
            </a:pPr>
            <a:r>
              <a:rPr lang="en-IN" sz="4400" b="1" dirty="0">
                <a:solidFill>
                  <a:srgbClr val="003300"/>
                </a:solidFill>
                <a:latin typeface="Times New Roman" panose="02020603050405020304"/>
              </a:rPr>
              <a:t>CONCLUSION</a:t>
            </a:r>
            <a:endParaRPr lang="en-IN" sz="4400" b="1" dirty="0">
              <a:solidFill>
                <a:srgbClr val="003300"/>
              </a:solidFill>
              <a:latin typeface="Times New Roman" panose="02020603050405020304"/>
            </a:endParaRPr>
          </a:p>
          <a:p>
            <a:pPr algn="ctr">
              <a:lnSpc>
                <a:spcPct val="100000"/>
              </a:lnSpc>
            </a:pPr>
            <a:endParaRPr lang="en-IN" sz="4400" b="1" dirty="0">
              <a:solidFill>
                <a:srgbClr val="003300"/>
              </a:solidFill>
              <a:latin typeface="Times New Roman" panose="02020603050405020304"/>
            </a:endParaRPr>
          </a:p>
        </p:txBody>
      </p:sp>
      <p:sp>
        <p:nvSpPr>
          <p:cNvPr id="1048650" name="CustomShape 2"/>
          <p:cNvSpPr/>
          <p:nvPr/>
        </p:nvSpPr>
        <p:spPr>
          <a:xfrm>
            <a:off x="1371600" y="990720"/>
            <a:ext cx="7619040" cy="5180400"/>
          </a:xfrm>
          <a:prstGeom prst="rect">
            <a:avLst/>
          </a:prstGeom>
          <a:noFill/>
          <a:ln>
            <a:noFill/>
          </a:ln>
        </p:spPr>
        <p:txBody>
          <a:bodyPr lIns="90000" tIns="45000" rIns="90000" bIns="45000"/>
          <a:lstStyle/>
          <a:p>
            <a:pPr algn="just">
              <a:lnSpc>
                <a:spcPct val="150000"/>
              </a:lnSpc>
            </a:pPr>
            <a:r>
              <a:rPr lang="en-IN" sz="3200">
                <a:solidFill>
                  <a:srgbClr val="000000"/>
                </a:solidFill>
                <a:latin typeface="Gill Sans MT" panose="020B0502020104020203"/>
              </a:rPr>
              <a:t>  		</a:t>
            </a:r>
            <a:endParaRPr lang="en-IN" sz="3200">
              <a:solidFill>
                <a:srgbClr val="000000"/>
              </a:solidFill>
              <a:latin typeface="Gill Sans MT" panose="020B0502020104020203"/>
            </a:endParaRPr>
          </a:p>
          <a:p>
            <a:pPr algn="just">
              <a:lnSpc>
                <a:spcPct val="150000"/>
              </a:lnSpc>
            </a:pPr>
            <a:r>
              <a:rPr lang="en-IN" sz="8600">
                <a:solidFill>
                  <a:srgbClr val="000000"/>
                </a:solidFill>
                <a:latin typeface="Arial" panose="020B0604020202020204"/>
              </a:rPr>
              <a:t>		</a:t>
            </a:r>
            <a:endParaRPr lang="en-IN" sz="8600">
              <a:solidFill>
                <a:srgbClr val="000000"/>
              </a:solidFill>
              <a:latin typeface="Arial" panose="020B0604020202020204"/>
            </a:endParaRPr>
          </a:p>
        </p:txBody>
      </p:sp>
      <p:sp>
        <p:nvSpPr>
          <p:cNvPr id="1048651" name="CustomShape 3"/>
          <p:cNvSpPr/>
          <p:nvPr/>
        </p:nvSpPr>
        <p:spPr>
          <a:xfrm>
            <a:off x="8613720" y="6305400"/>
            <a:ext cx="456120" cy="475200"/>
          </a:xfrm>
          <a:prstGeom prst="rect">
            <a:avLst/>
          </a:prstGeom>
          <a:noFill/>
          <a:ln>
            <a:noFill/>
          </a:ln>
        </p:spPr>
        <p:txBody>
          <a:bodyPr lIns="90000" tIns="45000" rIns="90000" bIns="45000" anchor="b"/>
          <a:lstStyle/>
          <a:p>
            <a:pPr algn="ctr">
              <a:lnSpc>
                <a:spcPct val="100000"/>
              </a:lnSpc>
            </a:pPr>
            <a:fld id="{7BAAF7CF-2C4C-4894-83A5-162E16DAA167}"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sp>
        <p:nvSpPr>
          <p:cNvPr id="1048652" name="CustomShape 4"/>
          <p:cNvSpPr/>
          <p:nvPr/>
        </p:nvSpPr>
        <p:spPr>
          <a:xfrm>
            <a:off x="985680" y="6163200"/>
            <a:ext cx="2132640" cy="475200"/>
          </a:xfrm>
          <a:prstGeom prst="rect">
            <a:avLst/>
          </a:prstGeom>
          <a:noFill/>
          <a:ln>
            <a:noFill/>
          </a:ln>
        </p:spPr>
      </p:sp>
      <p:sp>
        <p:nvSpPr>
          <p:cNvPr id="1048653" name="CustomShape 5"/>
          <p:cNvSpPr/>
          <p:nvPr/>
        </p:nvSpPr>
        <p:spPr>
          <a:xfrm>
            <a:off x="4267080" y="6163200"/>
            <a:ext cx="2894400" cy="475200"/>
          </a:xfrm>
          <a:prstGeom prst="rect">
            <a:avLst/>
          </a:prstGeom>
          <a:noFill/>
          <a:ln>
            <a:noFill/>
          </a:ln>
        </p:spPr>
      </p:sp>
      <p:pic>
        <p:nvPicPr>
          <p:cNvPr id="2097173" name="Picture 144"/>
          <p:cNvPicPr/>
          <p:nvPr/>
        </p:nvPicPr>
        <p:blipFill>
          <a:blip r:embed="rId1"/>
          <a:stretch>
            <a:fillRect/>
          </a:stretch>
        </p:blipFill>
        <p:spPr>
          <a:xfrm>
            <a:off x="7596336" y="420916"/>
            <a:ext cx="1132920" cy="1052744"/>
          </a:xfrm>
          <a:prstGeom prst="rect">
            <a:avLst/>
          </a:prstGeom>
          <a:ln>
            <a:noFill/>
          </a:ln>
        </p:spPr>
      </p:pic>
      <p:pic>
        <p:nvPicPr>
          <p:cNvPr id="2097174" name="Picture 145"/>
          <p:cNvPicPr/>
          <p:nvPr/>
        </p:nvPicPr>
        <p:blipFill>
          <a:blip r:embed="rId2"/>
          <a:stretch>
            <a:fillRect/>
          </a:stretch>
        </p:blipFill>
        <p:spPr>
          <a:xfrm>
            <a:off x="469972" y="442705"/>
            <a:ext cx="1132920" cy="923400"/>
          </a:xfrm>
          <a:prstGeom prst="rect">
            <a:avLst/>
          </a:prstGeom>
          <a:ln>
            <a:noFill/>
          </a:ln>
        </p:spPr>
      </p:pic>
      <p:sp>
        <p:nvSpPr>
          <p:cNvPr id="1048654" name="TextShape 6"/>
          <p:cNvSpPr txBox="1"/>
          <p:nvPr/>
        </p:nvSpPr>
        <p:spPr>
          <a:xfrm>
            <a:off x="3455640" y="6513840"/>
            <a:ext cx="278280" cy="269280"/>
          </a:xfrm>
          <a:prstGeom prst="rect">
            <a:avLst/>
          </a:prstGeom>
        </p:spPr>
        <p:txBody>
          <a:bodyPr lIns="90000" tIns="45000" rIns="90000" bIns="45000"/>
          <a:lstStyle/>
          <a:p>
            <a:pPr>
              <a:lnSpc>
                <a:spcPct val="100000"/>
              </a:lnSpc>
            </a:pPr>
          </a:p>
        </p:txBody>
      </p:sp>
      <p:sp>
        <p:nvSpPr>
          <p:cNvPr id="1048655" name="CustomShape 4"/>
          <p:cNvSpPr/>
          <p:nvPr/>
        </p:nvSpPr>
        <p:spPr>
          <a:xfrm>
            <a:off x="1138080" y="6315600"/>
            <a:ext cx="2132640" cy="475200"/>
          </a:xfrm>
          <a:prstGeom prst="rect">
            <a:avLst/>
          </a:prstGeom>
          <a:noFill/>
          <a:ln>
            <a:noFill/>
          </a:ln>
        </p:spPr>
        <p:txBody>
          <a:bodyPr lIns="90000" tIns="45000" rIns="90000" bIns="45000" anchor="b"/>
          <a:lstStyle/>
          <a:p>
            <a:pPr>
              <a:lnSpc>
                <a:spcPct val="100000"/>
              </a:lnSpc>
            </a:pPr>
            <a:endParaRPr dirty="0"/>
          </a:p>
        </p:txBody>
      </p:sp>
      <p:sp>
        <p:nvSpPr>
          <p:cNvPr id="1048656" name="CustomShape 5"/>
          <p:cNvSpPr/>
          <p:nvPr/>
        </p:nvSpPr>
        <p:spPr>
          <a:xfrm>
            <a:off x="4419480" y="63156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
        <p:nvSpPr>
          <p:cNvPr id="1048657" name="Rectangle 11"/>
          <p:cNvSpPr/>
          <p:nvPr/>
        </p:nvSpPr>
        <p:spPr>
          <a:xfrm>
            <a:off x="851954" y="1816380"/>
            <a:ext cx="7643866" cy="299974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making of this application, we have learnt that handling  files and maps is becoming easy.</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this application, a user gets a different information and a cost effective solution by visiting unknown place efficiently with all the necessary information regarding to various hotspots the user visits.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Also this application satisfies collaboration objective i.e. I make it and you use it; u make it and I use it which is the actual motive of this application.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CustomShape 2"/>
          <p:cNvSpPr/>
          <p:nvPr/>
        </p:nvSpPr>
        <p:spPr>
          <a:xfrm>
            <a:off x="1371600" y="990720"/>
            <a:ext cx="7619040" cy="5180400"/>
          </a:xfrm>
          <a:prstGeom prst="rect">
            <a:avLst/>
          </a:prstGeom>
          <a:noFill/>
          <a:ln>
            <a:noFill/>
          </a:ln>
        </p:spPr>
        <p:txBody>
          <a:bodyPr lIns="90000" tIns="45000" rIns="90000" bIns="45000"/>
          <a:lstStyle/>
          <a:p>
            <a:pPr algn="just">
              <a:lnSpc>
                <a:spcPct val="150000"/>
              </a:lnSpc>
            </a:pPr>
            <a:r>
              <a:rPr lang="en-IN" sz="3200">
                <a:solidFill>
                  <a:srgbClr val="000000"/>
                </a:solidFill>
                <a:latin typeface="Gill Sans MT" panose="020B0502020104020203"/>
              </a:rPr>
              <a:t>  		</a:t>
            </a:r>
            <a:endParaRPr lang="en-IN" sz="3200">
              <a:solidFill>
                <a:srgbClr val="000000"/>
              </a:solidFill>
              <a:latin typeface="Gill Sans MT" panose="020B0502020104020203"/>
            </a:endParaRPr>
          </a:p>
          <a:p>
            <a:pPr algn="just">
              <a:lnSpc>
                <a:spcPct val="150000"/>
              </a:lnSpc>
            </a:pPr>
            <a:r>
              <a:rPr lang="en-IN" sz="8600">
                <a:solidFill>
                  <a:srgbClr val="000000"/>
                </a:solidFill>
                <a:latin typeface="Arial" panose="020B0604020202020204"/>
              </a:rPr>
              <a:t>		</a:t>
            </a:r>
            <a:endParaRPr lang="en-IN" sz="8600">
              <a:solidFill>
                <a:srgbClr val="000000"/>
              </a:solidFill>
              <a:latin typeface="Arial" panose="020B0604020202020204"/>
            </a:endParaRPr>
          </a:p>
        </p:txBody>
      </p:sp>
      <p:sp>
        <p:nvSpPr>
          <p:cNvPr id="1048660" name="CustomShape 3"/>
          <p:cNvSpPr/>
          <p:nvPr/>
        </p:nvSpPr>
        <p:spPr>
          <a:xfrm>
            <a:off x="8613720" y="6305400"/>
            <a:ext cx="456120" cy="475200"/>
          </a:xfrm>
          <a:prstGeom prst="rect">
            <a:avLst/>
          </a:prstGeom>
          <a:noFill/>
          <a:ln>
            <a:noFill/>
          </a:ln>
        </p:spPr>
        <p:txBody>
          <a:bodyPr lIns="90000" tIns="45000" rIns="90000" bIns="45000" anchor="b"/>
          <a:lstStyle/>
          <a:p>
            <a:pPr algn="ctr">
              <a:lnSpc>
                <a:spcPct val="100000"/>
              </a:lnSpc>
            </a:pPr>
            <a:fld id="{1123BA94-1D9B-41BB-A393-FC892D26A646}"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sp>
        <p:nvSpPr>
          <p:cNvPr id="1048661" name="CustomShape 4"/>
          <p:cNvSpPr/>
          <p:nvPr/>
        </p:nvSpPr>
        <p:spPr>
          <a:xfrm>
            <a:off x="1067040" y="152640"/>
            <a:ext cx="7847640" cy="913320"/>
          </a:xfrm>
          <a:prstGeom prst="rect">
            <a:avLst/>
          </a:prstGeom>
          <a:noFill/>
          <a:ln>
            <a:noFill/>
          </a:ln>
        </p:spPr>
        <p:txBody>
          <a:bodyPr lIns="90000" tIns="45000" rIns="90000" bIns="45000" anchor="ctr"/>
          <a:lstStyle/>
          <a:p>
            <a:pPr algn="ctr">
              <a:lnSpc>
                <a:spcPct val="100000"/>
              </a:lnSpc>
            </a:pPr>
            <a:endParaRPr lang="en-IN" sz="4400" b="1">
              <a:solidFill>
                <a:srgbClr val="003300"/>
              </a:solidFill>
              <a:latin typeface="Times New Roman" panose="02020603050405020304"/>
            </a:endParaRPr>
          </a:p>
        </p:txBody>
      </p:sp>
      <p:sp>
        <p:nvSpPr>
          <p:cNvPr id="1048662" name="CustomShape 5"/>
          <p:cNvSpPr/>
          <p:nvPr/>
        </p:nvSpPr>
        <p:spPr>
          <a:xfrm>
            <a:off x="1067040" y="152640"/>
            <a:ext cx="7847640" cy="913320"/>
          </a:xfrm>
          <a:prstGeom prst="rect">
            <a:avLst/>
          </a:prstGeom>
          <a:noFill/>
          <a:ln>
            <a:noFill/>
          </a:ln>
        </p:spPr>
        <p:txBody>
          <a:bodyPr lIns="90000" tIns="45000" rIns="90000" bIns="45000" anchor="ctr"/>
          <a:lstStyle/>
          <a:p>
            <a:pPr algn="ctr">
              <a:lnSpc>
                <a:spcPct val="100000"/>
              </a:lnSpc>
            </a:pPr>
            <a:endParaRPr lang="en-IN" sz="4400" b="1" dirty="0">
              <a:solidFill>
                <a:srgbClr val="003300"/>
              </a:solidFill>
              <a:latin typeface="Times New Roman" panose="02020603050405020304"/>
            </a:endParaRPr>
          </a:p>
        </p:txBody>
      </p:sp>
      <p:sp>
        <p:nvSpPr>
          <p:cNvPr id="1048663" name="CustomShape 6"/>
          <p:cNvSpPr/>
          <p:nvPr/>
        </p:nvSpPr>
        <p:spPr>
          <a:xfrm>
            <a:off x="1043905" y="931510"/>
            <a:ext cx="7847640" cy="913320"/>
          </a:xfrm>
          <a:prstGeom prst="rect">
            <a:avLst/>
          </a:prstGeom>
          <a:noFill/>
          <a:ln>
            <a:noFill/>
          </a:ln>
        </p:spPr>
        <p:txBody>
          <a:bodyPr lIns="90000" tIns="45000" rIns="90000" bIns="45000" anchor="ctr"/>
          <a:lstStyle/>
          <a:p>
            <a:r>
              <a:rPr lang="en-IN" sz="4400" b="1" dirty="0">
                <a:solidFill>
                  <a:srgbClr val="003300"/>
                </a:solidFill>
                <a:latin typeface="Times New Roman" panose="02020603050405020304"/>
              </a:rPr>
              <a:t>REFERENCES</a:t>
            </a:r>
            <a:endParaRPr lang="en-IN" sz="4400" b="1" dirty="0">
              <a:solidFill>
                <a:srgbClr val="003300"/>
              </a:solidFill>
              <a:latin typeface="Times New Roman" panose="02020603050405020304"/>
            </a:endParaRPr>
          </a:p>
          <a:p>
            <a:pPr algn="ctr">
              <a:lnSpc>
                <a:spcPct val="100000"/>
              </a:lnSpc>
            </a:pPr>
            <a:endParaRPr lang="en-IN" sz="4400" b="1" dirty="0">
              <a:solidFill>
                <a:srgbClr val="003300"/>
              </a:solidFill>
              <a:latin typeface="Times New Roman" panose="02020603050405020304"/>
            </a:endParaRPr>
          </a:p>
        </p:txBody>
      </p:sp>
      <p:sp>
        <p:nvSpPr>
          <p:cNvPr id="1048664" name="CustomShape 7"/>
          <p:cNvSpPr/>
          <p:nvPr/>
        </p:nvSpPr>
        <p:spPr>
          <a:xfrm>
            <a:off x="864536" y="666750"/>
            <a:ext cx="8125794" cy="1066680"/>
          </a:xfrm>
          <a:prstGeom prst="rect">
            <a:avLst/>
          </a:prstGeom>
          <a:noFill/>
          <a:ln>
            <a:noFill/>
          </a:ln>
        </p:spPr>
        <p:txBody>
          <a:bodyPr lIns="90000" tIns="45000" rIns="90000" bIns="45000" anchor="ctr"/>
          <a:lstStyle/>
          <a:p>
            <a:pPr algn="ctr">
              <a:lnSpc>
                <a:spcPct val="100000"/>
              </a:lnSpc>
            </a:pPr>
            <a:endParaRPr lang="en-IN" sz="4400" b="1" dirty="0">
              <a:solidFill>
                <a:srgbClr val="003300"/>
              </a:solidFill>
              <a:latin typeface="Times New Roman" panose="02020603050405020304"/>
            </a:endParaRPr>
          </a:p>
        </p:txBody>
      </p:sp>
      <p:sp>
        <p:nvSpPr>
          <p:cNvPr id="1048665" name="CustomShape 8"/>
          <p:cNvSpPr/>
          <p:nvPr/>
        </p:nvSpPr>
        <p:spPr>
          <a:xfrm>
            <a:off x="2195736" y="743220"/>
            <a:ext cx="7847640" cy="913320"/>
          </a:xfrm>
          <a:prstGeom prst="rect">
            <a:avLst/>
          </a:prstGeom>
          <a:noFill/>
          <a:ln>
            <a:noFill/>
          </a:ln>
        </p:spPr>
        <p:txBody>
          <a:bodyPr lIns="90000" tIns="45000" rIns="90000" bIns="45000" anchor="ctr"/>
          <a:lstStyle/>
          <a:p>
            <a:pPr algn="ctr">
              <a:lnSpc>
                <a:spcPct val="100000"/>
              </a:lnSpc>
            </a:pPr>
            <a:endParaRPr lang="en-IN" sz="4400" b="1" dirty="0">
              <a:solidFill>
                <a:srgbClr val="003300"/>
              </a:solidFill>
              <a:latin typeface="Times New Roman" panose="02020603050405020304"/>
            </a:endParaRPr>
          </a:p>
        </p:txBody>
      </p:sp>
      <p:sp>
        <p:nvSpPr>
          <p:cNvPr id="1048666" name="CustomShape 9"/>
          <p:cNvSpPr/>
          <p:nvPr/>
        </p:nvSpPr>
        <p:spPr>
          <a:xfrm>
            <a:off x="683857" y="1844860"/>
            <a:ext cx="7397704" cy="5360040"/>
          </a:xfrm>
          <a:prstGeom prst="rect">
            <a:avLst/>
          </a:prstGeom>
          <a:noFill/>
          <a:ln>
            <a:noFill/>
          </a:ln>
        </p:spPr>
        <p:txBody>
          <a:bodyPr lIns="90000" tIns="45000" rIns="90000" bIns="45000"/>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Dr.T.K.Shaik Shavali (MSCI, MCSE, SCE, M.Tech, Ph.D) currently working as HOD in CSE Department in Lords Institute of Engineering and Technology, Hyderabad, Telangana, India.</a:t>
            </a: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Gulam Mujtaba Hussain Aqueel presently pursuing B.Tech 4th Year in Lords Institute of Engineering and Technology, Hyderabad, India. </a:t>
            </a: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Azbar Sadiqa Jabeen presently pursuing B.Tech 4th Year in Lords Institute of Engineering and Technology, Hyderabad, Telangana India.</a:t>
            </a: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Keethana Kopuri presently pursuing B.Tech 4thYear in Lords Institute of Engineering and Technology, Hyderabad, Telangana India.  </a:t>
            </a:r>
            <a:endParaRPr lang="en-US" dirty="0">
              <a:latin typeface="Times New Roman" panose="02020603050405020304" pitchFamily="18" charset="0"/>
              <a:cs typeface="Times New Roman" panose="02020603050405020304" pitchFamily="18" charset="0"/>
            </a:endParaRPr>
          </a:p>
        </p:txBody>
      </p:sp>
      <p:sp>
        <p:nvSpPr>
          <p:cNvPr id="1048667"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68" name="CustomShape 5"/>
          <p:cNvSpPr/>
          <p:nvPr/>
        </p:nvSpPr>
        <p:spPr>
          <a:xfrm>
            <a:off x="3635896" y="586728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CustomShape 3"/>
          <p:cNvSpPr/>
          <p:nvPr/>
        </p:nvSpPr>
        <p:spPr>
          <a:xfrm>
            <a:off x="8613720" y="6305400"/>
            <a:ext cx="456120" cy="475200"/>
          </a:xfrm>
          <a:prstGeom prst="rect">
            <a:avLst/>
          </a:prstGeom>
          <a:noFill/>
          <a:ln>
            <a:noFill/>
          </a:ln>
        </p:spPr>
        <p:txBody>
          <a:bodyPr lIns="90000" tIns="45000" rIns="90000" bIns="45000" anchor="b"/>
          <a:lstStyle/>
          <a:p>
            <a:pPr algn="ctr">
              <a:lnSpc>
                <a:spcPct val="100000"/>
              </a:lnSpc>
            </a:pPr>
            <a:fld id="{DAB58104-7417-479B-9910-D0E33AC9F4DC}" type="slidenum">
              <a:rPr lang="en-IN" sz="1200">
                <a:solidFill>
                  <a:srgbClr val="B5A989"/>
                </a:solidFill>
                <a:latin typeface="Arial" panose="020B0604020202020204"/>
              </a:rPr>
            </a:fld>
            <a:endParaRPr lang="en-IN" sz="1200">
              <a:solidFill>
                <a:srgbClr val="B5A989"/>
              </a:solidFill>
              <a:latin typeface="Arial" panose="020B0604020202020204"/>
            </a:endParaRPr>
          </a:p>
        </p:txBody>
      </p:sp>
      <p:pic>
        <p:nvPicPr>
          <p:cNvPr id="2097175" name="Picture 2"/>
          <p:cNvPicPr/>
          <p:nvPr/>
        </p:nvPicPr>
        <p:blipFill>
          <a:blip r:embed="rId1"/>
          <a:stretch>
            <a:fillRect/>
          </a:stretch>
        </p:blipFill>
        <p:spPr>
          <a:xfrm>
            <a:off x="966200" y="3313"/>
            <a:ext cx="8103639" cy="5715000"/>
          </a:xfrm>
          <a:prstGeom prst="rect">
            <a:avLst/>
          </a:prstGeom>
          <a:ln w="9360">
            <a:noFill/>
          </a:ln>
        </p:spPr>
      </p:pic>
      <p:sp>
        <p:nvSpPr>
          <p:cNvPr id="1048670"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71"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ustomShape 1"/>
          <p:cNvSpPr/>
          <p:nvPr/>
        </p:nvSpPr>
        <p:spPr>
          <a:xfrm>
            <a:off x="1008000" y="345924"/>
            <a:ext cx="7619040" cy="837000"/>
          </a:xfrm>
          <a:prstGeom prst="rect">
            <a:avLst/>
          </a:prstGeom>
          <a:noFill/>
          <a:ln>
            <a:noFill/>
          </a:ln>
        </p:spPr>
        <p:txBody>
          <a:bodyPr lIns="90000" tIns="45000" rIns="90000" bIns="45000" anchor="ctr"/>
          <a:lstStyle/>
          <a:p>
            <a:pPr algn="ctr">
              <a:lnSpc>
                <a:spcPct val="100000"/>
              </a:lnSpc>
            </a:pPr>
            <a:r>
              <a:rPr lang="en-IN" sz="4400" b="1" dirty="0">
                <a:solidFill>
                  <a:srgbClr val="333300"/>
                </a:solidFill>
                <a:latin typeface="Times New Roman" panose="02020603050405020304"/>
              </a:rPr>
              <a:t>ABSTRACT</a:t>
            </a:r>
            <a:endParaRPr lang="en-IN" sz="4400" b="1" dirty="0">
              <a:solidFill>
                <a:srgbClr val="333300"/>
              </a:solidFill>
              <a:latin typeface="Times New Roman" panose="02020603050405020304"/>
            </a:endParaRPr>
          </a:p>
        </p:txBody>
      </p:sp>
      <p:sp>
        <p:nvSpPr>
          <p:cNvPr id="1048598" name="CustomShape 2"/>
          <p:cNvSpPr/>
          <p:nvPr/>
        </p:nvSpPr>
        <p:spPr>
          <a:xfrm>
            <a:off x="1143000" y="1268730"/>
            <a:ext cx="7771320" cy="5104440"/>
          </a:xfrm>
          <a:prstGeom prst="rect">
            <a:avLst/>
          </a:prstGeom>
          <a:noFill/>
          <a:ln>
            <a:noFill/>
          </a:ln>
        </p:spPr>
      </p:sp>
      <p:sp>
        <p:nvSpPr>
          <p:cNvPr id="1048599" name="CustomShape 3"/>
          <p:cNvSpPr/>
          <p:nvPr/>
        </p:nvSpPr>
        <p:spPr>
          <a:xfrm>
            <a:off x="8534520" y="6324480"/>
            <a:ext cx="379800" cy="363960"/>
          </a:xfrm>
          <a:prstGeom prst="rect">
            <a:avLst/>
          </a:prstGeom>
          <a:noFill/>
          <a:ln>
            <a:noFill/>
          </a:ln>
        </p:spPr>
        <p:txBody>
          <a:bodyPr lIns="90000" tIns="45000" rIns="90000" bIns="45000" anchor="b"/>
          <a:lstStyle/>
          <a:p>
            <a:pPr algn="ctr">
              <a:lnSpc>
                <a:spcPct val="100000"/>
              </a:lnSpc>
            </a:pPr>
            <a:fld id="{C184C4B2-5357-43A7-AE36-1C513D64E3FC}"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sp>
        <p:nvSpPr>
          <p:cNvPr id="1048600"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01" name="CustomShape 5"/>
          <p:cNvSpPr/>
          <p:nvPr/>
        </p:nvSpPr>
        <p:spPr>
          <a:xfrm>
            <a:off x="6300350" y="6381005"/>
            <a:ext cx="2894400" cy="475200"/>
          </a:xfrm>
          <a:prstGeom prst="rect">
            <a:avLst/>
          </a:prstGeom>
          <a:noFill/>
          <a:ln>
            <a:noFill/>
          </a:ln>
        </p:spPr>
        <p:txBody>
          <a:bodyPr lIns="90000" tIns="45000" rIns="90000" bIns="45000" anchor="b"/>
          <a:lstStyle/>
          <a:p>
            <a:pPr algn="ctr">
              <a:lnSpc>
                <a:spcPct val="100000"/>
              </a:lnSpc>
            </a:pPr>
            <a:r>
              <a:rPr lang="en-IN" sz="1200">
                <a:solidFill>
                  <a:schemeClr val="tx1"/>
                </a:solidFill>
                <a:latin typeface="Gill Sans MT" panose="020B0502020104020203"/>
              </a:rPr>
              <a:t>
Saveetha School of Engineering , Department of CSE</a:t>
            </a:r>
            <a:endParaRPr lang="en-IN" sz="1200">
              <a:solidFill>
                <a:schemeClr val="tx1"/>
              </a:solidFill>
              <a:latin typeface="Gill Sans MT" panose="020B0502020104020203"/>
            </a:endParaRPr>
          </a:p>
        </p:txBody>
      </p:sp>
      <p:pic>
        <p:nvPicPr>
          <p:cNvPr id="2097156" name="Picture 95"/>
          <p:cNvPicPr/>
          <p:nvPr/>
        </p:nvPicPr>
        <p:blipFill>
          <a:blip r:embed="rId1"/>
          <a:stretch>
            <a:fillRect/>
          </a:stretch>
        </p:blipFill>
        <p:spPr>
          <a:xfrm>
            <a:off x="7643258" y="432664"/>
            <a:ext cx="1083240" cy="1121400"/>
          </a:xfrm>
          <a:prstGeom prst="rect">
            <a:avLst/>
          </a:prstGeom>
          <a:ln>
            <a:noFill/>
          </a:ln>
        </p:spPr>
      </p:pic>
      <p:pic>
        <p:nvPicPr>
          <p:cNvPr id="2097157" name="Picture 96"/>
          <p:cNvPicPr/>
          <p:nvPr/>
        </p:nvPicPr>
        <p:blipFill>
          <a:blip r:embed="rId2"/>
          <a:stretch>
            <a:fillRect/>
          </a:stretch>
        </p:blipFill>
        <p:spPr>
          <a:xfrm>
            <a:off x="441540" y="441992"/>
            <a:ext cx="1132920" cy="923400"/>
          </a:xfrm>
          <a:prstGeom prst="rect">
            <a:avLst/>
          </a:prstGeom>
          <a:ln>
            <a:noFill/>
          </a:ln>
        </p:spPr>
      </p:pic>
      <p:sp>
        <p:nvSpPr>
          <p:cNvPr id="2" name="Text Box 1"/>
          <p:cNvSpPr txBox="1"/>
          <p:nvPr/>
        </p:nvSpPr>
        <p:spPr>
          <a:xfrm>
            <a:off x="828040" y="1365250"/>
            <a:ext cx="7453630" cy="5262245"/>
          </a:xfrm>
          <a:prstGeom prst="rect">
            <a:avLst/>
          </a:prstGeom>
          <a:noFill/>
        </p:spPr>
        <p:txBody>
          <a:bodyPr wrap="square" rtlCol="0" anchor="t">
            <a:spAutoFit/>
          </a:bodyPr>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A job portal is a website dedicated for online information about recruiters as well as job seekers. </a:t>
            </a:r>
            <a:endParaRPr lang="en-US" sz="28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A job portal helps both the job seekers and recruiters finding the right organization for the employees. </a:t>
            </a:r>
            <a:endParaRPr lang="en-US" sz="28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In the case of job seekers, according to their educational qualification, experience and their preferences. </a:t>
            </a:r>
            <a:endParaRPr lang="en-US" sz="28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job portal shows the list of companies to the job seeker.</a:t>
            </a:r>
            <a:endParaRPr lang="en-US" sz="28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1"/>
          <p:cNvSpPr/>
          <p:nvPr/>
        </p:nvSpPr>
        <p:spPr>
          <a:xfrm>
            <a:off x="750067" y="980728"/>
            <a:ext cx="7643866" cy="3969385"/>
          </a:xfrm>
          <a:prstGeom prst="rect">
            <a:avLst/>
          </a:prstGeom>
        </p:spPr>
        <p:txBody>
          <a:bodyPr wrap="square">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The job seeker has to find the company which is offering of the required profile. </a:t>
            </a:r>
            <a:endParaRPr lang="en-US"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Then check the eligibility of the post or do a search on eligibility basis by visiting the various company which he knows of.</a:t>
            </a:r>
            <a:endParaRPr lang="en-US" sz="2400">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 this manual process, it is bound to happen that seeker may not an offer which exactly matches his/her profile. Due to this lack of information person lost an opportunity and company losses a potential applicant for the job post.</a:t>
            </a:r>
            <a:endParaRPr lang="en-US" sz="24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ustomShape 1"/>
          <p:cNvSpPr/>
          <p:nvPr/>
        </p:nvSpPr>
        <p:spPr>
          <a:xfrm>
            <a:off x="905300" y="407587"/>
            <a:ext cx="7619040" cy="837000"/>
          </a:xfrm>
          <a:prstGeom prst="rect">
            <a:avLst/>
          </a:prstGeom>
          <a:noFill/>
          <a:ln>
            <a:noFill/>
          </a:ln>
        </p:spPr>
        <p:txBody>
          <a:bodyPr lIns="90000" tIns="45000" rIns="90000" bIns="45000" anchor="ctr"/>
          <a:lstStyle/>
          <a:p>
            <a:pPr algn="ctr">
              <a:lnSpc>
                <a:spcPct val="100000"/>
              </a:lnSpc>
            </a:pPr>
            <a:r>
              <a:rPr lang="en-IN" sz="4400" b="1" dirty="0">
                <a:solidFill>
                  <a:srgbClr val="333300"/>
                </a:solidFill>
                <a:latin typeface="Times New Roman" panose="02020603050405020304"/>
              </a:rPr>
              <a:t>INTRODUCTION</a:t>
            </a:r>
            <a:endParaRPr lang="en-IN" sz="4400" b="1" dirty="0">
              <a:solidFill>
                <a:srgbClr val="333300"/>
              </a:solidFill>
              <a:latin typeface="Times New Roman" panose="02020603050405020304"/>
            </a:endParaRPr>
          </a:p>
        </p:txBody>
      </p:sp>
      <p:sp>
        <p:nvSpPr>
          <p:cNvPr id="1048605" name="CustomShape 2"/>
          <p:cNvSpPr/>
          <p:nvPr/>
        </p:nvSpPr>
        <p:spPr>
          <a:xfrm>
            <a:off x="1143000" y="1143000"/>
            <a:ext cx="7771320" cy="5104440"/>
          </a:xfrm>
          <a:prstGeom prst="rect">
            <a:avLst/>
          </a:prstGeom>
          <a:noFill/>
          <a:ln>
            <a:noFill/>
          </a:ln>
        </p:spPr>
      </p:sp>
      <p:sp>
        <p:nvSpPr>
          <p:cNvPr id="1048606" name="CustomShape 3"/>
          <p:cNvSpPr/>
          <p:nvPr/>
        </p:nvSpPr>
        <p:spPr>
          <a:xfrm>
            <a:off x="8534520" y="6324480"/>
            <a:ext cx="379800" cy="363960"/>
          </a:xfrm>
          <a:prstGeom prst="rect">
            <a:avLst/>
          </a:prstGeom>
          <a:noFill/>
          <a:ln>
            <a:noFill/>
          </a:ln>
        </p:spPr>
        <p:txBody>
          <a:bodyPr lIns="90000" tIns="45000" rIns="90000" bIns="45000" anchor="b"/>
          <a:lstStyle/>
          <a:p>
            <a:pPr algn="ctr">
              <a:lnSpc>
                <a:spcPct val="100000"/>
              </a:lnSpc>
            </a:pPr>
            <a:fld id="{9AEEFBD9-D521-4933-AC2B-A502B64332C4}"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pic>
        <p:nvPicPr>
          <p:cNvPr id="2097158" name="Picture 102"/>
          <p:cNvPicPr/>
          <p:nvPr/>
        </p:nvPicPr>
        <p:blipFill>
          <a:blip r:embed="rId1"/>
          <a:stretch>
            <a:fillRect/>
          </a:stretch>
        </p:blipFill>
        <p:spPr>
          <a:xfrm>
            <a:off x="7751920" y="384980"/>
            <a:ext cx="989544" cy="1028500"/>
          </a:xfrm>
          <a:prstGeom prst="rect">
            <a:avLst/>
          </a:prstGeom>
          <a:ln>
            <a:noFill/>
          </a:ln>
        </p:spPr>
      </p:pic>
      <p:pic>
        <p:nvPicPr>
          <p:cNvPr id="2097159" name="Picture 103"/>
          <p:cNvPicPr/>
          <p:nvPr/>
        </p:nvPicPr>
        <p:blipFill>
          <a:blip r:embed="rId2"/>
          <a:stretch>
            <a:fillRect/>
          </a:stretch>
        </p:blipFill>
        <p:spPr>
          <a:xfrm>
            <a:off x="576540" y="348172"/>
            <a:ext cx="1132920" cy="923400"/>
          </a:xfrm>
          <a:prstGeom prst="rect">
            <a:avLst/>
          </a:prstGeom>
          <a:ln>
            <a:noFill/>
          </a:ln>
        </p:spPr>
      </p:pic>
      <p:sp>
        <p:nvSpPr>
          <p:cNvPr id="1048607"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08"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
        <p:nvSpPr>
          <p:cNvPr id="1048609" name="Rectangle 10"/>
          <p:cNvSpPr/>
          <p:nvPr/>
        </p:nvSpPr>
        <p:spPr>
          <a:xfrm>
            <a:off x="779284" y="1346802"/>
            <a:ext cx="7429552" cy="466153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system has a different segment to process a specific task which is the modules. This will help the system to developed easily and makes it more user-friendly. </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modules of the project are:</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Login Module: This will help users to login into the system using id and password. A user who has the valid id and password can only login to their respective accounts. It will help the authentication of the user who enters the system. </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Registration Module: In this segment, we will register the new user of the system. As they are two different type of users i.e. employer and job seekers this module can be fragmented into two parts.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119" y="548655"/>
            <a:ext cx="6798736" cy="3444997"/>
          </a:xfrm>
        </p:spPr>
        <p:txBody>
          <a:bodyPr>
            <a:normAutofit fontScale="70000"/>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Post Requisition: In this interface, the employer who has registered themselves in the system can post the jobs. They can give the requisition specifying the post and skill needed for that post. It also implies the criteria of recruitment the employer has planned for the post.</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Job Search: This module is for the job seeker where they can search all the requisition present in the system. One can filter the search based on their skill and experience of the job. Ones selected a requisition applicant can apply for the post.</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ustomShape 1"/>
          <p:cNvSpPr/>
          <p:nvPr/>
        </p:nvSpPr>
        <p:spPr>
          <a:xfrm>
            <a:off x="919123" y="425034"/>
            <a:ext cx="7619040" cy="837000"/>
          </a:xfrm>
          <a:prstGeom prst="rect">
            <a:avLst/>
          </a:prstGeom>
          <a:noFill/>
          <a:ln>
            <a:noFill/>
          </a:ln>
        </p:spPr>
        <p:txBody>
          <a:bodyPr lIns="90000" tIns="45000" rIns="90000" bIns="45000" anchor="ctr"/>
          <a:lstStyle/>
          <a:p>
            <a:pPr algn="ctr">
              <a:lnSpc>
                <a:spcPct val="100000"/>
              </a:lnSpc>
            </a:pPr>
            <a:r>
              <a:rPr lang="en-IN" sz="3600" b="1" dirty="0">
                <a:solidFill>
                  <a:srgbClr val="333300"/>
                </a:solidFill>
                <a:latin typeface="Times New Roman" panose="02020603050405020304"/>
              </a:rPr>
              <a:t>LITERATURE SURVEY</a:t>
            </a:r>
            <a:endParaRPr lang="en-IN" sz="3600" b="1" dirty="0">
              <a:solidFill>
                <a:srgbClr val="333300"/>
              </a:solidFill>
              <a:latin typeface="Times New Roman" panose="02020603050405020304"/>
            </a:endParaRPr>
          </a:p>
        </p:txBody>
      </p:sp>
      <p:sp>
        <p:nvSpPr>
          <p:cNvPr id="1048611" name="CustomShape 2"/>
          <p:cNvSpPr/>
          <p:nvPr/>
        </p:nvSpPr>
        <p:spPr>
          <a:xfrm>
            <a:off x="1143000" y="1143000"/>
            <a:ext cx="7771320" cy="5104440"/>
          </a:xfrm>
          <a:prstGeom prst="rect">
            <a:avLst/>
          </a:prstGeom>
          <a:noFill/>
          <a:ln>
            <a:noFill/>
          </a:ln>
        </p:spPr>
      </p:sp>
      <p:sp>
        <p:nvSpPr>
          <p:cNvPr id="1048612" name="CustomShape 3"/>
          <p:cNvSpPr/>
          <p:nvPr/>
        </p:nvSpPr>
        <p:spPr>
          <a:xfrm>
            <a:off x="8534520" y="6324480"/>
            <a:ext cx="379800" cy="363960"/>
          </a:xfrm>
          <a:prstGeom prst="rect">
            <a:avLst/>
          </a:prstGeom>
          <a:noFill/>
          <a:ln>
            <a:noFill/>
          </a:ln>
        </p:spPr>
        <p:txBody>
          <a:bodyPr lIns="90000" tIns="45000" rIns="90000" bIns="45000" anchor="b"/>
          <a:lstStyle/>
          <a:p>
            <a:pPr algn="ctr">
              <a:lnSpc>
                <a:spcPct val="100000"/>
              </a:lnSpc>
            </a:pPr>
            <a:fld id="{B4D076C9-F5C7-4556-9FD9-C957A90D6612}"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pic>
        <p:nvPicPr>
          <p:cNvPr id="2097160" name="Picture 109"/>
          <p:cNvPicPr/>
          <p:nvPr/>
        </p:nvPicPr>
        <p:blipFill>
          <a:blip r:embed="rId1"/>
          <a:stretch>
            <a:fillRect/>
          </a:stretch>
        </p:blipFill>
        <p:spPr>
          <a:xfrm>
            <a:off x="7561185" y="425034"/>
            <a:ext cx="1154880" cy="1036080"/>
          </a:xfrm>
          <a:prstGeom prst="rect">
            <a:avLst/>
          </a:prstGeom>
          <a:ln>
            <a:noFill/>
          </a:ln>
        </p:spPr>
      </p:pic>
      <p:pic>
        <p:nvPicPr>
          <p:cNvPr id="2097161" name="Picture 110"/>
          <p:cNvPicPr/>
          <p:nvPr/>
        </p:nvPicPr>
        <p:blipFill>
          <a:blip r:embed="rId2"/>
          <a:stretch>
            <a:fillRect/>
          </a:stretch>
        </p:blipFill>
        <p:spPr>
          <a:xfrm>
            <a:off x="460754" y="417357"/>
            <a:ext cx="1132920" cy="923400"/>
          </a:xfrm>
          <a:prstGeom prst="rect">
            <a:avLst/>
          </a:prstGeom>
          <a:ln>
            <a:noFill/>
          </a:ln>
        </p:spPr>
      </p:pic>
      <p:sp>
        <p:nvSpPr>
          <p:cNvPr id="1048613"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14"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
        <p:nvSpPr>
          <p:cNvPr id="1048615" name="Rectangle 8"/>
          <p:cNvSpPr/>
          <p:nvPr/>
        </p:nvSpPr>
        <p:spPr>
          <a:xfrm>
            <a:off x="913320" y="1538514"/>
            <a:ext cx="7500990" cy="466153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Job Procurement: Old and New Ways Job seeking usually involves different ways to look for jobs such as through personal contacts, direct telephone calls to employers, job agency office, scanning online job listings, etc.</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lists the following methods to be the traditional (old) ways for recruitment:</a:t>
            </a:r>
            <a:endParaRPr lang="en-IN"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••Employment recruitment agencies</a:t>
            </a:r>
            <a:r>
              <a:rPr lang="en-US" altLang="en-IN" dirty="0">
                <a:latin typeface="Times New Roman" panose="02020603050405020304" pitchFamily="18" charset="0"/>
                <a:cs typeface="Times New Roman" panose="02020603050405020304" pitchFamily="18" charset="0"/>
              </a:rPr>
              <a:t> </a:t>
            </a:r>
            <a:endParaRPr lang="en-US" altLang="en-IN"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••Job fairs</a:t>
            </a:r>
            <a:endParaRPr lang="en-IN"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••Advertising in the mass media such as newspapers</a:t>
            </a:r>
            <a:endParaRPr lang="en-IN"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••Advertisement in television and radio</a:t>
            </a:r>
            <a:endParaRPr lang="en-IN"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••Existing employee contacts</a:t>
            </a:r>
            <a:endParaRPr lang="en-IN"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••Schools colleges or universities students services department</a:t>
            </a:r>
            <a:endParaRPr lang="en-IN"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••Workers or professional referrals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ustomShape 1"/>
          <p:cNvSpPr/>
          <p:nvPr/>
        </p:nvSpPr>
        <p:spPr>
          <a:xfrm>
            <a:off x="766745" y="764576"/>
            <a:ext cx="7847640" cy="913320"/>
          </a:xfrm>
          <a:prstGeom prst="rect">
            <a:avLst/>
          </a:prstGeom>
          <a:noFill/>
          <a:ln>
            <a:noFill/>
          </a:ln>
        </p:spPr>
        <p:txBody>
          <a:bodyPr lIns="90000" tIns="45000" rIns="90000" bIns="45000" anchor="ctr"/>
          <a:lstStyle/>
          <a:p>
            <a:pPr algn="ctr">
              <a:lnSpc>
                <a:spcPct val="100000"/>
              </a:lnSpc>
            </a:pPr>
            <a:r>
              <a:rPr lang="en-IN" sz="3200" dirty="0">
                <a:latin typeface="Times New Roman" panose="02020603050405020304" pitchFamily="18" charset="0"/>
                <a:cs typeface="Times New Roman" panose="02020603050405020304" pitchFamily="18" charset="0"/>
                <a:sym typeface="+mn-ea"/>
              </a:rPr>
              <a:t>Hardware Requirements of system</a:t>
            </a:r>
            <a:endParaRPr lang="en-IN" sz="3200" dirty="0">
              <a:latin typeface="Times New Roman" panose="02020603050405020304" pitchFamily="18" charset="0"/>
              <a:cs typeface="Times New Roman" panose="02020603050405020304" pitchFamily="18" charset="0"/>
            </a:endParaRPr>
          </a:p>
          <a:p>
            <a:pPr algn="ctr">
              <a:lnSpc>
                <a:spcPct val="100000"/>
              </a:lnSpc>
            </a:pPr>
            <a:endParaRPr lang="en-IN" sz="3200" b="1" dirty="0">
              <a:solidFill>
                <a:srgbClr val="003300"/>
              </a:solidFill>
              <a:latin typeface="Times New Roman" panose="02020603050405020304"/>
            </a:endParaRPr>
          </a:p>
        </p:txBody>
      </p:sp>
      <p:sp>
        <p:nvSpPr>
          <p:cNvPr id="1048617" name="CustomShape 2"/>
          <p:cNvSpPr/>
          <p:nvPr/>
        </p:nvSpPr>
        <p:spPr>
          <a:xfrm>
            <a:off x="1371600" y="990720"/>
            <a:ext cx="7619040" cy="5180400"/>
          </a:xfrm>
          <a:prstGeom prst="rect">
            <a:avLst/>
          </a:prstGeom>
          <a:noFill/>
          <a:ln>
            <a:noFill/>
          </a:ln>
        </p:spPr>
        <p:txBody>
          <a:bodyPr lIns="90000" tIns="45000" rIns="90000" bIns="45000"/>
          <a:lstStyle/>
          <a:p>
            <a:pPr algn="just">
              <a:lnSpc>
                <a:spcPct val="150000"/>
              </a:lnSpc>
            </a:pPr>
            <a:r>
              <a:rPr lang="en-IN" sz="3200">
                <a:solidFill>
                  <a:srgbClr val="000000"/>
                </a:solidFill>
                <a:latin typeface="Gill Sans MT" panose="020B0502020104020203"/>
              </a:rPr>
              <a:t>  		</a:t>
            </a:r>
            <a:endParaRPr lang="en-IN" sz="3200">
              <a:solidFill>
                <a:srgbClr val="000000"/>
              </a:solidFill>
              <a:latin typeface="Gill Sans MT" panose="020B0502020104020203"/>
            </a:endParaRPr>
          </a:p>
          <a:p>
            <a:pPr algn="just">
              <a:lnSpc>
                <a:spcPct val="150000"/>
              </a:lnSpc>
            </a:pPr>
            <a:r>
              <a:rPr lang="en-IN" sz="8600">
                <a:solidFill>
                  <a:srgbClr val="000000"/>
                </a:solidFill>
                <a:latin typeface="Arial" panose="020B0604020202020204"/>
              </a:rPr>
              <a:t>		</a:t>
            </a:r>
            <a:endParaRPr lang="en-IN" sz="8600">
              <a:solidFill>
                <a:srgbClr val="000000"/>
              </a:solidFill>
              <a:latin typeface="Arial" panose="020B0604020202020204"/>
            </a:endParaRPr>
          </a:p>
        </p:txBody>
      </p:sp>
      <p:sp>
        <p:nvSpPr>
          <p:cNvPr id="1048618" name="CustomShape 3"/>
          <p:cNvSpPr/>
          <p:nvPr/>
        </p:nvSpPr>
        <p:spPr>
          <a:xfrm>
            <a:off x="8613720" y="6305400"/>
            <a:ext cx="456120" cy="475200"/>
          </a:xfrm>
          <a:prstGeom prst="rect">
            <a:avLst/>
          </a:prstGeom>
          <a:noFill/>
          <a:ln>
            <a:noFill/>
          </a:ln>
        </p:spPr>
        <p:txBody>
          <a:bodyPr lIns="90000" tIns="45000" rIns="90000" bIns="45000" anchor="b"/>
          <a:lstStyle/>
          <a:p>
            <a:pPr algn="ctr">
              <a:lnSpc>
                <a:spcPct val="100000"/>
              </a:lnSpc>
            </a:pPr>
            <a:fld id="{0522DF87-A8CF-432D-89DA-E55FA690416B}"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pic>
        <p:nvPicPr>
          <p:cNvPr id="2097162" name="Picture 116"/>
          <p:cNvPicPr/>
          <p:nvPr/>
        </p:nvPicPr>
        <p:blipFill>
          <a:blip r:embed="rId1"/>
          <a:stretch>
            <a:fillRect/>
          </a:stretch>
        </p:blipFill>
        <p:spPr>
          <a:xfrm>
            <a:off x="7691581" y="426188"/>
            <a:ext cx="1030792" cy="994784"/>
          </a:xfrm>
          <a:prstGeom prst="rect">
            <a:avLst/>
          </a:prstGeom>
          <a:ln>
            <a:noFill/>
          </a:ln>
        </p:spPr>
      </p:pic>
      <p:pic>
        <p:nvPicPr>
          <p:cNvPr id="2097163" name="Picture 117"/>
          <p:cNvPicPr/>
          <p:nvPr/>
        </p:nvPicPr>
        <p:blipFill>
          <a:blip r:embed="rId2"/>
          <a:stretch>
            <a:fillRect/>
          </a:stretch>
        </p:blipFill>
        <p:spPr>
          <a:xfrm>
            <a:off x="421627" y="463399"/>
            <a:ext cx="1132920" cy="923400"/>
          </a:xfrm>
          <a:prstGeom prst="rect">
            <a:avLst/>
          </a:prstGeom>
          <a:ln>
            <a:noFill/>
          </a:ln>
        </p:spPr>
      </p:pic>
      <p:sp>
        <p:nvSpPr>
          <p:cNvPr id="1048619"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20"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
        <p:nvSpPr>
          <p:cNvPr id="1048621" name="Rectangle 12"/>
          <p:cNvSpPr/>
          <p:nvPr/>
        </p:nvSpPr>
        <p:spPr>
          <a:xfrm>
            <a:off x="827854" y="2348887"/>
            <a:ext cx="7786742" cy="2584450"/>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hardware required for online recruitment system for the development of the project is:</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PROC ESSOR: Intel P-IV system</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PROCESSOR SPEED: 250MHz to 833MHz</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RAM: 512MB</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RAM HARD DISK: 40GB</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49300" y="898525"/>
            <a:ext cx="7726680" cy="4215765"/>
          </a:xfrm>
          <a:prstGeom prst="rect">
            <a:avLst/>
          </a:prstGeom>
          <a:noFill/>
        </p:spPr>
        <p:txBody>
          <a:bodyPr wrap="square" rtlCol="0" anchor="t">
            <a:spAutoFit/>
          </a:bodyPr>
          <a:p>
            <a:pPr algn="ctr"/>
            <a:endParaRPr lang="en-US" sz="2800" b="1"/>
          </a:p>
          <a:p>
            <a:pPr algn="ctr"/>
            <a:r>
              <a:rPr lang="en-US" sz="3000" b="1"/>
              <a:t>Software Requirements of system</a:t>
            </a:r>
            <a:endParaRPr lang="en-US" sz="3000" b="1"/>
          </a:p>
          <a:p>
            <a:pPr algn="ctr"/>
            <a:endParaRPr lang="en-US" sz="2800" b="1"/>
          </a:p>
          <a:p>
            <a:pPr algn="ctr"/>
            <a:endParaRPr lang="en-US" sz="2800" b="1"/>
          </a:p>
          <a:p>
            <a:pPr algn="just"/>
            <a:endParaRPr lang="en-US" sz="2200" b="1"/>
          </a:p>
          <a:p>
            <a:pPr marL="342900" indent="-342900" algn="just">
              <a:buFont typeface="Arial" panose="020B0604020202020204" pitchFamily="34" charset="0"/>
              <a:buChar char="•"/>
            </a:pPr>
            <a:r>
              <a:rPr lang="en-US" sz="2200"/>
              <a:t>The software required for online recruitment system for the development of the project is:</a:t>
            </a:r>
            <a:endParaRPr lang="en-US" sz="2200"/>
          </a:p>
          <a:p>
            <a:pPr marL="342900" indent="-342900" algn="just">
              <a:buFont typeface="Arial" panose="020B0604020202020204" pitchFamily="34" charset="0"/>
              <a:buChar char="•"/>
            </a:pPr>
            <a:r>
              <a:rPr lang="en-US" sz="2200"/>
              <a:t>OPERATING SYSTEM: Windows 2000 Professional</a:t>
            </a:r>
            <a:endParaRPr lang="en-US" sz="2200"/>
          </a:p>
          <a:p>
            <a:pPr marL="342900" indent="-342900" algn="just">
              <a:buFont typeface="Arial" panose="020B0604020202020204" pitchFamily="34" charset="0"/>
              <a:buChar char="•"/>
            </a:pPr>
            <a:r>
              <a:rPr lang="en-US" sz="2200"/>
              <a:t>ENVIRONMENT: Visual Studio .NET 2002.</a:t>
            </a:r>
            <a:endParaRPr lang="en-US" sz="2200"/>
          </a:p>
          <a:p>
            <a:pPr marL="342900" indent="-342900" algn="just">
              <a:buFont typeface="Arial" panose="020B0604020202020204" pitchFamily="34" charset="0"/>
              <a:buChar char="•"/>
            </a:pPr>
            <a:r>
              <a:rPr lang="en-US" sz="2200"/>
              <a:t>NET FRAMEWORK: Version 1.0</a:t>
            </a:r>
            <a:endParaRPr lang="en-US" sz="2200"/>
          </a:p>
          <a:p>
            <a:pPr marL="342900" indent="-342900" algn="just">
              <a:buFont typeface="Arial" panose="020B0604020202020204" pitchFamily="34" charset="0"/>
              <a:buChar char="•"/>
            </a:pPr>
            <a:r>
              <a:rPr lang="en-US" sz="2200"/>
              <a:t>LANGUAGE: Visual Basic.NET</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CustomShape 1"/>
          <p:cNvSpPr/>
          <p:nvPr/>
        </p:nvSpPr>
        <p:spPr>
          <a:xfrm>
            <a:off x="618760" y="1268521"/>
            <a:ext cx="7847640" cy="913320"/>
          </a:xfrm>
          <a:prstGeom prst="rect">
            <a:avLst/>
          </a:prstGeom>
          <a:noFill/>
          <a:ln>
            <a:noFill/>
          </a:ln>
        </p:spPr>
        <p:txBody>
          <a:bodyPr lIns="90000" tIns="45000" rIns="90000" bIns="45000" anchor="ctr"/>
          <a:lstStyle/>
          <a:p>
            <a:pPr algn="ctr">
              <a:lnSpc>
                <a:spcPct val="100000"/>
              </a:lnSpc>
            </a:pPr>
            <a:r>
              <a:rPr lang="en-IN" sz="4400" b="1" dirty="0">
                <a:solidFill>
                  <a:srgbClr val="003300"/>
                </a:solidFill>
                <a:latin typeface="Times New Roman" panose="02020603050405020304"/>
              </a:rPr>
              <a:t>PROPOSED SYSTEM</a:t>
            </a:r>
            <a:endParaRPr lang="en-IN" sz="4400" b="1" dirty="0">
              <a:solidFill>
                <a:srgbClr val="003300"/>
              </a:solidFill>
              <a:latin typeface="Times New Roman" panose="02020603050405020304"/>
            </a:endParaRPr>
          </a:p>
        </p:txBody>
      </p:sp>
      <p:sp>
        <p:nvSpPr>
          <p:cNvPr id="1048628" name="CustomShape 2"/>
          <p:cNvSpPr/>
          <p:nvPr/>
        </p:nvSpPr>
        <p:spPr>
          <a:xfrm>
            <a:off x="1371600" y="990720"/>
            <a:ext cx="7619040" cy="5180400"/>
          </a:xfrm>
          <a:prstGeom prst="rect">
            <a:avLst/>
          </a:prstGeom>
          <a:noFill/>
          <a:ln>
            <a:noFill/>
          </a:ln>
        </p:spPr>
        <p:txBody>
          <a:bodyPr lIns="90000" tIns="45000" rIns="90000" bIns="45000"/>
          <a:lstStyle/>
          <a:p>
            <a:pPr algn="just">
              <a:lnSpc>
                <a:spcPct val="150000"/>
              </a:lnSpc>
            </a:pPr>
            <a:r>
              <a:rPr lang="en-IN" sz="3200">
                <a:solidFill>
                  <a:srgbClr val="000000"/>
                </a:solidFill>
                <a:latin typeface="Gill Sans MT" panose="020B0502020104020203"/>
              </a:rPr>
              <a:t>  		</a:t>
            </a:r>
            <a:endParaRPr lang="en-IN" sz="3200">
              <a:solidFill>
                <a:srgbClr val="000000"/>
              </a:solidFill>
              <a:latin typeface="Gill Sans MT" panose="020B0502020104020203"/>
            </a:endParaRPr>
          </a:p>
          <a:p>
            <a:pPr algn="just">
              <a:lnSpc>
                <a:spcPct val="150000"/>
              </a:lnSpc>
            </a:pPr>
            <a:r>
              <a:rPr lang="en-IN" sz="8600">
                <a:solidFill>
                  <a:srgbClr val="000000"/>
                </a:solidFill>
                <a:latin typeface="Arial" panose="020B0604020202020204"/>
              </a:rPr>
              <a:t>		</a:t>
            </a:r>
            <a:endParaRPr lang="en-IN" sz="8600">
              <a:solidFill>
                <a:srgbClr val="000000"/>
              </a:solidFill>
              <a:latin typeface="Arial" panose="020B0604020202020204"/>
            </a:endParaRPr>
          </a:p>
        </p:txBody>
      </p:sp>
      <p:sp>
        <p:nvSpPr>
          <p:cNvPr id="1048629" name="CustomShape 3"/>
          <p:cNvSpPr/>
          <p:nvPr/>
        </p:nvSpPr>
        <p:spPr>
          <a:xfrm>
            <a:off x="8613720" y="6305400"/>
            <a:ext cx="456120" cy="475200"/>
          </a:xfrm>
          <a:prstGeom prst="rect">
            <a:avLst/>
          </a:prstGeom>
          <a:noFill/>
          <a:ln>
            <a:noFill/>
          </a:ln>
        </p:spPr>
        <p:txBody>
          <a:bodyPr lIns="90000" tIns="45000" rIns="90000" bIns="45000" anchor="b"/>
          <a:lstStyle/>
          <a:p>
            <a:pPr algn="ctr">
              <a:lnSpc>
                <a:spcPct val="100000"/>
              </a:lnSpc>
            </a:pPr>
            <a:fld id="{6FB59C72-5F20-4134-9316-577CABB46077}" type="slidenum">
              <a:rPr lang="en-IN" sz="1200">
                <a:solidFill>
                  <a:srgbClr val="B5A989"/>
                </a:solidFill>
                <a:latin typeface="Gill Sans MT" panose="020B0502020104020203"/>
              </a:rPr>
            </a:fld>
            <a:endParaRPr lang="en-IN" sz="1200">
              <a:solidFill>
                <a:srgbClr val="B5A989"/>
              </a:solidFill>
              <a:latin typeface="Gill Sans MT" panose="020B0502020104020203"/>
            </a:endParaRPr>
          </a:p>
        </p:txBody>
      </p:sp>
      <p:pic>
        <p:nvPicPr>
          <p:cNvPr id="2097167" name="Picture 130"/>
          <p:cNvPicPr/>
          <p:nvPr/>
        </p:nvPicPr>
        <p:blipFill>
          <a:blip r:embed="rId1"/>
          <a:stretch>
            <a:fillRect/>
          </a:stretch>
        </p:blipFill>
        <p:spPr>
          <a:xfrm>
            <a:off x="7592580" y="389964"/>
            <a:ext cx="1132920" cy="1102140"/>
          </a:xfrm>
          <a:prstGeom prst="rect">
            <a:avLst/>
          </a:prstGeom>
          <a:ln>
            <a:noFill/>
          </a:ln>
        </p:spPr>
      </p:pic>
      <p:pic>
        <p:nvPicPr>
          <p:cNvPr id="2097168" name="Picture 131"/>
          <p:cNvPicPr/>
          <p:nvPr/>
        </p:nvPicPr>
        <p:blipFill>
          <a:blip r:embed="rId2"/>
          <a:stretch>
            <a:fillRect/>
          </a:stretch>
        </p:blipFill>
        <p:spPr>
          <a:xfrm>
            <a:off x="418500" y="394740"/>
            <a:ext cx="1132920" cy="923400"/>
          </a:xfrm>
          <a:prstGeom prst="rect">
            <a:avLst/>
          </a:prstGeom>
          <a:ln>
            <a:noFill/>
          </a:ln>
        </p:spPr>
      </p:pic>
      <p:sp>
        <p:nvSpPr>
          <p:cNvPr id="1048630" name="CustomShape 4"/>
          <p:cNvSpPr/>
          <p:nvPr/>
        </p:nvSpPr>
        <p:spPr>
          <a:xfrm>
            <a:off x="985680" y="6163200"/>
            <a:ext cx="2132640" cy="475200"/>
          </a:xfrm>
          <a:prstGeom prst="rect">
            <a:avLst/>
          </a:prstGeom>
          <a:noFill/>
          <a:ln>
            <a:noFill/>
          </a:ln>
        </p:spPr>
        <p:txBody>
          <a:bodyPr lIns="90000" tIns="45000" rIns="90000" bIns="45000" anchor="b"/>
          <a:lstStyle/>
          <a:p>
            <a:pPr>
              <a:lnSpc>
                <a:spcPct val="100000"/>
              </a:lnSpc>
            </a:pPr>
            <a:endParaRPr dirty="0"/>
          </a:p>
        </p:txBody>
      </p:sp>
      <p:sp>
        <p:nvSpPr>
          <p:cNvPr id="1048631" name="CustomShape 5"/>
          <p:cNvSpPr/>
          <p:nvPr/>
        </p:nvSpPr>
        <p:spPr>
          <a:xfrm>
            <a:off x="4267080" y="6163200"/>
            <a:ext cx="2894400" cy="475200"/>
          </a:xfrm>
          <a:prstGeom prst="rect">
            <a:avLst/>
          </a:prstGeom>
          <a:noFill/>
          <a:ln>
            <a:noFill/>
          </a:ln>
        </p:spPr>
        <p:txBody>
          <a:bodyPr lIns="90000" tIns="45000" rIns="90000" bIns="45000" anchor="b"/>
          <a:lstStyle/>
          <a:p>
            <a:pPr algn="ctr">
              <a:lnSpc>
                <a:spcPct val="100000"/>
              </a:lnSpc>
            </a:pPr>
            <a:r>
              <a:rPr lang="en-IN" sz="1200" dirty="0">
                <a:solidFill>
                  <a:srgbClr val="B5A989"/>
                </a:solidFill>
                <a:latin typeface="Gill Sans MT" panose="020B0502020104020203"/>
              </a:rPr>
              <a:t>
Saveetha School of Engineering , Department of CSE</a:t>
            </a:r>
            <a:endParaRPr dirty="0"/>
          </a:p>
        </p:txBody>
      </p:sp>
      <p:sp>
        <p:nvSpPr>
          <p:cNvPr id="1048632" name="Rectangle 10"/>
          <p:cNvSpPr/>
          <p:nvPr/>
        </p:nvSpPr>
        <p:spPr>
          <a:xfrm>
            <a:off x="755920" y="2708824"/>
            <a:ext cx="7572428" cy="2861310"/>
          </a:xfrm>
          <a:prstGeom prst="rect">
            <a:avLst/>
          </a:prstGeom>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Pseudo code is a kind of structured English for describing algorithms.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allows the designer to focus on the logic of the algorithm without being distracted by details of language syntax.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the same time, the pseudo code needs to be complete.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describes the entire logic of the algorithm so that implementation becomes a rote mechanical task of translating line by line into source code.</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general the vocabulary used in the pseudo code should be the vocabulary of the problem domain, not of the implementation domain.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pseudo code is a narrative for someone who knows the requirements (problem domain) and is trying to learn how the solution is organized.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7237</Words>
  <Application>WPS Presentation</Application>
  <PresentationFormat>On-screen Show (4:3)</PresentationFormat>
  <Paragraphs>176</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Arial</vt:lpstr>
      <vt:lpstr>Times New Roman</vt:lpstr>
      <vt:lpstr>Gill Sans MT</vt:lpstr>
      <vt:lpstr>Times New Roman</vt:lpstr>
      <vt:lpstr>Garamond</vt:lpstr>
      <vt:lpstr>Microsoft YaHei</vt:lpstr>
      <vt:lpstr>Arial Unicode MS</vt:lpstr>
      <vt:lpstr>Calibri</vt:lpstr>
      <vt:lpstr>Organic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PURPOSE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navna</cp:lastModifiedBy>
  <cp:revision>11</cp:revision>
  <dcterms:created xsi:type="dcterms:W3CDTF">2021-01-15T02:36:00Z</dcterms:created>
  <dcterms:modified xsi:type="dcterms:W3CDTF">2021-01-19T06:35:26Z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