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5" name="Google Shape;25;p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11"/>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12"/>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3" name="Google Shape;103;p1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sz="180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3"/>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4"/>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14"/>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8" name="Google Shape;118;p1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5"/>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15"/>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6"/>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8"/>
        <p:cNvGrpSpPr/>
        <p:nvPr/>
      </p:nvGrpSpPr>
      <p:grpSpPr>
        <a:xfrm>
          <a:off x="0" y="0"/>
          <a:ext cx="0" cy="0"/>
          <a:chOff x="0" y="0"/>
          <a:chExt cx="0" cy="0"/>
        </a:xfrm>
      </p:grpSpPr>
      <p:grpSp>
        <p:nvGrpSpPr>
          <p:cNvPr id="29" name="Google Shape;29;p3"/>
          <p:cNvGrpSpPr/>
          <p:nvPr/>
        </p:nvGrpSpPr>
        <p:grpSpPr>
          <a:xfrm>
            <a:off x="0" y="-8467"/>
            <a:ext cx="12192000" cy="6866467"/>
            <a:chOff x="0" y="-8467"/>
            <a:chExt cx="12192000" cy="6866467"/>
          </a:xfrm>
        </p:grpSpPr>
        <p:cxnSp>
          <p:nvCxnSpPr>
            <p:cNvPr id="30" name="Google Shape;30;p3"/>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31" name="Google Shape;31;p3"/>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32" name="Google Shape;32;p3"/>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3" name="Google Shape;33;p3"/>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4" name="Google Shape;34;p3"/>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6" name="Google Shape;36;p3"/>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7" name="Google Shape;37;p3"/>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8" name="Google Shape;38;p3"/>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3"/>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42" name="Google Shape;42;p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48" name="Google Shape;48;p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4" name="Google Shape;54;p5"/>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5" name="Google Shape;55;p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1" name="Google Shape;61;p6"/>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2" name="Google Shape;62;p6"/>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3" name="Google Shape;63;p6"/>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4" name="Google Shape;64;p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9"/>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9"/>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9"/>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10"/>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0"/>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Google Shape;86;p10"/>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600"/>
              <a:buFont typeface="Trebuchet MS"/>
              <a:buNone/>
            </a:pPr>
            <a:r>
              <a:rPr lang="en-US" b="1">
                <a:latin typeface="Times New Roman"/>
                <a:ea typeface="Times New Roman"/>
                <a:cs typeface="Times New Roman"/>
                <a:sym typeface="Times New Roman"/>
              </a:rPr>
              <a:t>SECURE ONLINE</a:t>
            </a:r>
            <a:endParaRPr b="1">
              <a:latin typeface="Times New Roman"/>
              <a:ea typeface="Times New Roman"/>
              <a:cs typeface="Times New Roman"/>
              <a:sym typeface="Times New Roman"/>
            </a:endParaRPr>
          </a:p>
          <a:p>
            <a:pPr marL="0" lvl="0" indent="0" algn="ctr" rtl="0">
              <a:spcBef>
                <a:spcPts val="0"/>
              </a:spcBef>
              <a:spcAft>
                <a:spcPts val="0"/>
              </a:spcAft>
              <a:buClr>
                <a:schemeClr val="accent1"/>
              </a:buClr>
              <a:buSzPts val="3600"/>
              <a:buFont typeface="Trebuchet MS"/>
              <a:buNone/>
            </a:pPr>
            <a:r>
              <a:rPr lang="en-US" b="1">
                <a:latin typeface="Times New Roman"/>
                <a:ea typeface="Times New Roman"/>
                <a:cs typeface="Times New Roman"/>
                <a:sym typeface="Times New Roman"/>
              </a:rPr>
              <a:t> AUCTION SYSTEM</a:t>
            </a:r>
            <a:endParaRPr b="1">
              <a:latin typeface="Times New Roman"/>
              <a:ea typeface="Times New Roman"/>
              <a:cs typeface="Times New Roman"/>
              <a:sym typeface="Times New Roman"/>
            </a:endParaRPr>
          </a:p>
        </p:txBody>
      </p:sp>
      <p:sp>
        <p:nvSpPr>
          <p:cNvPr id="144" name="Google Shape;144;p18"/>
          <p:cNvSpPr txBox="1">
            <a:spLocks noGrp="1"/>
          </p:cNvSpPr>
          <p:nvPr>
            <p:ph type="body" idx="1"/>
          </p:nvPr>
        </p:nvSpPr>
        <p:spPr>
          <a:xfrm>
            <a:off x="838200" y="2390503"/>
            <a:ext cx="11208798" cy="378646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760"/>
              <a:buNone/>
            </a:pPr>
            <a:r>
              <a:rPr lang="en-US" sz="2200" b="1" dirty="0">
                <a:latin typeface="Times New Roman"/>
                <a:ea typeface="Times New Roman"/>
                <a:cs typeface="Times New Roman"/>
                <a:sym typeface="Times New Roman"/>
              </a:rPr>
              <a:t>STUDENT</a:t>
            </a:r>
            <a:r>
              <a:rPr lang="en-US" sz="2200" dirty="0">
                <a:latin typeface="Times New Roman"/>
                <a:ea typeface="Times New Roman"/>
                <a:cs typeface="Times New Roman"/>
                <a:sym typeface="Times New Roman"/>
              </a:rPr>
              <a:t>                                                                 </a:t>
            </a:r>
            <a:r>
              <a:rPr lang="en-US" sz="2200" b="1" dirty="0">
                <a:latin typeface="Times New Roman"/>
                <a:ea typeface="Times New Roman"/>
                <a:cs typeface="Times New Roman"/>
                <a:sym typeface="Times New Roman"/>
              </a:rPr>
              <a:t>SUPERVISOR</a:t>
            </a:r>
            <a:endParaRPr dirty="0"/>
          </a:p>
          <a:p>
            <a:pPr marL="342900" lvl="0" indent="-342900" algn="l" rtl="0">
              <a:spcBef>
                <a:spcPts val="1000"/>
              </a:spcBef>
              <a:spcAft>
                <a:spcPts val="0"/>
              </a:spcAft>
              <a:buSzPts val="1760"/>
              <a:buNone/>
            </a:pPr>
            <a:r>
              <a:rPr lang="en-US" sz="2200" b="1" dirty="0">
                <a:latin typeface="Times New Roman"/>
                <a:ea typeface="Times New Roman"/>
                <a:cs typeface="Times New Roman"/>
                <a:sym typeface="Times New Roman"/>
              </a:rPr>
              <a:t>NAME: </a:t>
            </a:r>
            <a:r>
              <a:rPr lang="en-US" sz="2200" dirty="0">
                <a:latin typeface="Times New Roman"/>
                <a:ea typeface="Times New Roman"/>
                <a:cs typeface="Times New Roman"/>
                <a:sym typeface="Times New Roman"/>
              </a:rPr>
              <a:t>K. </a:t>
            </a:r>
            <a:r>
              <a:rPr lang="en-US" sz="2200">
                <a:latin typeface="Times New Roman"/>
                <a:ea typeface="Times New Roman"/>
                <a:cs typeface="Times New Roman"/>
                <a:sym typeface="Times New Roman"/>
              </a:rPr>
              <a:t>VARUN KUMAR </a:t>
            </a:r>
            <a:r>
              <a:rPr lang="en-US" sz="2200" dirty="0">
                <a:latin typeface="Times New Roman"/>
                <a:ea typeface="Times New Roman"/>
                <a:cs typeface="Times New Roman"/>
                <a:sym typeface="Times New Roman"/>
              </a:rPr>
              <a:t>(191811131)    </a:t>
            </a:r>
            <a:r>
              <a:rPr lang="en-US" sz="2200" b="1" dirty="0">
                <a:latin typeface="Times New Roman"/>
                <a:ea typeface="Times New Roman"/>
                <a:cs typeface="Times New Roman"/>
                <a:sym typeface="Times New Roman"/>
              </a:rPr>
              <a:t>NAME:</a:t>
            </a:r>
            <a:r>
              <a:rPr lang="en-US" sz="2200" dirty="0">
                <a:latin typeface="Times New Roman"/>
                <a:ea typeface="Times New Roman"/>
                <a:cs typeface="Times New Roman"/>
                <a:sym typeface="Times New Roman"/>
              </a:rPr>
              <a:t> K. LOGU</a:t>
            </a:r>
            <a:endParaRPr dirty="0"/>
          </a:p>
          <a:p>
            <a:pPr marL="342900" lvl="0" indent="-342900" algn="l" rtl="0">
              <a:spcBef>
                <a:spcPts val="1000"/>
              </a:spcBef>
              <a:spcAft>
                <a:spcPts val="0"/>
              </a:spcAft>
              <a:buSzPts val="1760"/>
              <a:buNone/>
            </a:pPr>
            <a:r>
              <a:rPr lang="en-US" sz="2200" dirty="0">
                <a:latin typeface="Times New Roman"/>
                <a:ea typeface="Times New Roman"/>
                <a:cs typeface="Times New Roman"/>
                <a:sym typeface="Times New Roman"/>
              </a:rPr>
              <a:t> </a:t>
            </a:r>
            <a:r>
              <a:rPr lang="en-US" sz="2200" b="1" dirty="0">
                <a:latin typeface="Times New Roman"/>
                <a:ea typeface="Times New Roman"/>
                <a:cs typeface="Times New Roman"/>
                <a:sym typeface="Times New Roman"/>
              </a:rPr>
              <a:t>YEAR: </a:t>
            </a:r>
            <a:r>
              <a:rPr lang="en-US" sz="2200" dirty="0">
                <a:latin typeface="Times New Roman"/>
                <a:ea typeface="Times New Roman"/>
                <a:cs typeface="Times New Roman"/>
                <a:sym typeface="Times New Roman"/>
              </a:rPr>
              <a:t>III.                                                    </a:t>
            </a:r>
            <a:r>
              <a:rPr lang="en-US" sz="2200" b="1" dirty="0">
                <a:latin typeface="Times New Roman"/>
                <a:ea typeface="Times New Roman"/>
                <a:cs typeface="Times New Roman"/>
                <a:sym typeface="Times New Roman"/>
              </a:rPr>
              <a:t>DESIGNATION:</a:t>
            </a:r>
            <a:r>
              <a:rPr lang="en-US" sz="2200" dirty="0">
                <a:latin typeface="Times New Roman"/>
                <a:ea typeface="Times New Roman"/>
                <a:cs typeface="Times New Roman"/>
                <a:sym typeface="Times New Roman"/>
              </a:rPr>
              <a:t> ASSISTANT PROFESSOR</a:t>
            </a:r>
            <a:endParaRPr sz="2200" b="1" dirty="0">
              <a:latin typeface="Times New Roman"/>
              <a:ea typeface="Times New Roman"/>
              <a:cs typeface="Times New Roman"/>
              <a:sym typeface="Times New Roman"/>
            </a:endParaRPr>
          </a:p>
          <a:p>
            <a:pPr marL="0" lvl="0" indent="0" algn="l" rtl="0">
              <a:spcBef>
                <a:spcPts val="1000"/>
              </a:spcBef>
              <a:spcAft>
                <a:spcPts val="0"/>
              </a:spcAft>
              <a:buSzPts val="1760"/>
              <a:buNone/>
            </a:pPr>
            <a:r>
              <a:rPr lang="en-US" sz="2200" dirty="0">
                <a:latin typeface="Times New Roman"/>
                <a:ea typeface="Times New Roman"/>
                <a:cs typeface="Times New Roman"/>
                <a:sym typeface="Times New Roman"/>
              </a:rPr>
              <a:t> </a:t>
            </a:r>
            <a:r>
              <a:rPr lang="en-US" sz="2200" b="1" dirty="0">
                <a:latin typeface="Times New Roman"/>
                <a:ea typeface="Times New Roman"/>
                <a:cs typeface="Times New Roman"/>
                <a:sym typeface="Times New Roman"/>
              </a:rPr>
              <a:t>DEPT: </a:t>
            </a:r>
            <a:r>
              <a:rPr lang="en-US" sz="2200" dirty="0">
                <a:latin typeface="Times New Roman"/>
                <a:ea typeface="Times New Roman"/>
                <a:cs typeface="Times New Roman"/>
                <a:sym typeface="Times New Roman"/>
              </a:rPr>
              <a:t>CSE                                                  </a:t>
            </a:r>
            <a:r>
              <a:rPr lang="en-US" sz="2200" b="1" dirty="0">
                <a:latin typeface="Times New Roman"/>
                <a:ea typeface="Times New Roman"/>
                <a:cs typeface="Times New Roman"/>
                <a:sym typeface="Times New Roman"/>
              </a:rPr>
              <a:t>DEPT:</a:t>
            </a:r>
            <a:r>
              <a:rPr lang="en-US" sz="2200" dirty="0">
                <a:latin typeface="Times New Roman"/>
                <a:ea typeface="Times New Roman"/>
                <a:cs typeface="Times New Roman"/>
                <a:sym typeface="Times New Roman"/>
              </a:rPr>
              <a:t> CSE</a:t>
            </a:r>
            <a:endParaRPr sz="2200" dirty="0">
              <a:latin typeface="Times New Roman"/>
              <a:ea typeface="Times New Roman"/>
              <a:cs typeface="Times New Roman"/>
              <a:sym typeface="Times New Roman"/>
            </a:endParaRPr>
          </a:p>
          <a:p>
            <a:pPr marL="0" lvl="0" indent="0" algn="l" rtl="0">
              <a:spcBef>
                <a:spcPts val="1000"/>
              </a:spcBef>
              <a:spcAft>
                <a:spcPts val="0"/>
              </a:spcAft>
              <a:buSzPts val="1760"/>
              <a:buNone/>
            </a:pPr>
            <a:r>
              <a:rPr lang="en-US" sz="2200" b="1" dirty="0">
                <a:latin typeface="Times New Roman"/>
                <a:ea typeface="Times New Roman"/>
                <a:cs typeface="Times New Roman"/>
                <a:sym typeface="Times New Roman"/>
              </a:rPr>
              <a:t>				                   COLLEGE NAME:</a:t>
            </a:r>
            <a:r>
              <a:rPr lang="en-US" sz="2200" dirty="0">
                <a:latin typeface="Times New Roman"/>
                <a:ea typeface="Times New Roman"/>
                <a:cs typeface="Times New Roman"/>
                <a:sym typeface="Times New Roman"/>
              </a:rPr>
              <a:t> SAVEETHA SCHOOL </a:t>
            </a:r>
            <a:endParaRPr dirty="0"/>
          </a:p>
          <a:p>
            <a:pPr marL="0" lvl="0" indent="0" algn="l" rtl="0">
              <a:spcBef>
                <a:spcPts val="1000"/>
              </a:spcBef>
              <a:spcAft>
                <a:spcPts val="0"/>
              </a:spcAft>
              <a:buSzPts val="1760"/>
              <a:buNone/>
            </a:pPr>
            <a:r>
              <a:rPr lang="en-US" sz="2200" dirty="0">
                <a:latin typeface="Times New Roman"/>
                <a:ea typeface="Times New Roman"/>
                <a:cs typeface="Times New Roman"/>
                <a:sym typeface="Times New Roman"/>
              </a:rPr>
              <a:t>                                                                                                       OF ENGINEERING</a:t>
            </a:r>
            <a:endParaRPr sz="2200" dirty="0">
              <a:latin typeface="Times New Roman"/>
              <a:ea typeface="Times New Roman"/>
              <a:cs typeface="Times New Roman"/>
              <a:sym typeface="Times New Roman"/>
            </a:endParaRPr>
          </a:p>
          <a:p>
            <a:pPr marL="342900" lvl="0" indent="-342900" algn="l" rtl="0">
              <a:spcBef>
                <a:spcPts val="1000"/>
              </a:spcBef>
              <a:spcAft>
                <a:spcPts val="0"/>
              </a:spcAft>
              <a:buSzPts val="1760"/>
              <a:buNone/>
            </a:pPr>
            <a:r>
              <a:rPr lang="en-US" sz="2200" dirty="0">
                <a:latin typeface="Times New Roman"/>
                <a:ea typeface="Times New Roman"/>
                <a:cs typeface="Times New Roman"/>
                <a:sym typeface="Times New Roman"/>
              </a:rPr>
              <a:t>                                                                        </a:t>
            </a:r>
            <a:endParaRPr sz="2200" dirty="0">
              <a:latin typeface="Times New Roman"/>
              <a:ea typeface="Times New Roman"/>
              <a:cs typeface="Times New Roman"/>
              <a:sym typeface="Times New Roman"/>
            </a:endParaRPr>
          </a:p>
          <a:p>
            <a:pPr marL="342900" lvl="0" indent="-342900" algn="l" rtl="0">
              <a:spcBef>
                <a:spcPts val="1000"/>
              </a:spcBef>
              <a:spcAft>
                <a:spcPts val="0"/>
              </a:spcAft>
              <a:buSzPts val="1760"/>
              <a:buNone/>
            </a:pPr>
            <a:endParaRPr sz="2200" b="1" dirty="0">
              <a:latin typeface="Times New Roman"/>
              <a:ea typeface="Times New Roman"/>
              <a:cs typeface="Times New Roman"/>
              <a:sym typeface="Times New Roman"/>
            </a:endParaRPr>
          </a:p>
        </p:txBody>
      </p:sp>
      <p:pic>
        <p:nvPicPr>
          <p:cNvPr id="145" name="Google Shape;145;p18"/>
          <p:cNvPicPr preferRelativeResize="0"/>
          <p:nvPr/>
        </p:nvPicPr>
        <p:blipFill rotWithShape="1">
          <a:blip r:embed="rId3">
            <a:alphaModFix/>
          </a:blip>
          <a:srcRect/>
          <a:stretch/>
        </p:blipFill>
        <p:spPr>
          <a:xfrm>
            <a:off x="1001486" y="470263"/>
            <a:ext cx="1193074" cy="1071154"/>
          </a:xfrm>
          <a:prstGeom prst="rect">
            <a:avLst/>
          </a:prstGeom>
          <a:noFill/>
          <a:ln>
            <a:noFill/>
          </a:ln>
        </p:spPr>
      </p:pic>
      <p:pic>
        <p:nvPicPr>
          <p:cNvPr id="146" name="Google Shape;146;p18"/>
          <p:cNvPicPr preferRelativeResize="0"/>
          <p:nvPr/>
        </p:nvPicPr>
        <p:blipFill rotWithShape="1">
          <a:blip r:embed="rId4">
            <a:alphaModFix/>
          </a:blip>
          <a:srcRect/>
          <a:stretch/>
        </p:blipFill>
        <p:spPr>
          <a:xfrm>
            <a:off x="10103304" y="424180"/>
            <a:ext cx="1152525" cy="1181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10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7"/>
          <p:cNvSpPr txBox="1">
            <a:spLocks noGrp="1"/>
          </p:cNvSpPr>
          <p:nvPr>
            <p:ph type="title"/>
          </p:nvPr>
        </p:nvSpPr>
        <p:spPr>
          <a:xfrm>
            <a:off x="1851300" y="424175"/>
            <a:ext cx="7781100" cy="15063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200"/>
              <a:buFont typeface="Times New Roman"/>
              <a:buNone/>
            </a:pPr>
            <a:r>
              <a:rPr lang="en-US" sz="3200" b="1">
                <a:latin typeface="Times New Roman"/>
                <a:ea typeface="Times New Roman"/>
                <a:cs typeface="Times New Roman"/>
                <a:sym typeface="Times New Roman"/>
              </a:rPr>
              <a:t>UML DIAGRAM FOR CUSTOMER                                        </a:t>
            </a:r>
            <a:endParaRPr sz="3200" b="1">
              <a:latin typeface="Times New Roman"/>
              <a:ea typeface="Times New Roman"/>
              <a:cs typeface="Times New Roman"/>
              <a:sym typeface="Times New Roman"/>
            </a:endParaRPr>
          </a:p>
        </p:txBody>
      </p:sp>
      <p:pic>
        <p:nvPicPr>
          <p:cNvPr id="216" name="Google Shape;216;p27"/>
          <p:cNvPicPr preferRelativeResize="0"/>
          <p:nvPr/>
        </p:nvPicPr>
        <p:blipFill rotWithShape="1">
          <a:blip r:embed="rId3">
            <a:alphaModFix/>
          </a:blip>
          <a:srcRect/>
          <a:stretch/>
        </p:blipFill>
        <p:spPr>
          <a:xfrm>
            <a:off x="116276" y="424180"/>
            <a:ext cx="1193074" cy="1071154"/>
          </a:xfrm>
          <a:prstGeom prst="rect">
            <a:avLst/>
          </a:prstGeom>
          <a:noFill/>
          <a:ln>
            <a:noFill/>
          </a:ln>
        </p:spPr>
      </p:pic>
      <p:pic>
        <p:nvPicPr>
          <p:cNvPr id="217" name="Google Shape;217;p27"/>
          <p:cNvPicPr preferRelativeResize="0"/>
          <p:nvPr/>
        </p:nvPicPr>
        <p:blipFill rotWithShape="1">
          <a:blip r:embed="rId4">
            <a:alphaModFix/>
          </a:blip>
          <a:srcRect/>
          <a:stretch/>
        </p:blipFill>
        <p:spPr>
          <a:xfrm>
            <a:off x="10103304" y="424180"/>
            <a:ext cx="1152525" cy="1181100"/>
          </a:xfrm>
          <a:prstGeom prst="rect">
            <a:avLst/>
          </a:prstGeom>
          <a:noFill/>
          <a:ln>
            <a:noFill/>
          </a:ln>
        </p:spPr>
      </p:pic>
      <p:pic>
        <p:nvPicPr>
          <p:cNvPr id="218" name="Google Shape;218;p27"/>
          <p:cNvPicPr preferRelativeResize="0"/>
          <p:nvPr/>
        </p:nvPicPr>
        <p:blipFill>
          <a:blip r:embed="rId5">
            <a:alphaModFix/>
          </a:blip>
          <a:stretch>
            <a:fillRect/>
          </a:stretch>
        </p:blipFill>
        <p:spPr>
          <a:xfrm>
            <a:off x="1525650" y="1495325"/>
            <a:ext cx="7781100" cy="4911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8"/>
          <p:cNvSpPr txBox="1">
            <a:spLocks noGrp="1"/>
          </p:cNvSpPr>
          <p:nvPr>
            <p:ph type="title"/>
          </p:nvPr>
        </p:nvSpPr>
        <p:spPr>
          <a:xfrm>
            <a:off x="2592700" y="609600"/>
            <a:ext cx="6681300" cy="132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200"/>
              <a:buFont typeface="Times New Roman"/>
              <a:buNone/>
            </a:pPr>
            <a:r>
              <a:rPr lang="en-US" sz="3200" b="1">
                <a:latin typeface="Times New Roman"/>
                <a:ea typeface="Times New Roman"/>
                <a:cs typeface="Times New Roman"/>
                <a:sym typeface="Times New Roman"/>
              </a:rPr>
              <a:t>DATA FLOW DIAGRAM FOR ADMIN</a:t>
            </a:r>
            <a:endParaRPr sz="3200" b="1">
              <a:latin typeface="Times New Roman"/>
              <a:ea typeface="Times New Roman"/>
              <a:cs typeface="Times New Roman"/>
              <a:sym typeface="Times New Roman"/>
            </a:endParaRPr>
          </a:p>
        </p:txBody>
      </p:sp>
      <p:pic>
        <p:nvPicPr>
          <p:cNvPr id="224" name="Google Shape;224;p28"/>
          <p:cNvPicPr preferRelativeResize="0"/>
          <p:nvPr/>
        </p:nvPicPr>
        <p:blipFill rotWithShape="1">
          <a:blip r:embed="rId3">
            <a:alphaModFix/>
          </a:blip>
          <a:srcRect/>
          <a:stretch/>
        </p:blipFill>
        <p:spPr>
          <a:xfrm>
            <a:off x="766355" y="470263"/>
            <a:ext cx="1193074" cy="1071154"/>
          </a:xfrm>
          <a:prstGeom prst="rect">
            <a:avLst/>
          </a:prstGeom>
          <a:noFill/>
          <a:ln>
            <a:noFill/>
          </a:ln>
        </p:spPr>
      </p:pic>
      <p:pic>
        <p:nvPicPr>
          <p:cNvPr id="225" name="Google Shape;225;p28"/>
          <p:cNvPicPr preferRelativeResize="0"/>
          <p:nvPr/>
        </p:nvPicPr>
        <p:blipFill rotWithShape="1">
          <a:blip r:embed="rId4">
            <a:alphaModFix/>
          </a:blip>
          <a:srcRect/>
          <a:stretch/>
        </p:blipFill>
        <p:spPr>
          <a:xfrm>
            <a:off x="10103304" y="424180"/>
            <a:ext cx="1152525" cy="1181100"/>
          </a:xfrm>
          <a:prstGeom prst="rect">
            <a:avLst/>
          </a:prstGeom>
          <a:noFill/>
          <a:ln>
            <a:noFill/>
          </a:ln>
        </p:spPr>
      </p:pic>
      <p:pic>
        <p:nvPicPr>
          <p:cNvPr id="226" name="Google Shape;226;p28"/>
          <p:cNvPicPr preferRelativeResize="0"/>
          <p:nvPr/>
        </p:nvPicPr>
        <p:blipFill>
          <a:blip r:embed="rId5">
            <a:alphaModFix/>
          </a:blip>
          <a:stretch>
            <a:fillRect/>
          </a:stretch>
        </p:blipFill>
        <p:spPr>
          <a:xfrm>
            <a:off x="990600" y="1605275"/>
            <a:ext cx="8283400" cy="4806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9"/>
          <p:cNvSpPr txBox="1">
            <a:spLocks noGrp="1"/>
          </p:cNvSpPr>
          <p:nvPr>
            <p:ph type="title"/>
          </p:nvPr>
        </p:nvSpPr>
        <p:spPr>
          <a:xfrm>
            <a:off x="2652300" y="609600"/>
            <a:ext cx="6621600" cy="132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200"/>
              <a:buFont typeface="Times New Roman"/>
              <a:buNone/>
            </a:pPr>
            <a:r>
              <a:rPr lang="en-US" sz="3200" b="1">
                <a:latin typeface="Times New Roman"/>
                <a:ea typeface="Times New Roman"/>
                <a:cs typeface="Times New Roman"/>
                <a:sym typeface="Times New Roman"/>
              </a:rPr>
              <a:t> DATA FLOW DIAGRAM FOR SELLER         </a:t>
            </a:r>
            <a:endParaRPr sz="3200" b="1">
              <a:latin typeface="Times New Roman"/>
              <a:ea typeface="Times New Roman"/>
              <a:cs typeface="Times New Roman"/>
              <a:sym typeface="Times New Roman"/>
            </a:endParaRPr>
          </a:p>
        </p:txBody>
      </p:sp>
      <p:pic>
        <p:nvPicPr>
          <p:cNvPr id="232" name="Google Shape;232;p29"/>
          <p:cNvPicPr preferRelativeResize="0"/>
          <p:nvPr/>
        </p:nvPicPr>
        <p:blipFill rotWithShape="1">
          <a:blip r:embed="rId3">
            <a:alphaModFix/>
          </a:blip>
          <a:srcRect/>
          <a:stretch/>
        </p:blipFill>
        <p:spPr>
          <a:xfrm>
            <a:off x="1079863" y="470263"/>
            <a:ext cx="1193074" cy="1071154"/>
          </a:xfrm>
          <a:prstGeom prst="rect">
            <a:avLst/>
          </a:prstGeom>
          <a:noFill/>
          <a:ln>
            <a:noFill/>
          </a:ln>
        </p:spPr>
      </p:pic>
      <p:pic>
        <p:nvPicPr>
          <p:cNvPr id="233" name="Google Shape;233;p29"/>
          <p:cNvPicPr preferRelativeResize="0"/>
          <p:nvPr/>
        </p:nvPicPr>
        <p:blipFill rotWithShape="1">
          <a:blip r:embed="rId4">
            <a:alphaModFix/>
          </a:blip>
          <a:srcRect/>
          <a:stretch/>
        </p:blipFill>
        <p:spPr>
          <a:xfrm>
            <a:off x="10103304" y="424180"/>
            <a:ext cx="1152525" cy="1181100"/>
          </a:xfrm>
          <a:prstGeom prst="rect">
            <a:avLst/>
          </a:prstGeom>
          <a:noFill/>
          <a:ln>
            <a:noFill/>
          </a:ln>
        </p:spPr>
      </p:pic>
      <p:pic>
        <p:nvPicPr>
          <p:cNvPr id="234" name="Google Shape;234;p29"/>
          <p:cNvPicPr preferRelativeResize="0"/>
          <p:nvPr/>
        </p:nvPicPr>
        <p:blipFill>
          <a:blip r:embed="rId5">
            <a:alphaModFix/>
          </a:blip>
          <a:stretch>
            <a:fillRect/>
          </a:stretch>
        </p:blipFill>
        <p:spPr>
          <a:xfrm>
            <a:off x="668050" y="1605275"/>
            <a:ext cx="8605850" cy="4721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0"/>
          <p:cNvSpPr txBox="1">
            <a:spLocks noGrp="1"/>
          </p:cNvSpPr>
          <p:nvPr>
            <p:ph type="title"/>
          </p:nvPr>
        </p:nvSpPr>
        <p:spPr>
          <a:xfrm>
            <a:off x="2372425" y="609600"/>
            <a:ext cx="6901500" cy="132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200"/>
              <a:buFont typeface="Times New Roman"/>
              <a:buNone/>
            </a:pPr>
            <a:r>
              <a:rPr lang="en-US" sz="3200" b="1">
                <a:latin typeface="Times New Roman"/>
                <a:ea typeface="Times New Roman"/>
                <a:cs typeface="Times New Roman"/>
                <a:sym typeface="Times New Roman"/>
              </a:rPr>
              <a:t> MODULE DESCRIPTION                </a:t>
            </a:r>
            <a:endParaRPr sz="3200" b="1"/>
          </a:p>
        </p:txBody>
      </p:sp>
      <p:pic>
        <p:nvPicPr>
          <p:cNvPr id="240" name="Google Shape;240;p30"/>
          <p:cNvPicPr preferRelativeResize="0"/>
          <p:nvPr/>
        </p:nvPicPr>
        <p:blipFill rotWithShape="1">
          <a:blip r:embed="rId3">
            <a:alphaModFix/>
          </a:blip>
          <a:srcRect/>
          <a:stretch/>
        </p:blipFill>
        <p:spPr>
          <a:xfrm>
            <a:off x="962297" y="522515"/>
            <a:ext cx="1193074" cy="1071154"/>
          </a:xfrm>
          <a:prstGeom prst="rect">
            <a:avLst/>
          </a:prstGeom>
          <a:noFill/>
          <a:ln>
            <a:noFill/>
          </a:ln>
        </p:spPr>
      </p:pic>
      <p:pic>
        <p:nvPicPr>
          <p:cNvPr id="241" name="Google Shape;241;p30"/>
          <p:cNvPicPr preferRelativeResize="0"/>
          <p:nvPr/>
        </p:nvPicPr>
        <p:blipFill rotWithShape="1">
          <a:blip r:embed="rId4">
            <a:alphaModFix/>
          </a:blip>
          <a:srcRect/>
          <a:stretch/>
        </p:blipFill>
        <p:spPr>
          <a:xfrm>
            <a:off x="10103304" y="424180"/>
            <a:ext cx="1152525" cy="1181100"/>
          </a:xfrm>
          <a:prstGeom prst="rect">
            <a:avLst/>
          </a:prstGeom>
          <a:noFill/>
          <a:ln>
            <a:noFill/>
          </a:ln>
        </p:spPr>
      </p:pic>
      <p:sp>
        <p:nvSpPr>
          <p:cNvPr id="242" name="Google Shape;242;p30"/>
          <p:cNvSpPr txBox="1"/>
          <p:nvPr/>
        </p:nvSpPr>
        <p:spPr>
          <a:xfrm>
            <a:off x="1189602" y="1593675"/>
            <a:ext cx="8509200" cy="462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a:latin typeface="Trebuchet MS"/>
                <a:ea typeface="Trebuchet MS"/>
                <a:cs typeface="Trebuchet MS"/>
                <a:sym typeface="Trebuchet MS"/>
              </a:rPr>
              <a:t> </a:t>
            </a:r>
            <a:r>
              <a:rPr lang="en-US" sz="1700" b="1">
                <a:latin typeface="Times New Roman"/>
                <a:ea typeface="Times New Roman"/>
                <a:cs typeface="Times New Roman"/>
                <a:sym typeface="Times New Roman"/>
              </a:rPr>
              <a:t>Seller module</a:t>
            </a:r>
            <a:endParaRPr sz="1700" b="1">
              <a:latin typeface="Times New Roman"/>
              <a:ea typeface="Times New Roman"/>
              <a:cs typeface="Times New Roman"/>
              <a:sym typeface="Times New Roman"/>
            </a:endParaRPr>
          </a:p>
          <a:p>
            <a:pPr marL="0" lvl="0" indent="0" algn="just" rtl="0">
              <a:spcBef>
                <a:spcPts val="0"/>
              </a:spcBef>
              <a:spcAft>
                <a:spcPts val="0"/>
              </a:spcAft>
              <a:buNone/>
            </a:pPr>
            <a:r>
              <a:rPr lang="en-US" sz="1700">
                <a:latin typeface="Times New Roman"/>
                <a:ea typeface="Times New Roman"/>
                <a:cs typeface="Times New Roman"/>
                <a:sym typeface="Times New Roman"/>
              </a:rPr>
              <a:t>In this module, the seller will post the product information in which he/she wants to sell or auction the product through online. In this module the seller can post the image of the product by using capture image and all the necessary information about the product such as the product name and its description.</a:t>
            </a:r>
            <a:endParaRPr sz="1700">
              <a:latin typeface="Times New Roman"/>
              <a:ea typeface="Times New Roman"/>
              <a:cs typeface="Times New Roman"/>
              <a:sym typeface="Times New Roman"/>
            </a:endParaRPr>
          </a:p>
          <a:p>
            <a:pPr marL="0" lvl="0" indent="0" algn="just" rtl="0">
              <a:spcBef>
                <a:spcPts val="0"/>
              </a:spcBef>
              <a:spcAft>
                <a:spcPts val="0"/>
              </a:spcAft>
              <a:buNone/>
            </a:pPr>
            <a:endParaRPr sz="1700">
              <a:latin typeface="Times New Roman"/>
              <a:ea typeface="Times New Roman"/>
              <a:cs typeface="Times New Roman"/>
              <a:sym typeface="Times New Roman"/>
            </a:endParaRPr>
          </a:p>
          <a:p>
            <a:pPr marL="0" lvl="0" indent="0" algn="l" rtl="0">
              <a:spcBef>
                <a:spcPts val="0"/>
              </a:spcBef>
              <a:spcAft>
                <a:spcPts val="0"/>
              </a:spcAft>
              <a:buNone/>
            </a:pPr>
            <a:r>
              <a:rPr lang="en-US" sz="1700" b="1">
                <a:latin typeface="Times New Roman"/>
                <a:ea typeface="Times New Roman"/>
                <a:cs typeface="Times New Roman"/>
                <a:sym typeface="Times New Roman"/>
              </a:rPr>
              <a:t>Buyer module</a:t>
            </a:r>
            <a:endParaRPr sz="1700" b="1">
              <a:latin typeface="Times New Roman"/>
              <a:ea typeface="Times New Roman"/>
              <a:cs typeface="Times New Roman"/>
              <a:sym typeface="Times New Roman"/>
            </a:endParaRPr>
          </a:p>
          <a:p>
            <a:pPr marL="0" lvl="0" indent="0" algn="just" rtl="0">
              <a:spcBef>
                <a:spcPts val="0"/>
              </a:spcBef>
              <a:spcAft>
                <a:spcPts val="0"/>
              </a:spcAft>
              <a:buNone/>
            </a:pPr>
            <a:r>
              <a:rPr lang="en-US" sz="1700">
                <a:latin typeface="Times New Roman"/>
                <a:ea typeface="Times New Roman"/>
                <a:cs typeface="Times New Roman"/>
                <a:sym typeface="Times New Roman"/>
              </a:rPr>
              <a:t>In this module, the bidder will first see which product is been posted on the app which is to be auctioned. The bidder/buyer will see all the information about the product. If the bidder is interested to buy that product then he can register for the auctioning and bid the amount. At last, at the end of the auctioning the bidder will get to know the result.</a:t>
            </a:r>
            <a:endParaRPr sz="1700">
              <a:latin typeface="Times New Roman"/>
              <a:ea typeface="Times New Roman"/>
              <a:cs typeface="Times New Roman"/>
              <a:sym typeface="Times New Roman"/>
            </a:endParaRPr>
          </a:p>
          <a:p>
            <a:pPr marL="0" lvl="0" indent="0" algn="just" rtl="0">
              <a:spcBef>
                <a:spcPts val="0"/>
              </a:spcBef>
              <a:spcAft>
                <a:spcPts val="0"/>
              </a:spcAft>
              <a:buNone/>
            </a:pPr>
            <a:endParaRPr sz="1700">
              <a:latin typeface="Times New Roman"/>
              <a:ea typeface="Times New Roman"/>
              <a:cs typeface="Times New Roman"/>
              <a:sym typeface="Times New Roman"/>
            </a:endParaRPr>
          </a:p>
          <a:p>
            <a:pPr marL="0" lvl="0" indent="0" algn="l" rtl="0">
              <a:spcBef>
                <a:spcPts val="0"/>
              </a:spcBef>
              <a:spcAft>
                <a:spcPts val="0"/>
              </a:spcAft>
              <a:buNone/>
            </a:pPr>
            <a:r>
              <a:rPr lang="en-US" sz="1700" b="1">
                <a:latin typeface="Times New Roman"/>
                <a:ea typeface="Times New Roman"/>
                <a:cs typeface="Times New Roman"/>
                <a:sym typeface="Times New Roman"/>
              </a:rPr>
              <a:t>Admin module</a:t>
            </a:r>
            <a:endParaRPr sz="1700" b="1">
              <a:latin typeface="Times New Roman"/>
              <a:ea typeface="Times New Roman"/>
              <a:cs typeface="Times New Roman"/>
              <a:sym typeface="Times New Roman"/>
            </a:endParaRPr>
          </a:p>
          <a:p>
            <a:pPr marL="0" lvl="0" indent="0" algn="just" rtl="0">
              <a:spcBef>
                <a:spcPts val="0"/>
              </a:spcBef>
              <a:spcAft>
                <a:spcPts val="0"/>
              </a:spcAft>
              <a:buNone/>
            </a:pPr>
            <a:r>
              <a:rPr lang="en-US" sz="1700">
                <a:latin typeface="Times New Roman"/>
                <a:ea typeface="Times New Roman"/>
                <a:cs typeface="Times New Roman"/>
                <a:sym typeface="Times New Roman"/>
              </a:rPr>
              <a:t>The admin can manage the users and view the information about each item on the system. If the item was sold or reached its ending time, it will be removed from the data-base.</a:t>
            </a:r>
            <a:endParaRPr sz="1700">
              <a:latin typeface="Times New Roman"/>
              <a:ea typeface="Times New Roman"/>
              <a:cs typeface="Times New Roman"/>
              <a:sym typeface="Times New Roman"/>
            </a:endParaRPr>
          </a:p>
          <a:p>
            <a:pPr marL="0" lvl="0" indent="0" algn="l" rtl="0">
              <a:spcBef>
                <a:spcPts val="0"/>
              </a:spcBef>
              <a:spcAft>
                <a:spcPts val="0"/>
              </a:spcAft>
              <a:buNone/>
            </a:pPr>
            <a:endParaRPr>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1"/>
          <p:cNvSpPr txBox="1">
            <a:spLocks noGrp="1"/>
          </p:cNvSpPr>
          <p:nvPr>
            <p:ph type="title"/>
          </p:nvPr>
        </p:nvSpPr>
        <p:spPr>
          <a:xfrm>
            <a:off x="2681975" y="609600"/>
            <a:ext cx="6591900" cy="132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200"/>
              <a:buFont typeface="Times New Roman"/>
              <a:buNone/>
            </a:pPr>
            <a:r>
              <a:rPr lang="en-US" sz="3200" b="1">
                <a:latin typeface="Times New Roman"/>
                <a:ea typeface="Times New Roman"/>
                <a:cs typeface="Times New Roman"/>
                <a:sym typeface="Times New Roman"/>
              </a:rPr>
              <a:t> CONCLUSION                     </a:t>
            </a:r>
            <a:endParaRPr sz="3200" b="1">
              <a:latin typeface="Times New Roman"/>
              <a:ea typeface="Times New Roman"/>
              <a:cs typeface="Times New Roman"/>
              <a:sym typeface="Times New Roman"/>
            </a:endParaRPr>
          </a:p>
        </p:txBody>
      </p:sp>
      <p:sp>
        <p:nvSpPr>
          <p:cNvPr id="248" name="Google Shape;248;p31"/>
          <p:cNvSpPr txBox="1">
            <a:spLocks noGrp="1"/>
          </p:cNvSpPr>
          <p:nvPr>
            <p:ph type="body" idx="1"/>
          </p:nvPr>
        </p:nvSpPr>
        <p:spPr>
          <a:xfrm>
            <a:off x="677325" y="2160598"/>
            <a:ext cx="8596800" cy="37704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1000"/>
              </a:spcBef>
              <a:spcAft>
                <a:spcPts val="0"/>
              </a:spcAft>
              <a:buNone/>
            </a:pPr>
            <a:r>
              <a:rPr lang="en-US">
                <a:latin typeface="Times New Roman"/>
                <a:ea typeface="Times New Roman"/>
                <a:cs typeface="Times New Roman"/>
                <a:sym typeface="Times New Roman"/>
              </a:rPr>
              <a:t> The changes in business operation, business environment, and economic condition etc. will affect consumer secure online auction portal behavior. Therefore, continuous efforts have to be devoted to studying consumer secure online auction portal 230 behavior in a dynamic way. With the knowledge of consumer secure online auction portal behavior, it is believed that e-auction will continue to grow and it will become not only an important business revenues channel, but also a part of people’s daily life.</a:t>
            </a:r>
            <a:endParaRPr>
              <a:latin typeface="Times New Roman"/>
              <a:ea typeface="Times New Roman"/>
              <a:cs typeface="Times New Roman"/>
              <a:sym typeface="Times New Roman"/>
            </a:endParaRPr>
          </a:p>
          <a:p>
            <a:pPr marL="0" lvl="0" indent="0" algn="just" rtl="0">
              <a:lnSpc>
                <a:spcPct val="150000"/>
              </a:lnSpc>
              <a:spcBef>
                <a:spcPts val="1000"/>
              </a:spcBef>
              <a:spcAft>
                <a:spcPts val="0"/>
              </a:spcAft>
              <a:buNone/>
            </a:pPr>
            <a:endParaRPr>
              <a:latin typeface="Times New Roman"/>
              <a:ea typeface="Times New Roman"/>
              <a:cs typeface="Times New Roman"/>
              <a:sym typeface="Times New Roman"/>
            </a:endParaRPr>
          </a:p>
        </p:txBody>
      </p:sp>
      <p:pic>
        <p:nvPicPr>
          <p:cNvPr id="249" name="Google Shape;249;p31"/>
          <p:cNvPicPr preferRelativeResize="0"/>
          <p:nvPr/>
        </p:nvPicPr>
        <p:blipFill rotWithShape="1">
          <a:blip r:embed="rId3">
            <a:alphaModFix/>
          </a:blip>
          <a:srcRect/>
          <a:stretch/>
        </p:blipFill>
        <p:spPr>
          <a:xfrm>
            <a:off x="962297" y="522515"/>
            <a:ext cx="1193074" cy="1071154"/>
          </a:xfrm>
          <a:prstGeom prst="rect">
            <a:avLst/>
          </a:prstGeom>
          <a:noFill/>
          <a:ln>
            <a:noFill/>
          </a:ln>
        </p:spPr>
      </p:pic>
      <p:pic>
        <p:nvPicPr>
          <p:cNvPr id="250" name="Google Shape;250;p31"/>
          <p:cNvPicPr preferRelativeResize="0"/>
          <p:nvPr/>
        </p:nvPicPr>
        <p:blipFill rotWithShape="1">
          <a:blip r:embed="rId4">
            <a:alphaModFix/>
          </a:blip>
          <a:srcRect/>
          <a:stretch/>
        </p:blipFill>
        <p:spPr>
          <a:xfrm>
            <a:off x="9894298" y="424180"/>
            <a:ext cx="1152525" cy="1181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200"/>
              <a:buFont typeface="Times New Roman"/>
              <a:buNone/>
            </a:pPr>
            <a:r>
              <a:rPr lang="en-US" sz="3200" b="1">
                <a:latin typeface="Times New Roman"/>
                <a:ea typeface="Times New Roman"/>
                <a:cs typeface="Times New Roman"/>
                <a:sym typeface="Times New Roman"/>
              </a:rPr>
              <a:t>                                      REFERENCES                    </a:t>
            </a:r>
            <a:endParaRPr sz="3200" b="1">
              <a:latin typeface="Times New Roman"/>
              <a:ea typeface="Times New Roman"/>
              <a:cs typeface="Times New Roman"/>
              <a:sym typeface="Times New Roman"/>
            </a:endParaRPr>
          </a:p>
        </p:txBody>
      </p:sp>
      <p:sp>
        <p:nvSpPr>
          <p:cNvPr id="256" name="Google Shape;256;p32"/>
          <p:cNvSpPr txBox="1">
            <a:spLocks noGrp="1"/>
          </p:cNvSpPr>
          <p:nvPr>
            <p:ph type="body" idx="1"/>
          </p:nvPr>
        </p:nvSpPr>
        <p:spPr>
          <a:xfrm>
            <a:off x="413875" y="1593675"/>
            <a:ext cx="9927000" cy="4447800"/>
          </a:xfrm>
          <a:prstGeom prst="rect">
            <a:avLst/>
          </a:prstGeom>
          <a:noFill/>
          <a:ln>
            <a:noFill/>
          </a:ln>
        </p:spPr>
        <p:txBody>
          <a:bodyPr spcFirstLastPara="1" wrap="square" lIns="91425" tIns="45700" rIns="91425" bIns="45700" anchor="t" anchorCtr="0">
            <a:noAutofit/>
          </a:bodyPr>
          <a:lstStyle/>
          <a:p>
            <a:pPr marL="457200" lvl="0" indent="-320040" algn="just" rtl="0">
              <a:lnSpc>
                <a:spcPct val="150000"/>
              </a:lnSpc>
              <a:spcBef>
                <a:spcPts val="1000"/>
              </a:spcBef>
              <a:spcAft>
                <a:spcPts val="0"/>
              </a:spcAft>
              <a:buSzPts val="1440"/>
              <a:buFont typeface="Times New Roman"/>
              <a:buAutoNum type="arabicParenR"/>
            </a:pPr>
            <a:r>
              <a:rPr lang="en-US">
                <a:latin typeface="Times New Roman"/>
                <a:ea typeface="Times New Roman"/>
                <a:cs typeface="Times New Roman"/>
                <a:sym typeface="Times New Roman"/>
              </a:rPr>
              <a:t>https://ageconsearch.umn.edu/bitstream/91423/2/PR-10-02.pdf</a:t>
            </a:r>
            <a:endParaRPr>
              <a:latin typeface="Times New Roman"/>
              <a:ea typeface="Times New Roman"/>
              <a:cs typeface="Times New Roman"/>
              <a:sym typeface="Times New Roman"/>
            </a:endParaRPr>
          </a:p>
          <a:p>
            <a:pPr marL="457200" lvl="0" indent="-320040" algn="just" rtl="0">
              <a:lnSpc>
                <a:spcPct val="150000"/>
              </a:lnSpc>
              <a:spcBef>
                <a:spcPts val="0"/>
              </a:spcBef>
              <a:spcAft>
                <a:spcPts val="0"/>
              </a:spcAft>
              <a:buSzPts val="1440"/>
              <a:buFont typeface="Times New Roman"/>
              <a:buAutoNum type="arabicParenR"/>
            </a:pPr>
            <a:r>
              <a:rPr lang="en-US">
                <a:latin typeface="Times New Roman"/>
                <a:ea typeface="Times New Roman"/>
                <a:cs typeface="Times New Roman"/>
                <a:sym typeface="Times New Roman"/>
              </a:rPr>
              <a:t>Chris Bates: Web Programming Building Internet Applications</a:t>
            </a:r>
            <a:endParaRPr>
              <a:latin typeface="Times New Roman"/>
              <a:ea typeface="Times New Roman"/>
              <a:cs typeface="Times New Roman"/>
              <a:sym typeface="Times New Roman"/>
            </a:endParaRPr>
          </a:p>
          <a:p>
            <a:pPr marL="457200" lvl="0" indent="-320040" algn="just" rtl="0">
              <a:lnSpc>
                <a:spcPct val="150000"/>
              </a:lnSpc>
              <a:spcBef>
                <a:spcPts val="0"/>
              </a:spcBef>
              <a:spcAft>
                <a:spcPts val="0"/>
              </a:spcAft>
              <a:buSzPts val="1440"/>
              <a:buFont typeface="Times New Roman"/>
              <a:buAutoNum type="arabicParenR"/>
            </a:pPr>
            <a:r>
              <a:rPr lang="en-US">
                <a:latin typeface="Times New Roman"/>
                <a:ea typeface="Times New Roman"/>
                <a:cs typeface="Times New Roman"/>
                <a:sym typeface="Times New Roman"/>
              </a:rPr>
              <a:t>Bajari, Patrick, Ali Hortacsu (2004). "Economic Insights from Internet Auctions" Journal of Economic Literature, Vol. XLII No. 2: 457-86.</a:t>
            </a:r>
            <a:endParaRPr>
              <a:latin typeface="Times New Roman"/>
              <a:ea typeface="Times New Roman"/>
              <a:cs typeface="Times New Roman"/>
              <a:sym typeface="Times New Roman"/>
            </a:endParaRPr>
          </a:p>
          <a:p>
            <a:pPr marL="457200" lvl="0" indent="-320040" algn="just" rtl="0">
              <a:lnSpc>
                <a:spcPct val="150000"/>
              </a:lnSpc>
              <a:spcBef>
                <a:spcPts val="0"/>
              </a:spcBef>
              <a:spcAft>
                <a:spcPts val="0"/>
              </a:spcAft>
              <a:buSzPts val="1440"/>
              <a:buFont typeface="Times New Roman"/>
              <a:buAutoNum type="arabicParenR"/>
            </a:pPr>
            <a:r>
              <a:rPr lang="en-US">
                <a:latin typeface="Times New Roman"/>
                <a:ea typeface="Times New Roman"/>
                <a:cs typeface="Times New Roman"/>
                <a:sym typeface="Times New Roman"/>
              </a:rPr>
              <a:t>www.academia.edu/9174592/ONLINE_AUCTION_MINI_PROJECT_REPORT.html</a:t>
            </a:r>
            <a:endParaRPr>
              <a:latin typeface="Times New Roman"/>
              <a:ea typeface="Times New Roman"/>
              <a:cs typeface="Times New Roman"/>
              <a:sym typeface="Times New Roman"/>
            </a:endParaRPr>
          </a:p>
          <a:p>
            <a:pPr marL="457200" lvl="0" indent="-320040" algn="just" rtl="0">
              <a:lnSpc>
                <a:spcPct val="150000"/>
              </a:lnSpc>
              <a:spcBef>
                <a:spcPts val="0"/>
              </a:spcBef>
              <a:spcAft>
                <a:spcPts val="0"/>
              </a:spcAft>
              <a:buSzPts val="1440"/>
              <a:buFont typeface="Times New Roman"/>
              <a:buAutoNum type="arabicParenR"/>
            </a:pPr>
            <a:r>
              <a:rPr lang="en-US">
                <a:latin typeface="Times New Roman"/>
                <a:ea typeface="Times New Roman"/>
                <a:cs typeface="Times New Roman"/>
                <a:sym typeface="Times New Roman"/>
              </a:rPr>
              <a:t>Dutta, R. and Ramamoorthy, K., International Business Machines Corp, 2009. User rating system for online auctions. U.S. Patent 7,552,081.</a:t>
            </a:r>
            <a:endParaRPr>
              <a:latin typeface="Times New Roman"/>
              <a:ea typeface="Times New Roman"/>
              <a:cs typeface="Times New Roman"/>
              <a:sym typeface="Times New Roman"/>
            </a:endParaRPr>
          </a:p>
          <a:p>
            <a:pPr marL="457200" lvl="0" indent="-320040" algn="just" rtl="0">
              <a:lnSpc>
                <a:spcPct val="150000"/>
              </a:lnSpc>
              <a:spcBef>
                <a:spcPts val="0"/>
              </a:spcBef>
              <a:spcAft>
                <a:spcPts val="0"/>
              </a:spcAft>
              <a:buSzPts val="1440"/>
              <a:buFont typeface="Times New Roman"/>
              <a:buAutoNum type="arabicParenR"/>
            </a:pPr>
            <a:r>
              <a:rPr lang="en-US">
                <a:latin typeface="Times New Roman"/>
                <a:ea typeface="Times New Roman"/>
                <a:cs typeface="Times New Roman"/>
                <a:sym typeface="Times New Roman"/>
              </a:rPr>
              <a:t>Gemino, A. and Parker, D. 2009. Use Case Diagrams in Support of Use Case Modeling. Journal of Database Management, 20(1), pp.1-24.</a:t>
            </a:r>
            <a:endParaRPr>
              <a:latin typeface="Times New Roman"/>
              <a:ea typeface="Times New Roman"/>
              <a:cs typeface="Times New Roman"/>
              <a:sym typeface="Times New Roman"/>
            </a:endParaRPr>
          </a:p>
          <a:p>
            <a:pPr marL="342900" lvl="0" indent="-342900" algn="just" rtl="0">
              <a:lnSpc>
                <a:spcPct val="150000"/>
              </a:lnSpc>
              <a:spcBef>
                <a:spcPts val="1000"/>
              </a:spcBef>
              <a:spcAft>
                <a:spcPts val="0"/>
              </a:spcAft>
              <a:buSzPts val="1440"/>
              <a:buNone/>
            </a:pPr>
            <a:endParaRPr>
              <a:latin typeface="Times New Roman"/>
              <a:ea typeface="Times New Roman"/>
              <a:cs typeface="Times New Roman"/>
              <a:sym typeface="Times New Roman"/>
            </a:endParaRPr>
          </a:p>
        </p:txBody>
      </p:sp>
      <p:pic>
        <p:nvPicPr>
          <p:cNvPr id="257" name="Google Shape;257;p32"/>
          <p:cNvPicPr preferRelativeResize="0"/>
          <p:nvPr/>
        </p:nvPicPr>
        <p:blipFill rotWithShape="1">
          <a:blip r:embed="rId3">
            <a:alphaModFix/>
          </a:blip>
          <a:srcRect/>
          <a:stretch/>
        </p:blipFill>
        <p:spPr>
          <a:xfrm>
            <a:off x="962297" y="522515"/>
            <a:ext cx="1193074" cy="1071154"/>
          </a:xfrm>
          <a:prstGeom prst="rect">
            <a:avLst/>
          </a:prstGeom>
          <a:noFill/>
          <a:ln>
            <a:noFill/>
          </a:ln>
        </p:spPr>
      </p:pic>
      <p:pic>
        <p:nvPicPr>
          <p:cNvPr id="258" name="Google Shape;258;p32"/>
          <p:cNvPicPr preferRelativeResize="0"/>
          <p:nvPr/>
        </p:nvPicPr>
        <p:blipFill rotWithShape="1">
          <a:blip r:embed="rId4">
            <a:alphaModFix/>
          </a:blip>
          <a:srcRect/>
          <a:stretch/>
        </p:blipFill>
        <p:spPr>
          <a:xfrm>
            <a:off x="9894298" y="424180"/>
            <a:ext cx="1152525" cy="1181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a:t>                                                                          </a:t>
            </a:r>
            <a:endParaRPr/>
          </a:p>
        </p:txBody>
      </p:sp>
      <p:sp>
        <p:nvSpPr>
          <p:cNvPr id="264" name="Google Shape;264;p33"/>
          <p:cNvSpPr txBox="1">
            <a:spLocks noGrp="1"/>
          </p:cNvSpPr>
          <p:nvPr>
            <p:ph type="body" idx="1"/>
          </p:nvPr>
        </p:nvSpPr>
        <p:spPr>
          <a:xfrm>
            <a:off x="7" y="2202524"/>
            <a:ext cx="10515600" cy="1863000"/>
          </a:xfrm>
          <a:prstGeom prst="rect">
            <a:avLst/>
          </a:prstGeom>
          <a:noFill/>
          <a:ln>
            <a:noFill/>
          </a:ln>
        </p:spPr>
        <p:txBody>
          <a:bodyPr spcFirstLastPara="1" wrap="square" lIns="91425" tIns="45700" rIns="91425" bIns="45700" anchor="t" anchorCtr="0">
            <a:noAutofit/>
          </a:bodyPr>
          <a:lstStyle/>
          <a:p>
            <a:pPr marL="342900" lvl="0" indent="-342900" algn="ctr" rtl="0">
              <a:spcBef>
                <a:spcPts val="0"/>
              </a:spcBef>
              <a:spcAft>
                <a:spcPts val="0"/>
              </a:spcAft>
              <a:buSzPts val="4800"/>
              <a:buNone/>
            </a:pPr>
            <a:r>
              <a:rPr lang="en-US" sz="6000" b="1">
                <a:latin typeface="Times New Roman"/>
                <a:ea typeface="Times New Roman"/>
                <a:cs typeface="Times New Roman"/>
                <a:sym typeface="Times New Roman"/>
              </a:rPr>
              <a:t>                                                THANK YOU</a:t>
            </a:r>
            <a:endParaRPr/>
          </a:p>
          <a:p>
            <a:pPr marL="342900" lvl="0" indent="-342900" algn="ctr" rtl="0">
              <a:spcBef>
                <a:spcPts val="1000"/>
              </a:spcBef>
              <a:spcAft>
                <a:spcPts val="0"/>
              </a:spcAft>
              <a:buSzPts val="4800"/>
              <a:buNone/>
            </a:pPr>
            <a:endParaRPr sz="6000" b="1">
              <a:latin typeface="Times New Roman"/>
              <a:ea typeface="Times New Roman"/>
              <a:cs typeface="Times New Roman"/>
              <a:sym typeface="Times New Roman"/>
            </a:endParaRPr>
          </a:p>
        </p:txBody>
      </p:sp>
      <p:pic>
        <p:nvPicPr>
          <p:cNvPr id="265" name="Google Shape;265;p33"/>
          <p:cNvPicPr preferRelativeResize="0"/>
          <p:nvPr/>
        </p:nvPicPr>
        <p:blipFill rotWithShape="1">
          <a:blip r:embed="rId3">
            <a:alphaModFix/>
          </a:blip>
          <a:srcRect/>
          <a:stretch/>
        </p:blipFill>
        <p:spPr>
          <a:xfrm>
            <a:off x="962297" y="522515"/>
            <a:ext cx="1193074" cy="1071154"/>
          </a:xfrm>
          <a:prstGeom prst="rect">
            <a:avLst/>
          </a:prstGeom>
          <a:noFill/>
          <a:ln>
            <a:noFill/>
          </a:ln>
        </p:spPr>
      </p:pic>
      <p:pic>
        <p:nvPicPr>
          <p:cNvPr id="266" name="Google Shape;266;p33"/>
          <p:cNvPicPr preferRelativeResize="0"/>
          <p:nvPr/>
        </p:nvPicPr>
        <p:blipFill rotWithShape="1">
          <a:blip r:embed="rId4">
            <a:alphaModFix/>
          </a:blip>
          <a:srcRect/>
          <a:stretch/>
        </p:blipFill>
        <p:spPr>
          <a:xfrm>
            <a:off x="9894298" y="424180"/>
            <a:ext cx="1152525" cy="1181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4">
                                            <p:txEl>
                                              <p:pRg st="0" end="0"/>
                                            </p:txEl>
                                          </p:spTgt>
                                        </p:tgtEl>
                                        <p:attrNameLst>
                                          <p:attrName>style.visibility</p:attrName>
                                        </p:attrNameLst>
                                      </p:cBhvr>
                                      <p:to>
                                        <p:strVal val="visible"/>
                                      </p:to>
                                    </p:set>
                                    <p:animEffect transition="in" filter="fade">
                                      <p:cBhvr>
                                        <p:cTn id="7" dur="2000"/>
                                        <p:tgtEl>
                                          <p:spTgt spid="2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4">
                                            <p:txEl>
                                              <p:pRg st="1" end="1"/>
                                            </p:txEl>
                                          </p:spTgt>
                                        </p:tgtEl>
                                        <p:attrNameLst>
                                          <p:attrName>style.visibility</p:attrName>
                                        </p:attrNameLst>
                                      </p:cBhvr>
                                      <p:to>
                                        <p:strVal val="visible"/>
                                      </p:to>
                                    </p:set>
                                    <p:animEffect transition="in" filter="fade">
                                      <p:cBhvr>
                                        <p:cTn id="12" dur="2000"/>
                                        <p:tgtEl>
                                          <p:spTgt spid="26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9"/>
          <p:cNvSpPr txBox="1">
            <a:spLocks noGrp="1"/>
          </p:cNvSpPr>
          <p:nvPr>
            <p:ph type="title"/>
          </p:nvPr>
        </p:nvSpPr>
        <p:spPr>
          <a:xfrm>
            <a:off x="2481950" y="609600"/>
            <a:ext cx="6792000" cy="132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200"/>
              <a:buFont typeface="Times New Roman"/>
              <a:buNone/>
            </a:pPr>
            <a:r>
              <a:rPr lang="en-US" sz="3200" b="1">
                <a:latin typeface="Times New Roman"/>
                <a:ea typeface="Times New Roman"/>
                <a:cs typeface="Times New Roman"/>
                <a:sym typeface="Times New Roman"/>
              </a:rPr>
              <a:t>ABSTRACT                         </a:t>
            </a:r>
            <a:endParaRPr sz="3200" b="1">
              <a:latin typeface="Times New Roman"/>
              <a:ea typeface="Times New Roman"/>
              <a:cs typeface="Times New Roman"/>
              <a:sym typeface="Times New Roman"/>
            </a:endParaRPr>
          </a:p>
        </p:txBody>
      </p:sp>
      <p:sp>
        <p:nvSpPr>
          <p:cNvPr id="152" name="Google Shape;152;p19"/>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000"/>
              </a:spcBef>
              <a:spcAft>
                <a:spcPts val="0"/>
              </a:spcAft>
              <a:buNone/>
            </a:pPr>
            <a:r>
              <a:rPr lang="en-US" sz="2050">
                <a:latin typeface="Times New Roman"/>
                <a:ea typeface="Times New Roman"/>
                <a:cs typeface="Times New Roman"/>
                <a:sym typeface="Times New Roman"/>
              </a:rPr>
              <a:t>Online Auction management system is a web based application which will help users to buy or sell items; they can trade anything they want by posting ad. This application will allow users to post their products for auction; bidder can register and can bid for any available product. There are some existing applications that allow users to bid but the product is not available in your local area, you cannot do inspection of the product that you are going to buy. By online Auction application users will be able to bid for products that are available in their local area.</a:t>
            </a:r>
            <a:endParaRPr sz="2050"/>
          </a:p>
        </p:txBody>
      </p:sp>
      <p:pic>
        <p:nvPicPr>
          <p:cNvPr id="153" name="Google Shape;153;p19"/>
          <p:cNvPicPr preferRelativeResize="0"/>
          <p:nvPr/>
        </p:nvPicPr>
        <p:blipFill rotWithShape="1">
          <a:blip r:embed="rId3">
            <a:alphaModFix/>
          </a:blip>
          <a:srcRect/>
          <a:stretch/>
        </p:blipFill>
        <p:spPr>
          <a:xfrm>
            <a:off x="1001486" y="470263"/>
            <a:ext cx="1193074" cy="1071154"/>
          </a:xfrm>
          <a:prstGeom prst="rect">
            <a:avLst/>
          </a:prstGeom>
          <a:noFill/>
          <a:ln>
            <a:noFill/>
          </a:ln>
        </p:spPr>
      </p:pic>
      <p:pic>
        <p:nvPicPr>
          <p:cNvPr id="154" name="Google Shape;154;p19"/>
          <p:cNvPicPr preferRelativeResize="0"/>
          <p:nvPr/>
        </p:nvPicPr>
        <p:blipFill rotWithShape="1">
          <a:blip r:embed="rId4">
            <a:alphaModFix/>
          </a:blip>
          <a:srcRect/>
          <a:stretch/>
        </p:blipFill>
        <p:spPr>
          <a:xfrm>
            <a:off x="10103304" y="424180"/>
            <a:ext cx="1152525" cy="1181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0"/>
          <p:cNvSpPr txBox="1">
            <a:spLocks noGrp="1"/>
          </p:cNvSpPr>
          <p:nvPr>
            <p:ph type="title"/>
          </p:nvPr>
        </p:nvSpPr>
        <p:spPr>
          <a:xfrm>
            <a:off x="2596175" y="609600"/>
            <a:ext cx="6678000" cy="132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200"/>
              <a:buFont typeface="Times New Roman"/>
              <a:buNone/>
            </a:pPr>
            <a:r>
              <a:rPr lang="en-US" sz="3200" b="1">
                <a:latin typeface="Times New Roman"/>
                <a:ea typeface="Times New Roman"/>
                <a:cs typeface="Times New Roman"/>
                <a:sym typeface="Times New Roman"/>
              </a:rPr>
              <a:t>                                     INTRODUCTION                         </a:t>
            </a:r>
            <a:endParaRPr sz="3200" b="1">
              <a:latin typeface="Times New Roman"/>
              <a:ea typeface="Times New Roman"/>
              <a:cs typeface="Times New Roman"/>
              <a:sym typeface="Times New Roman"/>
            </a:endParaRPr>
          </a:p>
        </p:txBody>
      </p:sp>
      <p:sp>
        <p:nvSpPr>
          <p:cNvPr id="160" name="Google Shape;160;p20"/>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1000"/>
              </a:spcBef>
              <a:spcAft>
                <a:spcPts val="0"/>
              </a:spcAft>
              <a:buNone/>
            </a:pPr>
            <a:r>
              <a:rPr lang="en-US">
                <a:latin typeface="Times New Roman"/>
                <a:ea typeface="Times New Roman"/>
                <a:cs typeface="Times New Roman"/>
                <a:sym typeface="Times New Roman"/>
              </a:rPr>
              <a:t>There are several different types of auctions and certain rules exist for each auction. There are variations for an auction which may include minimum price limit, maximum price limit and time limitations etc. Depending upon the auction method bidder can participate remotely or in person. Remote auction includes participating through telephone, mail, and internet. Shopping online has widely grown; online auction system is increasing rapidly. Online auction is becoming more and more popular in electronic commerce and hence it should system must increase its quality and security.</a:t>
            </a:r>
            <a:endParaRPr>
              <a:latin typeface="Times New Roman"/>
              <a:ea typeface="Times New Roman"/>
              <a:cs typeface="Times New Roman"/>
              <a:sym typeface="Times New Roman"/>
            </a:endParaRPr>
          </a:p>
          <a:p>
            <a:pPr marL="0" lvl="0" indent="0" algn="just" rtl="0">
              <a:spcBef>
                <a:spcPts val="1000"/>
              </a:spcBef>
              <a:spcAft>
                <a:spcPts val="0"/>
              </a:spcAft>
              <a:buNone/>
            </a:pPr>
            <a:endParaRPr>
              <a:latin typeface="Times New Roman"/>
              <a:ea typeface="Times New Roman"/>
              <a:cs typeface="Times New Roman"/>
              <a:sym typeface="Times New Roman"/>
            </a:endParaRPr>
          </a:p>
        </p:txBody>
      </p:sp>
      <p:pic>
        <p:nvPicPr>
          <p:cNvPr id="161" name="Google Shape;161;p20"/>
          <p:cNvPicPr preferRelativeResize="0"/>
          <p:nvPr/>
        </p:nvPicPr>
        <p:blipFill rotWithShape="1">
          <a:blip r:embed="rId3">
            <a:alphaModFix/>
          </a:blip>
          <a:srcRect/>
          <a:stretch/>
        </p:blipFill>
        <p:spPr>
          <a:xfrm>
            <a:off x="1001486" y="470263"/>
            <a:ext cx="1193074" cy="1071154"/>
          </a:xfrm>
          <a:prstGeom prst="rect">
            <a:avLst/>
          </a:prstGeom>
          <a:noFill/>
          <a:ln>
            <a:noFill/>
          </a:ln>
        </p:spPr>
      </p:pic>
      <p:pic>
        <p:nvPicPr>
          <p:cNvPr id="162" name="Google Shape;162;p20"/>
          <p:cNvPicPr preferRelativeResize="0"/>
          <p:nvPr/>
        </p:nvPicPr>
        <p:blipFill rotWithShape="1">
          <a:blip r:embed="rId4">
            <a:alphaModFix/>
          </a:blip>
          <a:srcRect/>
          <a:stretch/>
        </p:blipFill>
        <p:spPr>
          <a:xfrm>
            <a:off x="10103304" y="424180"/>
            <a:ext cx="1152525" cy="1181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1"/>
          <p:cNvSpPr txBox="1">
            <a:spLocks noGrp="1"/>
          </p:cNvSpPr>
          <p:nvPr>
            <p:ph type="title"/>
          </p:nvPr>
        </p:nvSpPr>
        <p:spPr>
          <a:xfrm>
            <a:off x="2272925" y="609600"/>
            <a:ext cx="7001100" cy="132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200"/>
              <a:buFont typeface="Times New Roman"/>
              <a:buNone/>
            </a:pPr>
            <a:r>
              <a:rPr lang="en-US" sz="3200" b="1">
                <a:latin typeface="Times New Roman"/>
                <a:ea typeface="Times New Roman"/>
                <a:cs typeface="Times New Roman"/>
                <a:sym typeface="Times New Roman"/>
              </a:rPr>
              <a:t> LITERATURE REVIEW                     </a:t>
            </a:r>
            <a:endParaRPr sz="3200" b="1">
              <a:latin typeface="Times New Roman"/>
              <a:ea typeface="Times New Roman"/>
              <a:cs typeface="Times New Roman"/>
              <a:sym typeface="Times New Roman"/>
            </a:endParaRPr>
          </a:p>
        </p:txBody>
      </p:sp>
      <p:sp>
        <p:nvSpPr>
          <p:cNvPr id="168" name="Google Shape;168;p2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None/>
            </a:pPr>
            <a:r>
              <a:rPr lang="en-US">
                <a:latin typeface="Times New Roman"/>
                <a:ea typeface="Times New Roman"/>
                <a:cs typeface="Times New Roman"/>
                <a:sym typeface="Times New Roman"/>
              </a:rPr>
              <a:t>An auction is a market with an explicit set of rules determining resource allocation and prices on the basis of bids from market participants. Generally speaking, an auction is the standard means for performing an aggregation of supply and demand in the marketplace to effectively establish a price for a product or service. It establishes prices according to participants’ bids for buying and selling commodities, and the commodities are sold to the highest bidder. Simply stated, an auction is a method for allocating scarce goods, a method that is based upon competition between the participants. It is the purest of markets: a seller wishes to obtain as much money as possible for the commodity offered, and a buyer wants to pay as little as necessary for the same commodity.</a:t>
            </a:r>
            <a:endParaRPr>
              <a:latin typeface="Times New Roman"/>
              <a:ea typeface="Times New Roman"/>
              <a:cs typeface="Times New Roman"/>
              <a:sym typeface="Times New Roman"/>
            </a:endParaRPr>
          </a:p>
        </p:txBody>
      </p:sp>
      <p:pic>
        <p:nvPicPr>
          <p:cNvPr id="169" name="Google Shape;169;p21"/>
          <p:cNvPicPr preferRelativeResize="0"/>
          <p:nvPr/>
        </p:nvPicPr>
        <p:blipFill rotWithShape="1">
          <a:blip r:embed="rId3">
            <a:alphaModFix/>
          </a:blip>
          <a:srcRect/>
          <a:stretch/>
        </p:blipFill>
        <p:spPr>
          <a:xfrm>
            <a:off x="1079863" y="470263"/>
            <a:ext cx="1193074" cy="1071154"/>
          </a:xfrm>
          <a:prstGeom prst="rect">
            <a:avLst/>
          </a:prstGeom>
          <a:noFill/>
          <a:ln>
            <a:noFill/>
          </a:ln>
        </p:spPr>
      </p:pic>
      <p:pic>
        <p:nvPicPr>
          <p:cNvPr id="170" name="Google Shape;170;p21"/>
          <p:cNvPicPr preferRelativeResize="0"/>
          <p:nvPr/>
        </p:nvPicPr>
        <p:blipFill rotWithShape="1">
          <a:blip r:embed="rId4">
            <a:alphaModFix/>
          </a:blip>
          <a:srcRect/>
          <a:stretch/>
        </p:blipFill>
        <p:spPr>
          <a:xfrm>
            <a:off x="10103304" y="424180"/>
            <a:ext cx="1152525" cy="1181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2"/>
          <p:cNvSpPr txBox="1">
            <a:spLocks noGrp="1"/>
          </p:cNvSpPr>
          <p:nvPr>
            <p:ph type="title"/>
          </p:nvPr>
        </p:nvSpPr>
        <p:spPr>
          <a:xfrm>
            <a:off x="2530625" y="609600"/>
            <a:ext cx="6743400" cy="132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200"/>
              <a:buFont typeface="Times New Roman"/>
              <a:buNone/>
            </a:pPr>
            <a:r>
              <a:rPr lang="en-US" sz="3200" b="1">
                <a:latin typeface="Times New Roman"/>
                <a:ea typeface="Times New Roman"/>
                <a:cs typeface="Times New Roman"/>
                <a:sym typeface="Times New Roman"/>
              </a:rPr>
              <a:t> EXISTING SYSTEM                     </a:t>
            </a:r>
            <a:endParaRPr sz="3200" b="1">
              <a:latin typeface="Times New Roman"/>
              <a:ea typeface="Times New Roman"/>
              <a:cs typeface="Times New Roman"/>
              <a:sym typeface="Times New Roman"/>
            </a:endParaRPr>
          </a:p>
        </p:txBody>
      </p:sp>
      <p:sp>
        <p:nvSpPr>
          <p:cNvPr id="176" name="Google Shape;176;p22"/>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000"/>
              </a:spcBef>
              <a:spcAft>
                <a:spcPts val="0"/>
              </a:spcAft>
              <a:buNone/>
            </a:pPr>
            <a:r>
              <a:rPr lang="en-US">
                <a:latin typeface="Times New Roman"/>
                <a:ea typeface="Times New Roman"/>
                <a:cs typeface="Times New Roman"/>
                <a:sym typeface="Times New Roman"/>
              </a:rPr>
              <a:t>From a recent study make by scientists at Carnegie Mellon University, found many fraud schemes from the historical auction data using data mining techniques and other accomplices.One of the most currently fraud schemes is that the bidders are making false identity or accounts in order to increase the sale price.</a:t>
            </a:r>
            <a:endParaRPr>
              <a:latin typeface="Times New Roman"/>
              <a:ea typeface="Times New Roman"/>
              <a:cs typeface="Times New Roman"/>
              <a:sym typeface="Times New Roman"/>
            </a:endParaRPr>
          </a:p>
          <a:p>
            <a:pPr marL="0" lvl="0" indent="0" algn="just" rtl="0">
              <a:lnSpc>
                <a:spcPct val="115000"/>
              </a:lnSpc>
              <a:spcBef>
                <a:spcPts val="1000"/>
              </a:spcBef>
              <a:spcAft>
                <a:spcPts val="0"/>
              </a:spcAft>
              <a:buNone/>
            </a:pPr>
            <a:endParaRPr>
              <a:latin typeface="Times New Roman"/>
              <a:ea typeface="Times New Roman"/>
              <a:cs typeface="Times New Roman"/>
              <a:sym typeface="Times New Roman"/>
            </a:endParaRPr>
          </a:p>
          <a:p>
            <a:pPr marL="0" lvl="0" indent="0" algn="just" rtl="0">
              <a:lnSpc>
                <a:spcPct val="115000"/>
              </a:lnSpc>
              <a:spcBef>
                <a:spcPts val="1000"/>
              </a:spcBef>
              <a:spcAft>
                <a:spcPts val="0"/>
              </a:spcAft>
              <a:buNone/>
            </a:pPr>
            <a:r>
              <a:rPr lang="en-US">
                <a:latin typeface="Times New Roman"/>
                <a:ea typeface="Times New Roman"/>
                <a:cs typeface="Times New Roman"/>
                <a:sym typeface="Times New Roman"/>
              </a:rPr>
              <a:t>The </a:t>
            </a:r>
            <a:r>
              <a:rPr lang="en-US">
                <a:solidFill>
                  <a:schemeClr val="dk1"/>
                </a:solidFill>
                <a:latin typeface="Times New Roman"/>
                <a:ea typeface="Times New Roman"/>
                <a:cs typeface="Times New Roman"/>
                <a:sym typeface="Times New Roman"/>
              </a:rPr>
              <a:t>reputation based model for sensor networks. This system works well in maintain the reputation for the nodes and also in evaluating trustworthiness. But the main drawback is that there is no effective and particular method to prevent the users from giving false identity and hence the system fails in providing a secured environment.</a:t>
            </a:r>
            <a:endParaRPr>
              <a:solidFill>
                <a:schemeClr val="dk1"/>
              </a:solidFill>
              <a:latin typeface="Times New Roman"/>
              <a:ea typeface="Times New Roman"/>
              <a:cs typeface="Times New Roman"/>
              <a:sym typeface="Times New Roman"/>
            </a:endParaRPr>
          </a:p>
          <a:p>
            <a:pPr marL="0" lvl="0" indent="0" algn="just" rtl="0">
              <a:lnSpc>
                <a:spcPct val="115000"/>
              </a:lnSpc>
              <a:spcBef>
                <a:spcPts val="1000"/>
              </a:spcBef>
              <a:spcAft>
                <a:spcPts val="0"/>
              </a:spcAft>
              <a:buNone/>
            </a:pPr>
            <a:endParaRPr>
              <a:latin typeface="Times New Roman"/>
              <a:ea typeface="Times New Roman"/>
              <a:cs typeface="Times New Roman"/>
              <a:sym typeface="Times New Roman"/>
            </a:endParaRPr>
          </a:p>
          <a:p>
            <a:pPr marL="0" lvl="0" indent="0" algn="just" rtl="0">
              <a:lnSpc>
                <a:spcPct val="115000"/>
              </a:lnSpc>
              <a:spcBef>
                <a:spcPts val="1000"/>
              </a:spcBef>
              <a:spcAft>
                <a:spcPts val="0"/>
              </a:spcAft>
              <a:buNone/>
            </a:pPr>
            <a:endParaRPr>
              <a:latin typeface="Times New Roman"/>
              <a:ea typeface="Times New Roman"/>
              <a:cs typeface="Times New Roman"/>
              <a:sym typeface="Times New Roman"/>
            </a:endParaRPr>
          </a:p>
        </p:txBody>
      </p:sp>
      <p:pic>
        <p:nvPicPr>
          <p:cNvPr id="177" name="Google Shape;177;p22"/>
          <p:cNvPicPr preferRelativeResize="0"/>
          <p:nvPr/>
        </p:nvPicPr>
        <p:blipFill rotWithShape="1">
          <a:blip r:embed="rId3">
            <a:alphaModFix/>
          </a:blip>
          <a:srcRect/>
          <a:stretch/>
        </p:blipFill>
        <p:spPr>
          <a:xfrm>
            <a:off x="1079863" y="470263"/>
            <a:ext cx="1193074" cy="1071154"/>
          </a:xfrm>
          <a:prstGeom prst="rect">
            <a:avLst/>
          </a:prstGeom>
          <a:noFill/>
          <a:ln>
            <a:noFill/>
          </a:ln>
        </p:spPr>
      </p:pic>
      <p:pic>
        <p:nvPicPr>
          <p:cNvPr id="178" name="Google Shape;178;p22"/>
          <p:cNvPicPr preferRelativeResize="0"/>
          <p:nvPr/>
        </p:nvPicPr>
        <p:blipFill rotWithShape="1">
          <a:blip r:embed="rId4">
            <a:alphaModFix/>
          </a:blip>
          <a:srcRect/>
          <a:stretch/>
        </p:blipFill>
        <p:spPr>
          <a:xfrm>
            <a:off x="10103304" y="424180"/>
            <a:ext cx="1152525" cy="1181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200"/>
              <a:buFont typeface="Times New Roman"/>
              <a:buNone/>
            </a:pPr>
            <a:r>
              <a:rPr lang="en-US" sz="3200" b="1">
                <a:latin typeface="Times New Roman"/>
                <a:ea typeface="Times New Roman"/>
                <a:cs typeface="Times New Roman"/>
                <a:sym typeface="Times New Roman"/>
              </a:rPr>
              <a:t>                                 ARCHITECTURE                     </a:t>
            </a:r>
            <a:endParaRPr sz="3200" b="1">
              <a:latin typeface="Times New Roman"/>
              <a:ea typeface="Times New Roman"/>
              <a:cs typeface="Times New Roman"/>
              <a:sym typeface="Times New Roman"/>
            </a:endParaRPr>
          </a:p>
        </p:txBody>
      </p:sp>
      <p:pic>
        <p:nvPicPr>
          <p:cNvPr id="184" name="Google Shape;184;p23"/>
          <p:cNvPicPr preferRelativeResize="0"/>
          <p:nvPr/>
        </p:nvPicPr>
        <p:blipFill rotWithShape="1">
          <a:blip r:embed="rId3">
            <a:alphaModFix/>
          </a:blip>
          <a:srcRect/>
          <a:stretch/>
        </p:blipFill>
        <p:spPr>
          <a:xfrm>
            <a:off x="1079863" y="470263"/>
            <a:ext cx="1193074" cy="1071154"/>
          </a:xfrm>
          <a:prstGeom prst="rect">
            <a:avLst/>
          </a:prstGeom>
          <a:noFill/>
          <a:ln>
            <a:noFill/>
          </a:ln>
        </p:spPr>
      </p:pic>
      <p:pic>
        <p:nvPicPr>
          <p:cNvPr id="185" name="Google Shape;185;p23"/>
          <p:cNvPicPr preferRelativeResize="0"/>
          <p:nvPr/>
        </p:nvPicPr>
        <p:blipFill rotWithShape="1">
          <a:blip r:embed="rId4">
            <a:alphaModFix/>
          </a:blip>
          <a:srcRect/>
          <a:stretch/>
        </p:blipFill>
        <p:spPr>
          <a:xfrm>
            <a:off x="10103304" y="424180"/>
            <a:ext cx="1152525" cy="1181100"/>
          </a:xfrm>
          <a:prstGeom prst="rect">
            <a:avLst/>
          </a:prstGeom>
          <a:noFill/>
          <a:ln>
            <a:noFill/>
          </a:ln>
        </p:spPr>
      </p:pic>
      <p:pic>
        <p:nvPicPr>
          <p:cNvPr id="186" name="Google Shape;186;p23"/>
          <p:cNvPicPr preferRelativeResize="0"/>
          <p:nvPr/>
        </p:nvPicPr>
        <p:blipFill>
          <a:blip r:embed="rId5">
            <a:alphaModFix/>
          </a:blip>
          <a:stretch>
            <a:fillRect/>
          </a:stretch>
        </p:blipFill>
        <p:spPr>
          <a:xfrm>
            <a:off x="1757775" y="1661422"/>
            <a:ext cx="8105525" cy="482947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4"/>
          <p:cNvSpPr txBox="1">
            <a:spLocks noGrp="1"/>
          </p:cNvSpPr>
          <p:nvPr>
            <p:ph type="title"/>
          </p:nvPr>
        </p:nvSpPr>
        <p:spPr>
          <a:xfrm>
            <a:off x="2272925" y="609600"/>
            <a:ext cx="7001100" cy="132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200"/>
              <a:buFont typeface="Times New Roman"/>
              <a:buNone/>
            </a:pPr>
            <a:r>
              <a:rPr lang="en-US" sz="3200" b="1">
                <a:latin typeface="Times New Roman"/>
                <a:ea typeface="Times New Roman"/>
                <a:cs typeface="Times New Roman"/>
                <a:sym typeface="Times New Roman"/>
              </a:rPr>
              <a:t> PROPOSED SYSTEM                     </a:t>
            </a:r>
            <a:endParaRPr sz="3200" b="1">
              <a:latin typeface="Times New Roman"/>
              <a:ea typeface="Times New Roman"/>
              <a:cs typeface="Times New Roman"/>
              <a:sym typeface="Times New Roman"/>
            </a:endParaRPr>
          </a:p>
        </p:txBody>
      </p:sp>
      <p:sp>
        <p:nvSpPr>
          <p:cNvPr id="192" name="Google Shape;192;p24"/>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p>
            <a:pPr marL="342900" lvl="0" indent="-342900" algn="just" rtl="0">
              <a:spcBef>
                <a:spcPts val="1000"/>
              </a:spcBef>
              <a:spcAft>
                <a:spcPts val="0"/>
              </a:spcAft>
              <a:buSzPts val="1440"/>
              <a:buChar char="►"/>
            </a:pPr>
            <a:r>
              <a:rPr lang="en-US">
                <a:latin typeface="Times New Roman"/>
                <a:ea typeface="Times New Roman"/>
                <a:cs typeface="Times New Roman"/>
                <a:sym typeface="Times New Roman"/>
              </a:rPr>
              <a:t>This system will provide secure registration and profile management of the users.</a:t>
            </a:r>
            <a:endParaRPr>
              <a:latin typeface="Times New Roman"/>
              <a:ea typeface="Times New Roman"/>
              <a:cs typeface="Times New Roman"/>
              <a:sym typeface="Times New Roman"/>
            </a:endParaRPr>
          </a:p>
          <a:p>
            <a:pPr marL="342900" lvl="0" indent="-342900" algn="just" rtl="0">
              <a:spcBef>
                <a:spcPts val="1000"/>
              </a:spcBef>
              <a:spcAft>
                <a:spcPts val="0"/>
              </a:spcAft>
              <a:buSzPts val="1440"/>
              <a:buChar char="►"/>
            </a:pPr>
            <a:r>
              <a:rPr lang="en-US">
                <a:latin typeface="Times New Roman"/>
                <a:ea typeface="Times New Roman"/>
                <a:cs typeface="Times New Roman"/>
                <a:sym typeface="Times New Roman"/>
              </a:rPr>
              <a:t>Administrators would authorize the product to auction, set auction dates &amp; minimum auction amount for that product.</a:t>
            </a:r>
            <a:endParaRPr>
              <a:latin typeface="Times New Roman"/>
              <a:ea typeface="Times New Roman"/>
              <a:cs typeface="Times New Roman"/>
              <a:sym typeface="Times New Roman"/>
            </a:endParaRPr>
          </a:p>
          <a:p>
            <a:pPr marL="342900" lvl="0" indent="-342900" algn="just" rtl="0">
              <a:spcBef>
                <a:spcPts val="1000"/>
              </a:spcBef>
              <a:spcAft>
                <a:spcPts val="0"/>
              </a:spcAft>
              <a:buSzPts val="1440"/>
              <a:buChar char="►"/>
            </a:pPr>
            <a:r>
              <a:rPr lang="en-US">
                <a:latin typeface="Times New Roman"/>
                <a:ea typeface="Times New Roman"/>
                <a:cs typeface="Times New Roman"/>
                <a:sym typeface="Times New Roman"/>
              </a:rPr>
              <a:t>Prior to each bid, the user’s mobile number and Aadhar card must be authenticated and authorized.</a:t>
            </a:r>
            <a:endParaRPr>
              <a:latin typeface="Times New Roman"/>
              <a:ea typeface="Times New Roman"/>
              <a:cs typeface="Times New Roman"/>
              <a:sym typeface="Times New Roman"/>
            </a:endParaRPr>
          </a:p>
          <a:p>
            <a:pPr marL="342900" lvl="0" indent="-342900" algn="just" rtl="0">
              <a:spcBef>
                <a:spcPts val="1000"/>
              </a:spcBef>
              <a:spcAft>
                <a:spcPts val="0"/>
              </a:spcAft>
              <a:buSzPts val="1440"/>
              <a:buChar char="►"/>
            </a:pPr>
            <a:r>
              <a:rPr lang="en-US">
                <a:latin typeface="Times New Roman"/>
                <a:ea typeface="Times New Roman"/>
                <a:cs typeface="Times New Roman"/>
                <a:sym typeface="Times New Roman"/>
              </a:rPr>
              <a:t>Users can select their interested fields for bidding and periodic Message alerts must be sent in case they have won an auction for a particular item/product. </a:t>
            </a:r>
            <a:endParaRPr>
              <a:latin typeface="Times New Roman"/>
              <a:ea typeface="Times New Roman"/>
              <a:cs typeface="Times New Roman"/>
              <a:sym typeface="Times New Roman"/>
            </a:endParaRPr>
          </a:p>
          <a:p>
            <a:pPr marL="342900" lvl="0" indent="-342900" algn="just" rtl="0">
              <a:spcBef>
                <a:spcPts val="1000"/>
              </a:spcBef>
              <a:spcAft>
                <a:spcPts val="0"/>
              </a:spcAft>
              <a:buSzPts val="1440"/>
              <a:buChar char="►"/>
            </a:pPr>
            <a:r>
              <a:rPr lang="en-US">
                <a:latin typeface="Times New Roman"/>
                <a:ea typeface="Times New Roman"/>
                <a:cs typeface="Times New Roman"/>
                <a:sym typeface="Times New Roman"/>
              </a:rPr>
              <a:t> Complete Search/Site Map of the entire site for easy access.</a:t>
            </a:r>
            <a:endParaRPr>
              <a:latin typeface="Times New Roman"/>
              <a:ea typeface="Times New Roman"/>
              <a:cs typeface="Times New Roman"/>
              <a:sym typeface="Times New Roman"/>
            </a:endParaRPr>
          </a:p>
          <a:p>
            <a:pPr marL="342900" lvl="0" indent="-342900" algn="just" rtl="0">
              <a:spcBef>
                <a:spcPts val="1000"/>
              </a:spcBef>
              <a:spcAft>
                <a:spcPts val="0"/>
              </a:spcAft>
              <a:buSzPts val="1440"/>
              <a:buFont typeface="Times New Roman"/>
              <a:buChar char="►"/>
            </a:pPr>
            <a:endParaRPr>
              <a:latin typeface="Times New Roman"/>
              <a:ea typeface="Times New Roman"/>
              <a:cs typeface="Times New Roman"/>
              <a:sym typeface="Times New Roman"/>
            </a:endParaRPr>
          </a:p>
        </p:txBody>
      </p:sp>
      <p:pic>
        <p:nvPicPr>
          <p:cNvPr id="193" name="Google Shape;193;p24"/>
          <p:cNvPicPr preferRelativeResize="0"/>
          <p:nvPr/>
        </p:nvPicPr>
        <p:blipFill rotWithShape="1">
          <a:blip r:embed="rId3">
            <a:alphaModFix/>
          </a:blip>
          <a:srcRect/>
          <a:stretch/>
        </p:blipFill>
        <p:spPr>
          <a:xfrm>
            <a:off x="1079863" y="470263"/>
            <a:ext cx="1193074" cy="1071154"/>
          </a:xfrm>
          <a:prstGeom prst="rect">
            <a:avLst/>
          </a:prstGeom>
          <a:noFill/>
          <a:ln>
            <a:noFill/>
          </a:ln>
        </p:spPr>
      </p:pic>
      <p:pic>
        <p:nvPicPr>
          <p:cNvPr id="194" name="Google Shape;194;p24"/>
          <p:cNvPicPr preferRelativeResize="0"/>
          <p:nvPr/>
        </p:nvPicPr>
        <p:blipFill rotWithShape="1">
          <a:blip r:embed="rId4">
            <a:alphaModFix/>
          </a:blip>
          <a:srcRect/>
          <a:stretch/>
        </p:blipFill>
        <p:spPr>
          <a:xfrm>
            <a:off x="10103304" y="424180"/>
            <a:ext cx="1152525" cy="1181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5"/>
          <p:cNvSpPr txBox="1">
            <a:spLocks noGrp="1"/>
          </p:cNvSpPr>
          <p:nvPr>
            <p:ph type="title"/>
          </p:nvPr>
        </p:nvSpPr>
        <p:spPr>
          <a:xfrm>
            <a:off x="2567125" y="609600"/>
            <a:ext cx="6706800" cy="132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200"/>
              <a:buFont typeface="Times New Roman"/>
              <a:buNone/>
            </a:pPr>
            <a:r>
              <a:rPr lang="en-US" sz="3200" b="1">
                <a:latin typeface="Times New Roman"/>
                <a:ea typeface="Times New Roman"/>
                <a:cs typeface="Times New Roman"/>
                <a:sym typeface="Times New Roman"/>
              </a:rPr>
              <a:t>ARCHITECTURE                     </a:t>
            </a:r>
            <a:endParaRPr sz="3200" b="1">
              <a:latin typeface="Times New Roman"/>
              <a:ea typeface="Times New Roman"/>
              <a:cs typeface="Times New Roman"/>
              <a:sym typeface="Times New Roman"/>
            </a:endParaRPr>
          </a:p>
        </p:txBody>
      </p:sp>
      <p:pic>
        <p:nvPicPr>
          <p:cNvPr id="200" name="Google Shape;200;p25"/>
          <p:cNvPicPr preferRelativeResize="0"/>
          <p:nvPr/>
        </p:nvPicPr>
        <p:blipFill rotWithShape="1">
          <a:blip r:embed="rId3">
            <a:alphaModFix/>
          </a:blip>
          <a:srcRect/>
          <a:stretch/>
        </p:blipFill>
        <p:spPr>
          <a:xfrm>
            <a:off x="1079863" y="470263"/>
            <a:ext cx="1193074" cy="1071154"/>
          </a:xfrm>
          <a:prstGeom prst="rect">
            <a:avLst/>
          </a:prstGeom>
          <a:noFill/>
          <a:ln>
            <a:noFill/>
          </a:ln>
        </p:spPr>
      </p:pic>
      <p:pic>
        <p:nvPicPr>
          <p:cNvPr id="201" name="Google Shape;201;p25"/>
          <p:cNvPicPr preferRelativeResize="0"/>
          <p:nvPr/>
        </p:nvPicPr>
        <p:blipFill rotWithShape="1">
          <a:blip r:embed="rId4">
            <a:alphaModFix/>
          </a:blip>
          <a:srcRect/>
          <a:stretch/>
        </p:blipFill>
        <p:spPr>
          <a:xfrm>
            <a:off x="10103304" y="424180"/>
            <a:ext cx="1152525" cy="1181100"/>
          </a:xfrm>
          <a:prstGeom prst="rect">
            <a:avLst/>
          </a:prstGeom>
          <a:noFill/>
          <a:ln>
            <a:noFill/>
          </a:ln>
        </p:spPr>
      </p:pic>
      <p:pic>
        <p:nvPicPr>
          <p:cNvPr id="202" name="Google Shape;202;p25"/>
          <p:cNvPicPr preferRelativeResize="0"/>
          <p:nvPr/>
        </p:nvPicPr>
        <p:blipFill>
          <a:blip r:embed="rId5">
            <a:alphaModFix/>
          </a:blip>
          <a:stretch>
            <a:fillRect/>
          </a:stretch>
        </p:blipFill>
        <p:spPr>
          <a:xfrm>
            <a:off x="1873525" y="1605275"/>
            <a:ext cx="7976475" cy="4797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6"/>
          <p:cNvSpPr txBox="1">
            <a:spLocks noGrp="1"/>
          </p:cNvSpPr>
          <p:nvPr>
            <p:ph type="title"/>
          </p:nvPr>
        </p:nvSpPr>
        <p:spPr>
          <a:xfrm>
            <a:off x="2163350" y="609600"/>
            <a:ext cx="7110600" cy="132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2880"/>
              <a:buFont typeface="Times New Roman"/>
              <a:buNone/>
            </a:pPr>
            <a:r>
              <a:rPr lang="en-US" sz="2880" b="1">
                <a:latin typeface="Times New Roman"/>
                <a:ea typeface="Times New Roman"/>
                <a:cs typeface="Times New Roman"/>
                <a:sym typeface="Times New Roman"/>
              </a:rPr>
              <a:t>UML DIAGRAM FOR ADMIN                    </a:t>
            </a:r>
            <a:endParaRPr sz="2880" b="1">
              <a:latin typeface="Times New Roman"/>
              <a:ea typeface="Times New Roman"/>
              <a:cs typeface="Times New Roman"/>
              <a:sym typeface="Times New Roman"/>
            </a:endParaRPr>
          </a:p>
        </p:txBody>
      </p:sp>
      <p:pic>
        <p:nvPicPr>
          <p:cNvPr id="208" name="Google Shape;208;p26"/>
          <p:cNvPicPr preferRelativeResize="0"/>
          <p:nvPr/>
        </p:nvPicPr>
        <p:blipFill rotWithShape="1">
          <a:blip r:embed="rId3">
            <a:alphaModFix/>
          </a:blip>
          <a:srcRect/>
          <a:stretch/>
        </p:blipFill>
        <p:spPr>
          <a:xfrm>
            <a:off x="677334" y="281061"/>
            <a:ext cx="1193074" cy="1071154"/>
          </a:xfrm>
          <a:prstGeom prst="rect">
            <a:avLst/>
          </a:prstGeom>
          <a:noFill/>
          <a:ln>
            <a:noFill/>
          </a:ln>
        </p:spPr>
      </p:pic>
      <p:pic>
        <p:nvPicPr>
          <p:cNvPr id="209" name="Google Shape;209;p26"/>
          <p:cNvPicPr preferRelativeResize="0"/>
          <p:nvPr/>
        </p:nvPicPr>
        <p:blipFill rotWithShape="1">
          <a:blip r:embed="rId4">
            <a:alphaModFix/>
          </a:blip>
          <a:srcRect/>
          <a:stretch/>
        </p:blipFill>
        <p:spPr>
          <a:xfrm>
            <a:off x="10103304" y="424180"/>
            <a:ext cx="1152525" cy="1181100"/>
          </a:xfrm>
          <a:prstGeom prst="rect">
            <a:avLst/>
          </a:prstGeom>
          <a:noFill/>
          <a:ln>
            <a:noFill/>
          </a:ln>
        </p:spPr>
      </p:pic>
      <p:pic>
        <p:nvPicPr>
          <p:cNvPr id="210" name="Google Shape;210;p26"/>
          <p:cNvPicPr preferRelativeResize="0"/>
          <p:nvPr/>
        </p:nvPicPr>
        <p:blipFill>
          <a:blip r:embed="rId5">
            <a:alphaModFix/>
          </a:blip>
          <a:stretch>
            <a:fillRect/>
          </a:stretch>
        </p:blipFill>
        <p:spPr>
          <a:xfrm>
            <a:off x="2163350" y="1605275"/>
            <a:ext cx="7655275" cy="4323500"/>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1043</Words>
  <Application>Microsoft Office PowerPoint</Application>
  <PresentationFormat>Widescreen</PresentationFormat>
  <Paragraphs>51</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Noto Sans Symbols</vt:lpstr>
      <vt:lpstr>Times New Roman</vt:lpstr>
      <vt:lpstr>Trebuchet MS</vt:lpstr>
      <vt:lpstr>Facet</vt:lpstr>
      <vt:lpstr>SECURE ONLINE  AUCTION SYSTEM</vt:lpstr>
      <vt:lpstr>ABSTRACT                         </vt:lpstr>
      <vt:lpstr>                                     INTRODUCTION                         </vt:lpstr>
      <vt:lpstr> LITERATURE REVIEW                     </vt:lpstr>
      <vt:lpstr> EXISTING SYSTEM                     </vt:lpstr>
      <vt:lpstr>                                 ARCHITECTURE                     </vt:lpstr>
      <vt:lpstr> PROPOSED SYSTEM                     </vt:lpstr>
      <vt:lpstr>ARCHITECTURE                     </vt:lpstr>
      <vt:lpstr>UML DIAGRAM FOR ADMIN                    </vt:lpstr>
      <vt:lpstr>UML DIAGRAM FOR CUSTOMER                                        </vt:lpstr>
      <vt:lpstr>DATA FLOW DIAGRAM FOR ADMIN</vt:lpstr>
      <vt:lpstr> DATA FLOW DIAGRAM FOR SELLER         </vt:lpstr>
      <vt:lpstr> MODULE DESCRIPTION                </vt:lpstr>
      <vt:lpstr> CONCLUSION                     </vt:lpstr>
      <vt:lpstr>                                      REFERENCES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ONLINE  AUCTION SYSTEM</dc:title>
  <dc:creator>GURU</dc:creator>
  <cp:lastModifiedBy>guru monish</cp:lastModifiedBy>
  <cp:revision>5</cp:revision>
  <dcterms:modified xsi:type="dcterms:W3CDTF">2021-01-19T06:10:12Z</dcterms:modified>
</cp:coreProperties>
</file>