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 name="Google Shape;31;p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2" name="Google Shape;32;p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n-US"/>
              <a:t>              </a:t>
            </a:r>
            <a:r>
              <a:rPr lang="en-US" sz="3200"/>
              <a:t>SECURITY ISSUES IN M COMMERCE </a:t>
            </a:r>
            <a:endParaRPr sz="3200"/>
          </a:p>
          <a:p>
            <a:pPr marL="0" lvl="0" indent="0" algn="ctr" rtl="0">
              <a:spcBef>
                <a:spcPts val="0"/>
              </a:spcBef>
              <a:spcAft>
                <a:spcPts val="0"/>
              </a:spcAft>
              <a:buClr>
                <a:schemeClr val="accent1"/>
              </a:buClr>
              <a:buSzPts val="3600"/>
              <a:buFont typeface="Trebuchet MS"/>
              <a:buNone/>
            </a:pPr>
            <a:r>
              <a:rPr lang="en-US" sz="3200"/>
              <a:t>                  FOR ONLINE TRANSACTION</a:t>
            </a:r>
            <a:endParaRPr sz="3200"/>
          </a:p>
        </p:txBody>
      </p:sp>
      <p:sp>
        <p:nvSpPr>
          <p:cNvPr id="144" name="Google Shape;144;p18"/>
          <p:cNvSpPr txBox="1">
            <a:spLocks noGrp="1"/>
          </p:cNvSpPr>
          <p:nvPr>
            <p:ph type="body" idx="1"/>
          </p:nvPr>
        </p:nvSpPr>
        <p:spPr>
          <a:xfrm>
            <a:off x="838200" y="2390503"/>
            <a:ext cx="11208900" cy="3786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760"/>
              <a:buNone/>
            </a:pPr>
            <a:r>
              <a:rPr lang="en-US" sz="2200" b="1" dirty="0">
                <a:latin typeface="Times New Roman"/>
                <a:ea typeface="Times New Roman"/>
                <a:cs typeface="Times New Roman"/>
                <a:sym typeface="Times New Roman"/>
              </a:rPr>
              <a:t>STUDENT</a:t>
            </a: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SUPERVISOR</a:t>
            </a:r>
            <a:endParaRPr dirty="0"/>
          </a:p>
          <a:p>
            <a:pPr marL="342900" lvl="0" indent="-342900" algn="l" rtl="0">
              <a:spcBef>
                <a:spcPts val="1000"/>
              </a:spcBef>
              <a:spcAft>
                <a:spcPts val="0"/>
              </a:spcAft>
              <a:buSzPts val="1760"/>
              <a:buNone/>
            </a:pPr>
            <a:r>
              <a:rPr lang="en-US" sz="2200" b="1" dirty="0">
                <a:latin typeface="Times New Roman"/>
                <a:ea typeface="Times New Roman"/>
                <a:cs typeface="Times New Roman"/>
                <a:sym typeface="Times New Roman"/>
              </a:rPr>
              <a:t>NAME: </a:t>
            </a:r>
            <a:r>
              <a:rPr lang="en-US" sz="2200" dirty="0">
                <a:latin typeface="Times New Roman"/>
                <a:ea typeface="Times New Roman"/>
                <a:cs typeface="Times New Roman"/>
                <a:sym typeface="Times New Roman"/>
              </a:rPr>
              <a:t>J.GURU MONISH                       </a:t>
            </a:r>
            <a:r>
              <a:rPr lang="en-US" sz="2200" b="1" dirty="0">
                <a:latin typeface="Times New Roman"/>
                <a:ea typeface="Times New Roman"/>
                <a:cs typeface="Times New Roman"/>
                <a:sym typeface="Times New Roman"/>
              </a:rPr>
              <a:t>NAME:</a:t>
            </a:r>
            <a:r>
              <a:rPr lang="en-US" sz="2200" dirty="0">
                <a:latin typeface="Times New Roman"/>
                <a:ea typeface="Times New Roman"/>
                <a:cs typeface="Times New Roman"/>
                <a:sym typeface="Times New Roman"/>
              </a:rPr>
              <a:t> DR.T.VIGNESH</a:t>
            </a:r>
            <a:endParaRPr lang="en-IN" dirty="0"/>
          </a:p>
          <a:p>
            <a:pPr marL="342900" lvl="0" indent="-342900" algn="l" rtl="0">
              <a:spcBef>
                <a:spcPts val="1000"/>
              </a:spcBef>
              <a:spcAft>
                <a:spcPts val="0"/>
              </a:spcAft>
              <a:buSzPts val="1760"/>
              <a:buNone/>
            </a:pPr>
            <a:r>
              <a:rPr lang="en-US" sz="2200" dirty="0">
                <a:latin typeface="Times New Roman"/>
                <a:ea typeface="Times New Roman"/>
                <a:cs typeface="Times New Roman"/>
                <a:sym typeface="Times New Roman"/>
              </a:rPr>
              <a:t>                       </a:t>
            </a:r>
            <a:r>
              <a:rPr lang="en-IN" sz="2200" dirty="0">
                <a:latin typeface="Times New Roman"/>
                <a:ea typeface="Times New Roman"/>
                <a:cs typeface="Times New Roman"/>
                <a:sym typeface="Times New Roman"/>
              </a:rPr>
              <a:t>			                 </a:t>
            </a:r>
            <a:r>
              <a:rPr lang="en-IN" sz="2200" b="1" dirty="0">
                <a:latin typeface="Times New Roman"/>
                <a:ea typeface="Times New Roman"/>
                <a:cs typeface="Times New Roman"/>
                <a:sym typeface="Times New Roman"/>
              </a:rPr>
              <a:t>DESIGNATION:</a:t>
            </a:r>
            <a:r>
              <a:rPr lang="en-IN" sz="2200" dirty="0">
                <a:latin typeface="Times New Roman"/>
                <a:ea typeface="Times New Roman"/>
                <a:cs typeface="Times New Roman"/>
                <a:sym typeface="Times New Roman"/>
              </a:rPr>
              <a:t> ASSOSIATE PROFESSOR</a:t>
            </a:r>
            <a:endParaRPr lang="en-IN" sz="2200" b="1" dirty="0">
              <a:latin typeface="Times New Roman"/>
              <a:ea typeface="Times New Roman"/>
              <a:cs typeface="Times New Roman"/>
              <a:sym typeface="Times New Roman"/>
            </a:endParaRPr>
          </a:p>
          <a:p>
            <a:pPr marL="342900" lvl="0" indent="-342900" algn="l" rtl="0">
              <a:spcBef>
                <a:spcPts val="1000"/>
              </a:spcBef>
              <a:spcAft>
                <a:spcPts val="0"/>
              </a:spcAft>
              <a:buSzPts val="1760"/>
              <a:buNone/>
            </a:pPr>
            <a:r>
              <a:rPr lang="en-US" sz="2200"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DEPT:</a:t>
            </a:r>
            <a:r>
              <a:rPr lang="en-US" sz="2000" dirty="0">
                <a:latin typeface="Times New Roman"/>
                <a:ea typeface="Times New Roman"/>
                <a:cs typeface="Times New Roman"/>
                <a:sym typeface="Times New Roman"/>
              </a:rPr>
              <a:t> CSE</a:t>
            </a:r>
            <a:endParaRPr sz="2000" dirty="0">
              <a:latin typeface="Times New Roman"/>
              <a:ea typeface="Times New Roman"/>
              <a:cs typeface="Times New Roman"/>
              <a:sym typeface="Times New Roman"/>
            </a:endParaRPr>
          </a:p>
          <a:p>
            <a:pPr marL="342900" lvl="0" indent="-342900" algn="l" rtl="0">
              <a:spcBef>
                <a:spcPts val="1000"/>
              </a:spcBef>
              <a:spcAft>
                <a:spcPts val="0"/>
              </a:spcAft>
              <a:buSzPts val="1760"/>
              <a:buNone/>
            </a:pPr>
            <a:r>
              <a:rPr lang="en-US" sz="2200" b="1" dirty="0">
                <a:latin typeface="Times New Roman"/>
                <a:ea typeface="Times New Roman"/>
                <a:cs typeface="Times New Roman"/>
                <a:sym typeface="Times New Roman"/>
              </a:rPr>
              <a:t>YEAR: </a:t>
            </a:r>
            <a:r>
              <a:rPr lang="en-US" sz="2200" dirty="0">
                <a:latin typeface="Times New Roman"/>
                <a:ea typeface="Times New Roman"/>
                <a:cs typeface="Times New Roman"/>
                <a:sym typeface="Times New Roman"/>
              </a:rPr>
              <a:t>III</a:t>
            </a:r>
            <a:r>
              <a:rPr lang="en-US" sz="2200" b="1" dirty="0">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	COLLEGE </a:t>
            </a:r>
            <a:r>
              <a:rPr lang="en-US" sz="2200" b="1" dirty="0">
                <a:latin typeface="Times New Roman"/>
                <a:ea typeface="Times New Roman"/>
                <a:cs typeface="Times New Roman"/>
                <a:sym typeface="Times New Roman"/>
              </a:rPr>
              <a:t>NAME:</a:t>
            </a:r>
            <a:r>
              <a:rPr lang="en-US" sz="2200" dirty="0">
                <a:latin typeface="Times New Roman"/>
                <a:ea typeface="Times New Roman"/>
                <a:cs typeface="Times New Roman"/>
                <a:sym typeface="Times New Roman"/>
              </a:rPr>
              <a:t> SAVEETHA SCHOOL </a:t>
            </a:r>
            <a:endParaRPr dirty="0"/>
          </a:p>
          <a:p>
            <a:pPr marL="342900" lvl="0" indent="-342900" algn="l" rtl="0">
              <a:spcBef>
                <a:spcPts val="1000"/>
              </a:spcBef>
              <a:spcAft>
                <a:spcPts val="0"/>
              </a:spcAft>
              <a:buSzPts val="1760"/>
              <a:buNone/>
            </a:pPr>
            <a:r>
              <a:rPr lang="en-US" sz="2200" b="1" dirty="0">
                <a:latin typeface="Times New Roman"/>
                <a:ea typeface="Times New Roman"/>
                <a:cs typeface="Times New Roman"/>
                <a:sym typeface="Times New Roman"/>
              </a:rPr>
              <a:t>DEPT: </a:t>
            </a:r>
            <a:r>
              <a:rPr lang="en-US" sz="2200" dirty="0">
                <a:latin typeface="Times New Roman"/>
                <a:ea typeface="Times New Roman"/>
                <a:cs typeface="Times New Roman"/>
                <a:sym typeface="Times New Roman"/>
              </a:rPr>
              <a:t>CSE                                                                  OF ENGINEERING</a:t>
            </a:r>
            <a:endParaRPr sz="2200" dirty="0">
              <a:latin typeface="Times New Roman"/>
              <a:ea typeface="Times New Roman"/>
              <a:cs typeface="Times New Roman"/>
              <a:sym typeface="Times New Roman"/>
            </a:endParaRPr>
          </a:p>
          <a:p>
            <a:pPr marL="342900" lvl="0" indent="-342900" algn="l" rtl="0">
              <a:spcBef>
                <a:spcPts val="1000"/>
              </a:spcBef>
              <a:spcAft>
                <a:spcPts val="0"/>
              </a:spcAft>
              <a:buSzPts val="1760"/>
              <a:buNone/>
            </a:pPr>
            <a:r>
              <a:rPr lang="en-US" sz="22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a:p>
            <a:pPr marL="342900" lvl="0" indent="-342900" algn="l" rtl="0">
              <a:spcBef>
                <a:spcPts val="1000"/>
              </a:spcBef>
              <a:spcAft>
                <a:spcPts val="0"/>
              </a:spcAft>
              <a:buSzPts val="1760"/>
              <a:buNone/>
            </a:pPr>
            <a:endParaRPr sz="2200" b="1" dirty="0">
              <a:latin typeface="Times New Roman"/>
              <a:ea typeface="Times New Roman"/>
              <a:cs typeface="Times New Roman"/>
              <a:sym typeface="Times New Roman"/>
            </a:endParaRPr>
          </a:p>
        </p:txBody>
      </p:sp>
      <p:pic>
        <p:nvPicPr>
          <p:cNvPr id="145" name="Google Shape;145;p18"/>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46" name="Google Shape;146;p18"/>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936171" y="424180"/>
            <a:ext cx="8696101" cy="15062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FEATURES OF M-COMMERCE                </a:t>
            </a:r>
            <a:endParaRPr sz="3200" b="1">
              <a:latin typeface="Times New Roman"/>
              <a:ea typeface="Times New Roman"/>
              <a:cs typeface="Times New Roman"/>
              <a:sym typeface="Times New Roman"/>
            </a:endParaRPr>
          </a:p>
        </p:txBody>
      </p:sp>
      <p:pic>
        <p:nvPicPr>
          <p:cNvPr id="218" name="Google Shape;218;p27"/>
          <p:cNvPicPr preferRelativeResize="0"/>
          <p:nvPr/>
        </p:nvPicPr>
        <p:blipFill rotWithShape="1">
          <a:blip r:embed="rId3">
            <a:alphaModFix/>
          </a:blip>
          <a:srcRect/>
          <a:stretch/>
        </p:blipFill>
        <p:spPr>
          <a:xfrm>
            <a:off x="116276" y="424180"/>
            <a:ext cx="1193074" cy="1071154"/>
          </a:xfrm>
          <a:prstGeom prst="rect">
            <a:avLst/>
          </a:prstGeom>
          <a:noFill/>
          <a:ln>
            <a:noFill/>
          </a:ln>
        </p:spPr>
      </p:pic>
      <p:pic>
        <p:nvPicPr>
          <p:cNvPr id="219" name="Google Shape;219;p27"/>
          <p:cNvPicPr preferRelativeResize="0"/>
          <p:nvPr/>
        </p:nvPicPr>
        <p:blipFill rotWithShape="1">
          <a:blip r:embed="rId4">
            <a:alphaModFix/>
          </a:blip>
          <a:srcRect/>
          <a:stretch/>
        </p:blipFill>
        <p:spPr>
          <a:xfrm>
            <a:off x="10103304" y="424180"/>
            <a:ext cx="1152525" cy="1181100"/>
          </a:xfrm>
          <a:prstGeom prst="rect">
            <a:avLst/>
          </a:prstGeom>
          <a:noFill/>
          <a:ln>
            <a:noFill/>
          </a:ln>
        </p:spPr>
      </p:pic>
      <p:sp>
        <p:nvSpPr>
          <p:cNvPr id="220" name="Google Shape;220;p27"/>
          <p:cNvSpPr txBox="1"/>
          <p:nvPr/>
        </p:nvSpPr>
        <p:spPr>
          <a:xfrm>
            <a:off x="535750" y="1926600"/>
            <a:ext cx="9096600" cy="42399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Trebuchet MS"/>
              <a:buChar char="➢"/>
            </a:pPr>
            <a:r>
              <a:rPr lang="en-US" sz="1800" b="1">
                <a:latin typeface="Times New Roman"/>
                <a:ea typeface="Times New Roman"/>
                <a:cs typeface="Times New Roman"/>
                <a:sym typeface="Times New Roman"/>
              </a:rPr>
              <a:t>UBIQUITY</a:t>
            </a:r>
            <a:r>
              <a:rPr lang="en-US" sz="1800">
                <a:latin typeface="Times New Roman"/>
                <a:ea typeface="Times New Roman"/>
                <a:cs typeface="Times New Roman"/>
                <a:sym typeface="Times New Roman"/>
              </a:rPr>
              <a:t>: Mobile devices provide customers the added ability to hold info and allow to perform the transaction from any remote location.</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 M-commerce users are widely spread, with the similar level of access as is presented over the fixed-line technology. This exchange of info is independent of user’s site.</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b="1">
                <a:latin typeface="Times New Roman"/>
                <a:ea typeface="Times New Roman"/>
                <a:cs typeface="Times New Roman"/>
                <a:sym typeface="Times New Roman"/>
              </a:rPr>
              <a:t>LOCALIZATION</a:t>
            </a:r>
            <a:r>
              <a:rPr lang="en-US" sz="1800">
                <a:latin typeface="Times New Roman"/>
                <a:ea typeface="Times New Roman"/>
                <a:cs typeface="Times New Roman"/>
                <a:sym typeface="Times New Roman"/>
              </a:rPr>
              <a:t>: Internet makes M-commerce more beneficial instead of the wired e-commerce.</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 Using the location available through the GPS technology, we can easily find the location of any user.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Also, through m commerce, data can be easily sent and received at any location.</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CONTD….               </a:t>
            </a:r>
            <a:endParaRPr sz="3200" b="1">
              <a:latin typeface="Times New Roman"/>
              <a:ea typeface="Times New Roman"/>
              <a:cs typeface="Times New Roman"/>
              <a:sym typeface="Times New Roman"/>
            </a:endParaRPr>
          </a:p>
        </p:txBody>
      </p:sp>
      <p:sp>
        <p:nvSpPr>
          <p:cNvPr id="226" name="Google Shape;226;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457200" lvl="0" indent="-320040" algn="just" rtl="0">
              <a:lnSpc>
                <a:spcPct val="200000"/>
              </a:lnSpc>
              <a:spcBef>
                <a:spcPts val="1000"/>
              </a:spcBef>
              <a:spcAft>
                <a:spcPts val="0"/>
              </a:spcAft>
              <a:buSzPts val="1440"/>
              <a:buFont typeface="Times New Roman"/>
              <a:buChar char="►"/>
            </a:pPr>
            <a:r>
              <a:rPr lang="en-US" b="1">
                <a:latin typeface="Times New Roman"/>
                <a:ea typeface="Times New Roman"/>
                <a:cs typeface="Times New Roman"/>
                <a:sym typeface="Times New Roman"/>
              </a:rPr>
              <a:t>PROACTIVE FUNCTIONALITY</a:t>
            </a:r>
            <a:r>
              <a:rPr lang="en-US">
                <a:latin typeface="Times New Roman"/>
                <a:ea typeface="Times New Roman"/>
                <a:cs typeface="Times New Roman"/>
                <a:sym typeface="Times New Roman"/>
              </a:rPr>
              <a:t>: This feature ensures that th information can be shared immediately at the time of requirement. Just like ‘opt-in’ marketing, users may choose the given offers at any time they like.</a:t>
            </a:r>
            <a:endParaRPr>
              <a:latin typeface="Times New Roman"/>
              <a:ea typeface="Times New Roman"/>
              <a:cs typeface="Times New Roman"/>
              <a:sym typeface="Times New Roman"/>
            </a:endParaRPr>
          </a:p>
          <a:p>
            <a:pPr marL="457200" lvl="0" indent="-320040" algn="just" rtl="0">
              <a:lnSpc>
                <a:spcPct val="200000"/>
              </a:lnSpc>
              <a:spcBef>
                <a:spcPts val="0"/>
              </a:spcBef>
              <a:spcAft>
                <a:spcPts val="0"/>
              </a:spcAft>
              <a:buSzPts val="1440"/>
              <a:buFont typeface="Times New Roman"/>
              <a:buChar char="►"/>
            </a:pPr>
            <a:r>
              <a:rPr lang="en-US" b="1">
                <a:latin typeface="Times New Roman"/>
                <a:ea typeface="Times New Roman"/>
                <a:cs typeface="Times New Roman"/>
                <a:sym typeface="Times New Roman"/>
              </a:rPr>
              <a:t>PERSONALIZATION</a:t>
            </a:r>
            <a:r>
              <a:rPr lang="en-US">
                <a:latin typeface="Times New Roman"/>
                <a:ea typeface="Times New Roman"/>
                <a:cs typeface="Times New Roman"/>
                <a:sym typeface="Times New Roman"/>
              </a:rPr>
              <a:t>: Generally, only a single person uses a mobile device. Mobile devices take advantage of sending and receiving message, based upon the time and address ,we can also manage sound and sight. </a:t>
            </a:r>
            <a:endParaRPr>
              <a:latin typeface="Times New Roman"/>
              <a:ea typeface="Times New Roman"/>
              <a:cs typeface="Times New Roman"/>
              <a:sym typeface="Times New Roman"/>
            </a:endParaRPr>
          </a:p>
        </p:txBody>
      </p:sp>
      <p:pic>
        <p:nvPicPr>
          <p:cNvPr id="227" name="Google Shape;227;p28"/>
          <p:cNvPicPr preferRelativeResize="0"/>
          <p:nvPr/>
        </p:nvPicPr>
        <p:blipFill rotWithShape="1">
          <a:blip r:embed="rId3">
            <a:alphaModFix/>
          </a:blip>
          <a:srcRect/>
          <a:stretch/>
        </p:blipFill>
        <p:spPr>
          <a:xfrm>
            <a:off x="766355" y="470263"/>
            <a:ext cx="1193074" cy="1071154"/>
          </a:xfrm>
          <a:prstGeom prst="rect">
            <a:avLst/>
          </a:prstGeom>
          <a:noFill/>
          <a:ln>
            <a:noFill/>
          </a:ln>
        </p:spPr>
      </p:pic>
      <p:pic>
        <p:nvPicPr>
          <p:cNvPr id="228" name="Google Shape;228;p28"/>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SECURE ONLINE TRANSACTION </a:t>
            </a:r>
            <a:endParaRPr sz="3200" b="1">
              <a:latin typeface="Times New Roman"/>
              <a:ea typeface="Times New Roman"/>
              <a:cs typeface="Times New Roman"/>
              <a:sym typeface="Times New Roman"/>
            </a:endParaRPr>
          </a:p>
        </p:txBody>
      </p:sp>
      <p:sp>
        <p:nvSpPr>
          <p:cNvPr id="234" name="Google Shape;234;p29"/>
          <p:cNvSpPr txBox="1">
            <a:spLocks noGrp="1"/>
          </p:cNvSpPr>
          <p:nvPr>
            <p:ph type="body" idx="1"/>
          </p:nvPr>
        </p:nvSpPr>
        <p:spPr>
          <a:xfrm>
            <a:off x="677324" y="2160600"/>
            <a:ext cx="9426000" cy="3849300"/>
          </a:xfrm>
          <a:prstGeom prst="rect">
            <a:avLst/>
          </a:prstGeom>
          <a:noFill/>
          <a:ln>
            <a:noFill/>
          </a:ln>
        </p:spPr>
        <p:txBody>
          <a:bodyPr spcFirstLastPara="1" wrap="square" lIns="91425" tIns="45700" rIns="91425" bIns="45700" anchor="t" anchorCtr="0">
            <a:noAutofit/>
          </a:bodyPr>
          <a:lstStyle/>
          <a:p>
            <a:pPr marL="457200" lvl="0" indent="-342900" algn="just" rtl="0">
              <a:lnSpc>
                <a:spcPct val="80000"/>
              </a:lnSpc>
              <a:spcBef>
                <a:spcPts val="1000"/>
              </a:spcBef>
              <a:spcAft>
                <a:spcPts val="0"/>
              </a:spcAft>
              <a:buSzPts val="1800"/>
              <a:buFont typeface="Times New Roman"/>
              <a:buChar char="►"/>
            </a:pPr>
            <a:r>
              <a:rPr lang="en-US" b="1">
                <a:latin typeface="Times New Roman"/>
                <a:ea typeface="Times New Roman"/>
                <a:cs typeface="Times New Roman"/>
                <a:sym typeface="Times New Roman"/>
              </a:rPr>
              <a:t>CYBER SECURITY</a:t>
            </a:r>
            <a:endParaRPr b="1">
              <a:latin typeface="Times New Roman"/>
              <a:ea typeface="Times New Roman"/>
              <a:cs typeface="Times New Roman"/>
              <a:sym typeface="Times New Roman"/>
            </a:endParaRPr>
          </a:p>
          <a:p>
            <a:pPr marL="457200" lvl="0" indent="-342900" algn="just" rtl="0">
              <a:lnSpc>
                <a:spcPct val="80000"/>
              </a:lnSpc>
              <a:spcBef>
                <a:spcPts val="0"/>
              </a:spcBef>
              <a:spcAft>
                <a:spcPts val="0"/>
              </a:spcAft>
              <a:buSzPts val="1800"/>
              <a:buFont typeface="Times New Roman"/>
              <a:buChar char="►"/>
            </a:pPr>
            <a:r>
              <a:rPr lang="en-US">
                <a:latin typeface="Times New Roman"/>
                <a:ea typeface="Times New Roman"/>
                <a:cs typeface="Times New Roman"/>
                <a:sym typeface="Times New Roman"/>
              </a:rPr>
              <a:t>Cyber security is an important topic now a days. In currently, cyber security is one of the major issues for national security. </a:t>
            </a:r>
            <a:endParaRPr>
              <a:latin typeface="Times New Roman"/>
              <a:ea typeface="Times New Roman"/>
              <a:cs typeface="Times New Roman"/>
              <a:sym typeface="Times New Roman"/>
            </a:endParaRPr>
          </a:p>
          <a:p>
            <a:pPr marL="457200" lvl="0" indent="-342900" algn="just" rtl="0">
              <a:lnSpc>
                <a:spcPct val="80000"/>
              </a:lnSpc>
              <a:spcBef>
                <a:spcPts val="0"/>
              </a:spcBef>
              <a:spcAft>
                <a:spcPts val="0"/>
              </a:spcAft>
              <a:buSzPts val="1800"/>
              <a:buFont typeface="Times New Roman"/>
              <a:buChar char="►"/>
            </a:pPr>
            <a:r>
              <a:rPr lang="en-US">
                <a:latin typeface="Times New Roman"/>
                <a:ea typeface="Times New Roman"/>
                <a:cs typeface="Times New Roman"/>
                <a:sym typeface="Times New Roman"/>
              </a:rPr>
              <a:t>Customer’s trust and security is also a prime concern f or any </a:t>
            </a:r>
            <a:endParaRPr>
              <a:latin typeface="Times New Roman"/>
              <a:ea typeface="Times New Roman"/>
              <a:cs typeface="Times New Roman"/>
              <a:sym typeface="Times New Roman"/>
            </a:endParaRPr>
          </a:p>
          <a:p>
            <a:pPr marL="457200" lvl="0" indent="0" algn="just" rtl="0">
              <a:lnSpc>
                <a:spcPct val="80000"/>
              </a:lnSpc>
              <a:spcBef>
                <a:spcPts val="1000"/>
              </a:spcBef>
              <a:spcAft>
                <a:spcPts val="0"/>
              </a:spcAft>
              <a:buNone/>
            </a:pPr>
            <a:r>
              <a:rPr lang="en-US">
                <a:latin typeface="Times New Roman"/>
                <a:ea typeface="Times New Roman"/>
                <a:cs typeface="Times New Roman"/>
                <a:sym typeface="Times New Roman"/>
              </a:rPr>
              <a:t>company in 21th century. </a:t>
            </a:r>
            <a:endParaRPr>
              <a:latin typeface="Times New Roman"/>
              <a:ea typeface="Times New Roman"/>
              <a:cs typeface="Times New Roman"/>
              <a:sym typeface="Times New Roman"/>
            </a:endParaRPr>
          </a:p>
          <a:p>
            <a:pPr marL="457200" lvl="0" indent="-342900" algn="just" rtl="0">
              <a:lnSpc>
                <a:spcPct val="80000"/>
              </a:lnSpc>
              <a:spcBef>
                <a:spcPts val="1000"/>
              </a:spcBef>
              <a:spcAft>
                <a:spcPts val="0"/>
              </a:spcAft>
              <a:buSzPts val="1800"/>
              <a:buFont typeface="Times New Roman"/>
              <a:buChar char="►"/>
            </a:pPr>
            <a:r>
              <a:rPr lang="en-US" b="1">
                <a:latin typeface="Times New Roman"/>
                <a:ea typeface="Times New Roman"/>
                <a:cs typeface="Times New Roman"/>
                <a:sym typeface="Times New Roman"/>
              </a:rPr>
              <a:t>TRANSACTION AUTHENTICATION NUMBER (TAN)</a:t>
            </a:r>
            <a:endParaRPr b="1">
              <a:latin typeface="Times New Roman"/>
              <a:ea typeface="Times New Roman"/>
              <a:cs typeface="Times New Roman"/>
              <a:sym typeface="Times New Roman"/>
            </a:endParaRPr>
          </a:p>
          <a:p>
            <a:pPr marL="457200" lvl="0" indent="-342900" algn="just" rtl="0">
              <a:lnSpc>
                <a:spcPct val="80000"/>
              </a:lnSpc>
              <a:spcBef>
                <a:spcPts val="0"/>
              </a:spcBef>
              <a:spcAft>
                <a:spcPts val="0"/>
              </a:spcAft>
              <a:buSzPts val="1800"/>
              <a:buFont typeface="Times New Roman"/>
              <a:buChar char="►"/>
            </a:pPr>
            <a:r>
              <a:rPr lang="en-US">
                <a:latin typeface="Times New Roman"/>
                <a:ea typeface="Times New Roman"/>
                <a:cs typeface="Times New Roman"/>
                <a:sym typeface="Times New Roman"/>
              </a:rPr>
              <a:t>Online banking services use transaction authentication number in the form of OTP to authenticate monetary transaction.</a:t>
            </a:r>
            <a:endParaRPr>
              <a:latin typeface="Times New Roman"/>
              <a:ea typeface="Times New Roman"/>
              <a:cs typeface="Times New Roman"/>
              <a:sym typeface="Times New Roman"/>
            </a:endParaRPr>
          </a:p>
          <a:p>
            <a:pPr marL="457200" lvl="0" indent="-342900" algn="just" rtl="0">
              <a:lnSpc>
                <a:spcPct val="80000"/>
              </a:lnSpc>
              <a:spcBef>
                <a:spcPts val="0"/>
              </a:spcBef>
              <a:spcAft>
                <a:spcPts val="0"/>
              </a:spcAft>
              <a:buSzPts val="1800"/>
              <a:buFont typeface="Times New Roman"/>
              <a:buChar char="►"/>
            </a:pPr>
            <a:r>
              <a:rPr lang="en-US">
                <a:latin typeface="Times New Roman"/>
                <a:ea typeface="Times New Roman"/>
                <a:cs typeface="Times New Roman"/>
                <a:sym typeface="Times New Roman"/>
              </a:rPr>
              <a:t>TAN enhances the additional security because it provides the two way authentication.</a:t>
            </a:r>
            <a:endParaRPr>
              <a:latin typeface="Times New Roman"/>
              <a:ea typeface="Times New Roman"/>
              <a:cs typeface="Times New Roman"/>
              <a:sym typeface="Times New Roman"/>
            </a:endParaRPr>
          </a:p>
        </p:txBody>
      </p:sp>
      <p:pic>
        <p:nvPicPr>
          <p:cNvPr id="235" name="Google Shape;235;p29"/>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236" name="Google Shape;236;p29"/>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CONTD…….                          </a:t>
            </a:r>
            <a:endParaRPr sz="3200" b="1"/>
          </a:p>
        </p:txBody>
      </p:sp>
      <p:pic>
        <p:nvPicPr>
          <p:cNvPr id="242" name="Google Shape;242;p30"/>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43" name="Google Shape;243;p30"/>
          <p:cNvPicPr preferRelativeResize="0"/>
          <p:nvPr/>
        </p:nvPicPr>
        <p:blipFill rotWithShape="1">
          <a:blip r:embed="rId4">
            <a:alphaModFix/>
          </a:blip>
          <a:srcRect/>
          <a:stretch/>
        </p:blipFill>
        <p:spPr>
          <a:xfrm>
            <a:off x="10103304" y="424180"/>
            <a:ext cx="1152525" cy="1181100"/>
          </a:xfrm>
          <a:prstGeom prst="rect">
            <a:avLst/>
          </a:prstGeom>
          <a:noFill/>
          <a:ln>
            <a:noFill/>
          </a:ln>
        </p:spPr>
      </p:pic>
      <p:sp>
        <p:nvSpPr>
          <p:cNvPr id="244" name="Google Shape;244;p30"/>
          <p:cNvSpPr txBox="1"/>
          <p:nvPr/>
        </p:nvSpPr>
        <p:spPr>
          <a:xfrm>
            <a:off x="677325" y="1930400"/>
            <a:ext cx="5418600" cy="4214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100" b="1">
                <a:latin typeface="Times New Roman"/>
                <a:ea typeface="Times New Roman"/>
                <a:cs typeface="Times New Roman"/>
                <a:sym typeface="Times New Roman"/>
              </a:rPr>
              <a:t>WIRELESS APPLICATION PROTOCOL :</a:t>
            </a:r>
            <a:endParaRPr sz="2100" b="1">
              <a:latin typeface="Times New Roman"/>
              <a:ea typeface="Times New Roman"/>
              <a:cs typeface="Times New Roman"/>
              <a:sym typeface="Times New Roman"/>
            </a:endParaRPr>
          </a:p>
          <a:p>
            <a:pPr marL="0" lvl="0" indent="0" algn="just" rtl="0">
              <a:spcBef>
                <a:spcPts val="0"/>
              </a:spcBef>
              <a:spcAft>
                <a:spcPts val="0"/>
              </a:spcAft>
              <a:buNone/>
            </a:pPr>
            <a:r>
              <a:rPr lang="en-US" sz="2100">
                <a:latin typeface="Times New Roman"/>
                <a:ea typeface="Times New Roman"/>
                <a:cs typeface="Times New Roman"/>
                <a:sym typeface="Times New Roman"/>
              </a:rPr>
              <a:t>Wireless application protocol is an open, global specification that authorizes mobile users with wireless devices to simply access and interacts with the services and information directly. </a:t>
            </a:r>
            <a:endParaRPr sz="2100">
              <a:latin typeface="Times New Roman"/>
              <a:ea typeface="Times New Roman"/>
              <a:cs typeface="Times New Roman"/>
              <a:sym typeface="Times New Roman"/>
            </a:endParaRPr>
          </a:p>
          <a:p>
            <a:pPr marL="0" lvl="0" indent="0" algn="just" rtl="0">
              <a:spcBef>
                <a:spcPts val="0"/>
              </a:spcBef>
              <a:spcAft>
                <a:spcPts val="0"/>
              </a:spcAft>
              <a:buNone/>
            </a:pPr>
            <a:r>
              <a:rPr lang="en-US" sz="2100">
                <a:latin typeface="Times New Roman"/>
                <a:ea typeface="Times New Roman"/>
                <a:cs typeface="Times New Roman"/>
                <a:sym typeface="Times New Roman"/>
              </a:rPr>
              <a:t>Only solution to wireless communication is WAP</a:t>
            </a:r>
            <a:endParaRPr sz="2100">
              <a:latin typeface="Times New Roman"/>
              <a:ea typeface="Times New Roman"/>
              <a:cs typeface="Times New Roman"/>
              <a:sym typeface="Times New Roman"/>
            </a:endParaRPr>
          </a:p>
        </p:txBody>
      </p:sp>
      <p:pic>
        <p:nvPicPr>
          <p:cNvPr id="245" name="Google Shape;245;p30"/>
          <p:cNvPicPr preferRelativeResize="0"/>
          <p:nvPr/>
        </p:nvPicPr>
        <p:blipFill>
          <a:blip r:embed="rId5">
            <a:alphaModFix/>
          </a:blip>
          <a:stretch>
            <a:fillRect/>
          </a:stretch>
        </p:blipFill>
        <p:spPr>
          <a:xfrm>
            <a:off x="6248325" y="2082800"/>
            <a:ext cx="5418599" cy="336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CONTD…….                       </a:t>
            </a:r>
            <a:endParaRPr sz="3200" b="1"/>
          </a:p>
        </p:txBody>
      </p:sp>
      <p:sp>
        <p:nvSpPr>
          <p:cNvPr id="251" name="Google Shape;251;p31"/>
          <p:cNvSpPr txBox="1">
            <a:spLocks noGrp="1"/>
          </p:cNvSpPr>
          <p:nvPr>
            <p:ph type="body" idx="1"/>
          </p:nvPr>
        </p:nvSpPr>
        <p:spPr>
          <a:xfrm>
            <a:off x="677325" y="1930400"/>
            <a:ext cx="8127000" cy="3808500"/>
          </a:xfrm>
          <a:prstGeom prst="rect">
            <a:avLst/>
          </a:prstGeom>
          <a:noFill/>
          <a:ln>
            <a:noFill/>
          </a:ln>
        </p:spPr>
        <p:txBody>
          <a:bodyPr spcFirstLastPara="1" wrap="square" lIns="91425" tIns="45700" rIns="91425" bIns="45700" anchor="t" anchorCtr="0">
            <a:noAutofit/>
          </a:bodyPr>
          <a:lstStyle/>
          <a:p>
            <a:pPr marL="457200" lvl="0" indent="-320040" algn="just" rtl="0">
              <a:spcBef>
                <a:spcPts val="1000"/>
              </a:spcBef>
              <a:spcAft>
                <a:spcPts val="0"/>
              </a:spcAft>
              <a:buSzPts val="1440"/>
              <a:buFont typeface="Times New Roman"/>
              <a:buChar char="►"/>
            </a:pPr>
            <a:r>
              <a:rPr lang="en-US" b="1">
                <a:latin typeface="Times New Roman"/>
                <a:ea typeface="Times New Roman"/>
                <a:cs typeface="Times New Roman"/>
                <a:sym typeface="Times New Roman"/>
              </a:rPr>
              <a:t>MOBILE TRANSACTION AUTHENTICATION NUMBER (MTAN)</a:t>
            </a:r>
            <a:endParaRPr b="1">
              <a:latin typeface="Times New Roman"/>
              <a:ea typeface="Times New Roman"/>
              <a:cs typeface="Times New Roman"/>
              <a:sym typeface="Times New Roman"/>
            </a:endParaRPr>
          </a:p>
          <a:p>
            <a:pPr marL="342900" lvl="0" indent="-251459" algn="just" rtl="0">
              <a:spcBef>
                <a:spcPts val="1000"/>
              </a:spcBef>
              <a:spcAft>
                <a:spcPts val="0"/>
              </a:spcAft>
              <a:buSzPts val="1440"/>
              <a:buNone/>
            </a:pPr>
            <a:r>
              <a:rPr lang="en-US">
                <a:latin typeface="Times New Roman"/>
                <a:ea typeface="Times New Roman"/>
                <a:cs typeface="Times New Roman"/>
                <a:sym typeface="Times New Roman"/>
              </a:rPr>
              <a:t>Bank’s of many countries uses MTAN, first time when a user do the transaction then banks generates TAN and send to user cellular phone via SMS. </a:t>
            </a:r>
            <a:endParaRPr>
              <a:latin typeface="Times New Roman"/>
              <a:ea typeface="Times New Roman"/>
              <a:cs typeface="Times New Roman"/>
              <a:sym typeface="Times New Roman"/>
            </a:endParaRPr>
          </a:p>
          <a:p>
            <a:pPr marL="457200" lvl="0" indent="-320040" algn="just" rtl="0">
              <a:spcBef>
                <a:spcPts val="1000"/>
              </a:spcBef>
              <a:spcAft>
                <a:spcPts val="0"/>
              </a:spcAft>
              <a:buSzPts val="1440"/>
              <a:buFont typeface="Times New Roman"/>
              <a:buChar char="►"/>
            </a:pPr>
            <a:r>
              <a:rPr lang="en-US">
                <a:latin typeface="Times New Roman"/>
                <a:ea typeface="Times New Roman"/>
                <a:cs typeface="Times New Roman"/>
                <a:sym typeface="Times New Roman"/>
              </a:rPr>
              <a:t>SMS may include transfer details and allow user to validate that transaction is not modifying by other person and bank . </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The main objective of this is to provide the security to mobile transaction.</a:t>
            </a:r>
            <a:endParaRPr>
              <a:latin typeface="Times New Roman"/>
              <a:ea typeface="Times New Roman"/>
              <a:cs typeface="Times New Roman"/>
              <a:sym typeface="Times New Roman"/>
            </a:endParaRPr>
          </a:p>
        </p:txBody>
      </p:sp>
      <p:pic>
        <p:nvPicPr>
          <p:cNvPr id="252" name="Google Shape;252;p31"/>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53" name="Google Shape;253;p31"/>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SSL LAYER                        </a:t>
            </a:r>
            <a:endParaRPr sz="3200"/>
          </a:p>
        </p:txBody>
      </p:sp>
      <p:pic>
        <p:nvPicPr>
          <p:cNvPr id="259" name="Google Shape;259;p32"/>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60" name="Google Shape;260;p32"/>
          <p:cNvPicPr preferRelativeResize="0"/>
          <p:nvPr/>
        </p:nvPicPr>
        <p:blipFill rotWithShape="1">
          <a:blip r:embed="rId4">
            <a:alphaModFix/>
          </a:blip>
          <a:srcRect/>
          <a:stretch/>
        </p:blipFill>
        <p:spPr>
          <a:xfrm>
            <a:off x="10103304" y="424180"/>
            <a:ext cx="1152525" cy="1181100"/>
          </a:xfrm>
          <a:prstGeom prst="rect">
            <a:avLst/>
          </a:prstGeom>
          <a:noFill/>
          <a:ln>
            <a:noFill/>
          </a:ln>
        </p:spPr>
      </p:pic>
      <p:sp>
        <p:nvSpPr>
          <p:cNvPr id="261" name="Google Shape;261;p32"/>
          <p:cNvSpPr txBox="1"/>
          <p:nvPr/>
        </p:nvSpPr>
        <p:spPr>
          <a:xfrm>
            <a:off x="962300" y="1930400"/>
            <a:ext cx="9141000" cy="4264200"/>
          </a:xfrm>
          <a:prstGeom prst="rect">
            <a:avLst/>
          </a:prstGeom>
          <a:noFill/>
          <a:ln>
            <a:noFill/>
          </a:ln>
        </p:spPr>
        <p:txBody>
          <a:bodyPr spcFirstLastPara="1" wrap="square" lIns="91425" tIns="91425" rIns="91425" bIns="91425" anchor="t" anchorCtr="0">
            <a:noAutofit/>
          </a:bodyPr>
          <a:lstStyle/>
          <a:p>
            <a:pPr marL="457200" lvl="0" indent="-355600" algn="just" rtl="0">
              <a:spcBef>
                <a:spcPts val="0"/>
              </a:spcBef>
              <a:spcAft>
                <a:spcPts val="0"/>
              </a:spcAft>
              <a:buSzPts val="2000"/>
              <a:buFont typeface="Times New Roman"/>
              <a:buChar char="●"/>
            </a:pPr>
            <a:r>
              <a:rPr lang="en-US" sz="2000" b="1">
                <a:latin typeface="Times New Roman"/>
                <a:ea typeface="Times New Roman"/>
                <a:cs typeface="Times New Roman"/>
                <a:sym typeface="Times New Roman"/>
              </a:rPr>
              <a:t> SSL LAYER :</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SSL helps to establish a link of encrypted form between a web server and browser. SSL is also called as slandered security layer. </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SSL makes sure that the information transferred between the web server and the web browser will be always secure and integral. </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Netscape Inc officially applies SSL protocol. Due to its acceptance and popularity, it is now applied on all web browsers .</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SSL have two key objectives:</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It provides and ensure privacy, by encrypting the information that runs among the communicate party (the server and client).</a:t>
            </a:r>
            <a:endParaRPr sz="200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 It also provides validation of the session partners, including RSA algorithm.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CONTD…….                         </a:t>
            </a:r>
            <a:endParaRPr sz="3200" b="1"/>
          </a:p>
        </p:txBody>
      </p:sp>
      <p:pic>
        <p:nvPicPr>
          <p:cNvPr id="267" name="Google Shape;267;p33"/>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68" name="Google Shape;268;p33"/>
          <p:cNvPicPr preferRelativeResize="0"/>
          <p:nvPr/>
        </p:nvPicPr>
        <p:blipFill rotWithShape="1">
          <a:blip r:embed="rId4">
            <a:alphaModFix/>
          </a:blip>
          <a:srcRect/>
          <a:stretch/>
        </p:blipFill>
        <p:spPr>
          <a:xfrm>
            <a:off x="10103304" y="424180"/>
            <a:ext cx="1152525" cy="1181100"/>
          </a:xfrm>
          <a:prstGeom prst="rect">
            <a:avLst/>
          </a:prstGeom>
          <a:noFill/>
          <a:ln>
            <a:noFill/>
          </a:ln>
        </p:spPr>
      </p:pic>
      <p:pic>
        <p:nvPicPr>
          <p:cNvPr id="269" name="Google Shape;269;p33"/>
          <p:cNvPicPr preferRelativeResize="0"/>
          <p:nvPr/>
        </p:nvPicPr>
        <p:blipFill>
          <a:blip r:embed="rId5">
            <a:alphaModFix/>
          </a:blip>
          <a:stretch>
            <a:fillRect/>
          </a:stretch>
        </p:blipFill>
        <p:spPr>
          <a:xfrm>
            <a:off x="1120550" y="1930400"/>
            <a:ext cx="8982749" cy="44755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CONCLUSION                     </a:t>
            </a:r>
            <a:endParaRPr sz="3200" b="1">
              <a:latin typeface="Times New Roman"/>
              <a:ea typeface="Times New Roman"/>
              <a:cs typeface="Times New Roman"/>
              <a:sym typeface="Times New Roman"/>
            </a:endParaRPr>
          </a:p>
        </p:txBody>
      </p:sp>
      <p:sp>
        <p:nvSpPr>
          <p:cNvPr id="275" name="Google Shape;275;p34"/>
          <p:cNvSpPr txBox="1">
            <a:spLocks noGrp="1"/>
          </p:cNvSpPr>
          <p:nvPr>
            <p:ph type="body" idx="1"/>
          </p:nvPr>
        </p:nvSpPr>
        <p:spPr>
          <a:xfrm>
            <a:off x="962300" y="1605275"/>
            <a:ext cx="9567300" cy="50085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Char char="►"/>
            </a:pPr>
            <a:r>
              <a:rPr lang="en-US">
                <a:latin typeface="Times New Roman"/>
                <a:ea typeface="Times New Roman"/>
                <a:cs typeface="Times New Roman"/>
                <a:sym typeface="Times New Roman"/>
              </a:rPr>
              <a:t>M-Commerce security is extremely vital issue now in these days that wants more study to begin effective and efficient solution.</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Char char="►"/>
            </a:pPr>
            <a:r>
              <a:rPr lang="en-US">
                <a:latin typeface="Times New Roman"/>
                <a:ea typeface="Times New Roman"/>
                <a:cs typeface="Times New Roman"/>
                <a:sym typeface="Times New Roman"/>
              </a:rPr>
              <a:t>The issue likes privacy, verification, encryption and authorization is discussed to make secure transactions over the wireless devices. Encryption only is not enough. </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Char char="►"/>
            </a:pPr>
            <a:r>
              <a:rPr lang="en-US">
                <a:latin typeface="Times New Roman"/>
                <a:ea typeface="Times New Roman"/>
                <a:cs typeface="Times New Roman"/>
                <a:sym typeface="Times New Roman"/>
              </a:rPr>
              <a:t>Un-authenticated with SSL certificate gives integrity and confidentiality, but they require to third-party verification.</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Char char="►"/>
            </a:pPr>
            <a:r>
              <a:rPr lang="en-US">
                <a:latin typeface="Times New Roman"/>
                <a:ea typeface="Times New Roman"/>
                <a:cs typeface="Times New Roman"/>
                <a:sym typeface="Times New Roman"/>
              </a:rPr>
              <a:t>It allows the recipient with a digital SMS to verify the authentication. Security of payment can be enhancing using the SSL Layer. </a:t>
            </a:r>
            <a:endParaRPr>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Font typeface="Times New Roman"/>
              <a:buChar char="►"/>
            </a:pPr>
            <a:r>
              <a:rPr lang="en-US">
                <a:latin typeface="Times New Roman"/>
                <a:ea typeface="Times New Roman"/>
                <a:cs typeface="Times New Roman"/>
                <a:sym typeface="Times New Roman"/>
              </a:rPr>
              <a:t>This security technique is used to give safety to the client as well as the customer to in order to purchase the desired items..</a:t>
            </a:r>
            <a:endParaRPr>
              <a:latin typeface="Times New Roman"/>
              <a:ea typeface="Times New Roman"/>
              <a:cs typeface="Times New Roman"/>
              <a:sym typeface="Times New Roman"/>
            </a:endParaRPr>
          </a:p>
        </p:txBody>
      </p:sp>
      <p:pic>
        <p:nvPicPr>
          <p:cNvPr id="276" name="Google Shape;276;p34"/>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77" name="Google Shape;277;p34"/>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REFERENCES                    </a:t>
            </a:r>
            <a:endParaRPr sz="3200" b="1">
              <a:latin typeface="Times New Roman"/>
              <a:ea typeface="Times New Roman"/>
              <a:cs typeface="Times New Roman"/>
              <a:sym typeface="Times New Roman"/>
            </a:endParaRPr>
          </a:p>
        </p:txBody>
      </p:sp>
      <p:sp>
        <p:nvSpPr>
          <p:cNvPr id="283" name="Google Shape;283;p35"/>
          <p:cNvSpPr txBox="1">
            <a:spLocks noGrp="1"/>
          </p:cNvSpPr>
          <p:nvPr>
            <p:ph type="body" idx="1"/>
          </p:nvPr>
        </p:nvSpPr>
        <p:spPr>
          <a:xfrm>
            <a:off x="677325" y="1930400"/>
            <a:ext cx="9216900" cy="4110900"/>
          </a:xfrm>
          <a:prstGeom prst="rect">
            <a:avLst/>
          </a:prstGeom>
          <a:noFill/>
          <a:ln>
            <a:noFill/>
          </a:ln>
        </p:spPr>
        <p:txBody>
          <a:bodyPr spcFirstLastPara="1" wrap="square" lIns="91425" tIns="45700" rIns="91425" bIns="45700" anchor="t" anchorCtr="0">
            <a:noAutofit/>
          </a:bodyPr>
          <a:lstStyle/>
          <a:p>
            <a:pPr marL="457200" lvl="0" indent="-320040" algn="just" rtl="0">
              <a:spcBef>
                <a:spcPts val="1000"/>
              </a:spcBef>
              <a:spcAft>
                <a:spcPts val="0"/>
              </a:spcAft>
              <a:buSzPts val="1440"/>
              <a:buFont typeface="Times New Roman"/>
              <a:buChar char="►"/>
            </a:pPr>
            <a:r>
              <a:rPr lang="en-US">
                <a:latin typeface="Times New Roman"/>
                <a:ea typeface="Times New Roman"/>
                <a:cs typeface="Times New Roman"/>
                <a:sym typeface="Times New Roman"/>
              </a:rPr>
              <a:t>[1] Yadav S., “M-Commerce and its Security Issues”, 2001.</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[2] Xydis, T.G. (2002), “Security Comparison: Bluetooth Communications vs. 802.11”.</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[3] Yeun, Chan Y. and Farnham, Tim, “Secure MCommerce with WPKI”, 2001.</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[4] Ganley, M.J. (2000), “Elliptical Curve Cryptography”, Zaxus White Paper, 1-9</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[5] Goldman, Jeff, “Wireless Security and M-Commerce”, The Feature, March 8, 2001.</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[6] Harrison, A. (2000), “Motorola, Certicom Ink Elliptic Crypto Deal”, Computerworld, May 22.</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[7]Niels Christian Juul and Niels Jorgensen, “Security Issues in Mobile Commerce Using WAP”, 2002.</a:t>
            </a:r>
            <a:endParaRPr>
              <a:latin typeface="Times New Roman"/>
              <a:ea typeface="Times New Roman"/>
              <a:cs typeface="Times New Roman"/>
              <a:sym typeface="Times New Roman"/>
            </a:endParaRPr>
          </a:p>
        </p:txBody>
      </p:sp>
      <p:pic>
        <p:nvPicPr>
          <p:cNvPr id="284" name="Google Shape;284;p35"/>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85" name="Google Shape;285;p35"/>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                                                                          </a:t>
            </a:r>
            <a:endParaRPr/>
          </a:p>
        </p:txBody>
      </p:sp>
      <p:sp>
        <p:nvSpPr>
          <p:cNvPr id="291" name="Google Shape;291;p36"/>
          <p:cNvSpPr txBox="1">
            <a:spLocks noGrp="1"/>
          </p:cNvSpPr>
          <p:nvPr>
            <p:ph type="body" idx="1"/>
          </p:nvPr>
        </p:nvSpPr>
        <p:spPr>
          <a:xfrm>
            <a:off x="838200" y="3357154"/>
            <a:ext cx="10515600" cy="1862916"/>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SzPts val="4800"/>
              <a:buNone/>
            </a:pPr>
            <a:r>
              <a:rPr lang="en-US" sz="6000" b="1">
                <a:latin typeface="Times New Roman"/>
                <a:ea typeface="Times New Roman"/>
                <a:cs typeface="Times New Roman"/>
                <a:sym typeface="Times New Roman"/>
              </a:rPr>
              <a:t>                                                THANK YOU</a:t>
            </a:r>
            <a:endParaRPr/>
          </a:p>
          <a:p>
            <a:pPr marL="342900" lvl="0" indent="-342900" algn="ctr" rtl="0">
              <a:spcBef>
                <a:spcPts val="1000"/>
              </a:spcBef>
              <a:spcAft>
                <a:spcPts val="0"/>
              </a:spcAft>
              <a:buSzPts val="4800"/>
              <a:buNone/>
            </a:pPr>
            <a:endParaRPr sz="6000" b="1">
              <a:latin typeface="Times New Roman"/>
              <a:ea typeface="Times New Roman"/>
              <a:cs typeface="Times New Roman"/>
              <a:sym typeface="Times New Roman"/>
            </a:endParaRPr>
          </a:p>
        </p:txBody>
      </p:sp>
      <p:pic>
        <p:nvPicPr>
          <p:cNvPr id="292" name="Google Shape;292;p36"/>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293" name="Google Shape;293;p36"/>
          <p:cNvPicPr preferRelativeResize="0"/>
          <p:nvPr/>
        </p:nvPicPr>
        <p:blipFill rotWithShape="1">
          <a:blip r:embed="rId4">
            <a:alphaModFix/>
          </a:blip>
          <a:srcRect/>
          <a:stretch/>
        </p:blipFill>
        <p:spPr>
          <a:xfrm>
            <a:off x="9894298" y="424180"/>
            <a:ext cx="1152525" cy="1181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Effect transition="in" filter="fade">
                                      <p:cBhvr>
                                        <p:cTn id="7" dur="2000"/>
                                        <p:tgtEl>
                                          <p:spTgt spid="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xEl>
                                              <p:pRg st="1" end="1"/>
                                            </p:txEl>
                                          </p:spTgt>
                                        </p:tgtEl>
                                        <p:attrNameLst>
                                          <p:attrName>style.visibility</p:attrName>
                                        </p:attrNameLst>
                                      </p:cBhvr>
                                      <p:to>
                                        <p:strVal val="visible"/>
                                      </p:to>
                                    </p:set>
                                    <p:animEffect transition="in" filter="fade">
                                      <p:cBhvr>
                                        <p:cTn id="12" dur="2000"/>
                                        <p:tgtEl>
                                          <p:spTgt spid="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ABSTRACT                         </a:t>
            </a:r>
            <a:endParaRPr sz="3200" b="1">
              <a:latin typeface="Times New Roman"/>
              <a:ea typeface="Times New Roman"/>
              <a:cs typeface="Times New Roman"/>
              <a:sym typeface="Times New Roman"/>
            </a:endParaRPr>
          </a:p>
        </p:txBody>
      </p:sp>
      <p:sp>
        <p:nvSpPr>
          <p:cNvPr id="152" name="Google Shape;152;p19"/>
          <p:cNvSpPr txBox="1">
            <a:spLocks noGrp="1"/>
          </p:cNvSpPr>
          <p:nvPr>
            <p:ph type="body" idx="1"/>
          </p:nvPr>
        </p:nvSpPr>
        <p:spPr>
          <a:xfrm>
            <a:off x="1001475" y="1541425"/>
            <a:ext cx="9102000" cy="4530000"/>
          </a:xfrm>
          <a:prstGeom prst="rect">
            <a:avLst/>
          </a:prstGeom>
          <a:noFill/>
          <a:ln>
            <a:noFill/>
          </a:ln>
        </p:spPr>
        <p:txBody>
          <a:bodyPr spcFirstLastPara="1" wrap="square" lIns="91425" tIns="45700" rIns="91425" bIns="45700" anchor="t" anchorCtr="0">
            <a:noAutofit/>
          </a:bodyPr>
          <a:lstStyle/>
          <a:p>
            <a:pPr marL="0" lvl="0" indent="0" algn="just" rtl="0">
              <a:lnSpc>
                <a:spcPct val="200000"/>
              </a:lnSpc>
              <a:spcBef>
                <a:spcPts val="0"/>
              </a:spcBef>
              <a:spcAft>
                <a:spcPts val="0"/>
              </a:spcAft>
              <a:buNone/>
            </a:pPr>
            <a:endParaRPr>
              <a:latin typeface="Times New Roman"/>
              <a:ea typeface="Times New Roman"/>
              <a:cs typeface="Times New Roman"/>
              <a:sym typeface="Times New Roman"/>
            </a:endParaRPr>
          </a:p>
          <a:p>
            <a:pPr marL="457200" lvl="0" indent="-342900" algn="just" rtl="0">
              <a:spcBef>
                <a:spcPts val="1000"/>
              </a:spcBef>
              <a:spcAft>
                <a:spcPts val="0"/>
              </a:spcAft>
              <a:buSzPts val="1800"/>
              <a:buFont typeface="Times New Roman"/>
              <a:buChar char="►"/>
            </a:pPr>
            <a:r>
              <a:rPr lang="en-US">
                <a:latin typeface="Times New Roman"/>
                <a:ea typeface="Times New Roman"/>
                <a:cs typeface="Times New Roman"/>
                <a:sym typeface="Times New Roman"/>
              </a:rPr>
              <a:t>M-commerce is defined as carrying a business or a service on an internet-enabled mobile based application for making a transaction over the mobile devices for any monetary value.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It can be used for buying product online, paying bills, sending money to someone, booking accommodation,getting your favorite dishes from nearby restaurants, etc.</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Today all our devices are connected through the internet and mobile phones. It has become necessity for all the humans in today’s world.</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It has become necessity for all the humans in today’s  world.</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In this ppt ,we are undertaking an examination of the security issues involved in the field of M-commerce.</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 Due to the transaction over the internet, M-Commerce creates more security concerns than the traditional E-Commerce.</a:t>
            </a:r>
            <a:endParaRPr>
              <a:latin typeface="Times New Roman"/>
              <a:ea typeface="Times New Roman"/>
              <a:cs typeface="Times New Roman"/>
              <a:sym typeface="Times New Roman"/>
            </a:endParaRPr>
          </a:p>
          <a:p>
            <a:pPr marL="457200" lvl="0" indent="0" algn="just" rtl="0">
              <a:spcBef>
                <a:spcPts val="1000"/>
              </a:spcBef>
              <a:spcAft>
                <a:spcPts val="0"/>
              </a:spcAft>
              <a:buNone/>
            </a:pPr>
            <a:endParaRPr sz="1665"/>
          </a:p>
        </p:txBody>
      </p:sp>
      <p:pic>
        <p:nvPicPr>
          <p:cNvPr id="153" name="Google Shape;153;p19"/>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54" name="Google Shape;154;p19"/>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INTRODUCTION                         </a:t>
            </a:r>
            <a:endParaRPr sz="3200" b="1">
              <a:latin typeface="Times New Roman"/>
              <a:ea typeface="Times New Roman"/>
              <a:cs typeface="Times New Roman"/>
              <a:sym typeface="Times New Roman"/>
            </a:endParaRPr>
          </a:p>
        </p:txBody>
      </p:sp>
      <p:sp>
        <p:nvSpPr>
          <p:cNvPr id="160" name="Google Shape;160;p20"/>
          <p:cNvSpPr txBox="1">
            <a:spLocks noGrp="1"/>
          </p:cNvSpPr>
          <p:nvPr>
            <p:ph type="body" idx="1"/>
          </p:nvPr>
        </p:nvSpPr>
        <p:spPr>
          <a:xfrm>
            <a:off x="677325" y="1541425"/>
            <a:ext cx="9174900" cy="4500000"/>
          </a:xfrm>
          <a:prstGeom prst="rect">
            <a:avLst/>
          </a:prstGeom>
          <a:noFill/>
          <a:ln>
            <a:noFill/>
          </a:ln>
        </p:spPr>
        <p:txBody>
          <a:bodyPr spcFirstLastPara="1" wrap="square" lIns="91425" tIns="45700" rIns="91425" bIns="45700" anchor="t" anchorCtr="0">
            <a:noAutofit/>
          </a:bodyPr>
          <a:lstStyle/>
          <a:p>
            <a:pPr marL="0" lvl="0" indent="-91440" algn="just" rtl="0">
              <a:spcBef>
                <a:spcPts val="1000"/>
              </a:spcBef>
              <a:spcAft>
                <a:spcPts val="0"/>
              </a:spcAft>
              <a:buSzPts val="1440"/>
              <a:buChar char="►"/>
            </a:pPr>
            <a:r>
              <a:rPr lang="en-US">
                <a:latin typeface="Times New Roman"/>
                <a:ea typeface="Times New Roman"/>
                <a:cs typeface="Times New Roman"/>
                <a:sym typeface="Times New Roman"/>
              </a:rPr>
              <a:t>M-commerce security involves wider ranges like data security, computer security, and other related forms of information security framework. </a:t>
            </a:r>
            <a:endParaRPr>
              <a:latin typeface="Times New Roman"/>
              <a:ea typeface="Times New Roman"/>
              <a:cs typeface="Times New Roman"/>
              <a:sym typeface="Times New Roman"/>
            </a:endParaRPr>
          </a:p>
          <a:p>
            <a:pPr marL="0" lvl="0" indent="-91440" algn="just" rtl="0">
              <a:spcBef>
                <a:spcPts val="1000"/>
              </a:spcBef>
              <a:spcAft>
                <a:spcPts val="0"/>
              </a:spcAft>
              <a:buSzPts val="1440"/>
              <a:buChar char="►"/>
            </a:pPr>
            <a:r>
              <a:rPr lang="en-US">
                <a:latin typeface="Times New Roman"/>
                <a:ea typeface="Times New Roman"/>
                <a:cs typeface="Times New Roman"/>
                <a:sym typeface="Times New Roman"/>
              </a:rPr>
              <a:t>E-commerce includes providing security to users for daily business transaction.</a:t>
            </a:r>
            <a:endParaRPr>
              <a:latin typeface="Times New Roman"/>
              <a:ea typeface="Times New Roman"/>
              <a:cs typeface="Times New Roman"/>
              <a:sym typeface="Times New Roman"/>
            </a:endParaRPr>
          </a:p>
          <a:p>
            <a:pPr marL="0" lvl="0" indent="-91440" algn="just" rtl="0">
              <a:spcBef>
                <a:spcPts val="1000"/>
              </a:spcBef>
              <a:spcAft>
                <a:spcPts val="0"/>
              </a:spcAft>
              <a:buSzPts val="1440"/>
              <a:buChar char="►"/>
            </a:pPr>
            <a:r>
              <a:rPr lang="en-US">
                <a:latin typeface="Times New Roman"/>
                <a:ea typeface="Times New Roman"/>
                <a:cs typeface="Times New Roman"/>
                <a:sym typeface="Times New Roman"/>
              </a:rPr>
              <a:t> In the present day, security and privacy is major concern in M-Commerce as well as M-Commerce and as well as in other technologies .</a:t>
            </a:r>
            <a:endParaRPr>
              <a:latin typeface="Times New Roman"/>
              <a:ea typeface="Times New Roman"/>
              <a:cs typeface="Times New Roman"/>
              <a:sym typeface="Times New Roman"/>
            </a:endParaRPr>
          </a:p>
          <a:p>
            <a:pPr marL="0" lvl="0" indent="-91440" algn="just" rtl="0">
              <a:spcBef>
                <a:spcPts val="1000"/>
              </a:spcBef>
              <a:spcAft>
                <a:spcPts val="0"/>
              </a:spcAft>
              <a:buSzPts val="1440"/>
              <a:buFont typeface="Times New Roman"/>
              <a:buChar char="►"/>
            </a:pPr>
            <a:r>
              <a:rPr lang="en-US">
                <a:latin typeface="Times New Roman"/>
                <a:ea typeface="Times New Roman"/>
                <a:cs typeface="Times New Roman"/>
                <a:sym typeface="Times New Roman"/>
              </a:rPr>
              <a:t>M commerce is defined as conducting business or a service on an internet-enabled mobile based application by making a transaction over the mobile devices using any monetary value.</a:t>
            </a:r>
            <a:endParaRPr>
              <a:latin typeface="Times New Roman"/>
              <a:ea typeface="Times New Roman"/>
              <a:cs typeface="Times New Roman"/>
              <a:sym typeface="Times New Roman"/>
            </a:endParaRPr>
          </a:p>
          <a:p>
            <a:pPr marL="0" lvl="0" indent="-91440" algn="just" rtl="0">
              <a:spcBef>
                <a:spcPts val="1000"/>
              </a:spcBef>
              <a:spcAft>
                <a:spcPts val="0"/>
              </a:spcAft>
              <a:buSzPts val="1440"/>
              <a:buFont typeface="Times New Roman"/>
              <a:buChar char="►"/>
            </a:pPr>
            <a:r>
              <a:rPr lang="en-US">
                <a:latin typeface="Times New Roman"/>
                <a:ea typeface="Times New Roman"/>
                <a:cs typeface="Times New Roman"/>
                <a:sym typeface="Times New Roman"/>
              </a:rPr>
              <a:t>The transactions can be carried out from fixed locations at anywhere at any given time. With growing technologies, MCommerce today has widespread usages</a:t>
            </a:r>
            <a:endParaRPr>
              <a:latin typeface="Times New Roman"/>
              <a:ea typeface="Times New Roman"/>
              <a:cs typeface="Times New Roman"/>
              <a:sym typeface="Times New Roman"/>
            </a:endParaRPr>
          </a:p>
          <a:p>
            <a:pPr marL="0" lvl="0" indent="-91440" algn="just" rtl="0">
              <a:spcBef>
                <a:spcPts val="1000"/>
              </a:spcBef>
              <a:spcAft>
                <a:spcPts val="0"/>
              </a:spcAft>
              <a:buSzPts val="1440"/>
              <a:buFont typeface="Times New Roman"/>
              <a:buChar char="►"/>
            </a:pPr>
            <a:r>
              <a:rPr lang="en-US">
                <a:latin typeface="Times New Roman"/>
                <a:ea typeface="Times New Roman"/>
                <a:cs typeface="Times New Roman"/>
                <a:sym typeface="Times New Roman"/>
              </a:rPr>
              <a:t>n present, Mobile phones are going to be looked upon as a mode of payment mechanism with the help of communication device.</a:t>
            </a:r>
            <a:endParaRPr>
              <a:latin typeface="Times New Roman"/>
              <a:ea typeface="Times New Roman"/>
              <a:cs typeface="Times New Roman"/>
              <a:sym typeface="Times New Roman"/>
            </a:endParaRPr>
          </a:p>
        </p:txBody>
      </p:sp>
      <p:pic>
        <p:nvPicPr>
          <p:cNvPr id="161" name="Google Shape;161;p20"/>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62" name="Google Shape;162;p20"/>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ISSUES IN ONLINE                       TRANSACTION   </a:t>
            </a:r>
            <a:endParaRPr sz="3200" b="1">
              <a:latin typeface="Times New Roman"/>
              <a:ea typeface="Times New Roman"/>
              <a:cs typeface="Times New Roman"/>
              <a:sym typeface="Times New Roman"/>
            </a:endParaRPr>
          </a:p>
        </p:txBody>
      </p:sp>
      <p:sp>
        <p:nvSpPr>
          <p:cNvPr id="168" name="Google Shape;168;p2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lvl="0" indent="-378460" algn="just" rtl="0">
              <a:spcBef>
                <a:spcPts val="0"/>
              </a:spcBef>
              <a:spcAft>
                <a:spcPts val="0"/>
              </a:spcAft>
              <a:buSzPts val="2000"/>
              <a:buChar char="►"/>
            </a:pPr>
            <a:r>
              <a:rPr lang="en-US" sz="2000" b="1">
                <a:latin typeface="Times New Roman"/>
                <a:ea typeface="Times New Roman"/>
                <a:cs typeface="Times New Roman"/>
                <a:sym typeface="Times New Roman"/>
              </a:rPr>
              <a:t>AUTHENTICATION : </a:t>
            </a:r>
            <a:r>
              <a:rPr lang="en-US" sz="2000">
                <a:latin typeface="Times New Roman"/>
                <a:ea typeface="Times New Roman"/>
                <a:cs typeface="Times New Roman"/>
                <a:sym typeface="Times New Roman"/>
              </a:rPr>
              <a:t>In authentication, username and password of the user are matches with entries in the database and if the detail matches then he is authenticated as a genuine user and is given the rights to access the information.</a:t>
            </a:r>
            <a:endParaRPr sz="2000">
              <a:latin typeface="Times New Roman"/>
              <a:ea typeface="Times New Roman"/>
              <a:cs typeface="Times New Roman"/>
              <a:sym typeface="Times New Roman"/>
            </a:endParaRPr>
          </a:p>
          <a:p>
            <a:pPr marL="342900" lvl="0" indent="-37846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Authentication is a process of giving the authority to the individual to change the information according to the situation.</a:t>
            </a:r>
            <a:endParaRPr sz="2000">
              <a:latin typeface="Times New Roman"/>
              <a:ea typeface="Times New Roman"/>
              <a:cs typeface="Times New Roman"/>
              <a:sym typeface="Times New Roman"/>
            </a:endParaRPr>
          </a:p>
          <a:p>
            <a:pPr marL="342900" lvl="0" indent="-37846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The user authentication involves the two steps in sequence,user identification, claimed identity verification and validation.</a:t>
            </a:r>
            <a:endParaRPr sz="2000">
              <a:latin typeface="Times New Roman"/>
              <a:ea typeface="Times New Roman"/>
              <a:cs typeface="Times New Roman"/>
              <a:sym typeface="Times New Roman"/>
            </a:endParaRPr>
          </a:p>
        </p:txBody>
      </p:sp>
      <p:pic>
        <p:nvPicPr>
          <p:cNvPr id="169" name="Google Shape;169;p21"/>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70" name="Google Shape;170;p21"/>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CONTD….</a:t>
            </a:r>
            <a:endParaRPr sz="3200" b="1">
              <a:latin typeface="Times New Roman"/>
              <a:ea typeface="Times New Roman"/>
              <a:cs typeface="Times New Roman"/>
              <a:sym typeface="Times New Roman"/>
            </a:endParaRPr>
          </a:p>
        </p:txBody>
      </p:sp>
      <p:sp>
        <p:nvSpPr>
          <p:cNvPr id="176" name="Google Shape;176;p22"/>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lvl="0" indent="-378460" algn="just" rtl="0">
              <a:spcBef>
                <a:spcPts val="1000"/>
              </a:spcBef>
              <a:spcAft>
                <a:spcPts val="0"/>
              </a:spcAft>
              <a:buSzPts val="2000"/>
              <a:buChar char="►"/>
            </a:pPr>
            <a:r>
              <a:rPr lang="en-US" sz="2000" b="1">
                <a:latin typeface="Times New Roman"/>
                <a:ea typeface="Times New Roman"/>
                <a:cs typeface="Times New Roman"/>
                <a:sym typeface="Times New Roman"/>
              </a:rPr>
              <a:t>AUTHORIZATION</a:t>
            </a:r>
            <a:r>
              <a:rPr lang="en-US" sz="2000">
                <a:latin typeface="Times New Roman"/>
                <a:ea typeface="Times New Roman"/>
                <a:cs typeface="Times New Roman"/>
                <a:sym typeface="Times New Roman"/>
              </a:rPr>
              <a:t> : </a:t>
            </a:r>
            <a:endParaRPr sz="2000">
              <a:latin typeface="Times New Roman"/>
              <a:ea typeface="Times New Roman"/>
              <a:cs typeface="Times New Roman"/>
              <a:sym typeface="Times New Roman"/>
            </a:endParaRPr>
          </a:p>
          <a:p>
            <a:pPr marL="342900" lvl="0" indent="-378460" algn="just" rtl="0">
              <a:spcBef>
                <a:spcPts val="1000"/>
              </a:spcBef>
              <a:spcAft>
                <a:spcPts val="0"/>
              </a:spcAft>
              <a:buSzPts val="2000"/>
              <a:buFont typeface="Times New Roman"/>
              <a:buChar char="►"/>
            </a:pPr>
            <a:r>
              <a:rPr lang="en-US" sz="2000">
                <a:latin typeface="Times New Roman"/>
                <a:ea typeface="Times New Roman"/>
                <a:cs typeface="Times New Roman"/>
                <a:sym typeface="Times New Roman"/>
              </a:rPr>
              <a:t>After authentication, the person can make the necessary changes to the data. Authentication and authorization goes parallel. </a:t>
            </a:r>
            <a:endParaRPr sz="2000">
              <a:latin typeface="Times New Roman"/>
              <a:ea typeface="Times New Roman"/>
              <a:cs typeface="Times New Roman"/>
              <a:sym typeface="Times New Roman"/>
            </a:endParaRPr>
          </a:p>
          <a:p>
            <a:pPr marL="342900" lvl="0" indent="-378460" algn="just" rtl="0">
              <a:spcBef>
                <a:spcPts val="1000"/>
              </a:spcBef>
              <a:spcAft>
                <a:spcPts val="0"/>
              </a:spcAft>
              <a:buSzPts val="2000"/>
              <a:buFont typeface="Times New Roman"/>
              <a:buChar char="►"/>
            </a:pPr>
            <a:r>
              <a:rPr lang="en-US" sz="2000">
                <a:latin typeface="Times New Roman"/>
                <a:ea typeface="Times New Roman"/>
                <a:cs typeface="Times New Roman"/>
                <a:sym typeface="Times New Roman"/>
              </a:rPr>
              <a:t>If you have the authentic username and password, then you are an authorized person and are allowed to make the essential modifications with the data.</a:t>
            </a:r>
            <a:endParaRPr sz="2000">
              <a:latin typeface="Times New Roman"/>
              <a:ea typeface="Times New Roman"/>
              <a:cs typeface="Times New Roman"/>
              <a:sym typeface="Times New Roman"/>
            </a:endParaRPr>
          </a:p>
          <a:p>
            <a:pPr marL="342900" lvl="0" indent="0" algn="just" rtl="0">
              <a:spcBef>
                <a:spcPts val="1000"/>
              </a:spcBef>
              <a:spcAft>
                <a:spcPts val="0"/>
              </a:spcAft>
              <a:buNone/>
            </a:pPr>
            <a:endParaRPr sz="2000">
              <a:latin typeface="Times New Roman"/>
              <a:ea typeface="Times New Roman"/>
              <a:cs typeface="Times New Roman"/>
              <a:sym typeface="Times New Roman"/>
            </a:endParaRPr>
          </a:p>
        </p:txBody>
      </p:sp>
      <p:pic>
        <p:nvPicPr>
          <p:cNvPr id="177" name="Google Shape;177;p22"/>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78" name="Google Shape;178;p22"/>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CONTD….                     </a:t>
            </a:r>
            <a:endParaRPr sz="3200" b="1">
              <a:latin typeface="Times New Roman"/>
              <a:ea typeface="Times New Roman"/>
              <a:cs typeface="Times New Roman"/>
              <a:sym typeface="Times New Roman"/>
            </a:endParaRPr>
          </a:p>
        </p:txBody>
      </p:sp>
      <p:pic>
        <p:nvPicPr>
          <p:cNvPr id="184" name="Google Shape;184;p23"/>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85" name="Google Shape;185;p23"/>
          <p:cNvPicPr preferRelativeResize="0"/>
          <p:nvPr/>
        </p:nvPicPr>
        <p:blipFill rotWithShape="1">
          <a:blip r:embed="rId4">
            <a:alphaModFix/>
          </a:blip>
          <a:srcRect/>
          <a:stretch/>
        </p:blipFill>
        <p:spPr>
          <a:xfrm>
            <a:off x="10103304" y="424180"/>
            <a:ext cx="1152525" cy="1181100"/>
          </a:xfrm>
          <a:prstGeom prst="rect">
            <a:avLst/>
          </a:prstGeom>
          <a:noFill/>
          <a:ln>
            <a:noFill/>
          </a:ln>
        </p:spPr>
      </p:pic>
      <p:sp>
        <p:nvSpPr>
          <p:cNvPr id="186" name="Google Shape;186;p23"/>
          <p:cNvSpPr txBox="1"/>
          <p:nvPr/>
        </p:nvSpPr>
        <p:spPr>
          <a:xfrm>
            <a:off x="677325" y="1980750"/>
            <a:ext cx="9063900" cy="4152300"/>
          </a:xfrm>
          <a:prstGeom prst="rect">
            <a:avLst/>
          </a:prstGeom>
          <a:noFill/>
          <a:ln>
            <a:noFill/>
          </a:ln>
        </p:spPr>
        <p:txBody>
          <a:bodyPr spcFirstLastPara="1" wrap="square" lIns="91425" tIns="91425" rIns="91425" bIns="91425" anchor="t" anchorCtr="0">
            <a:noAutofit/>
          </a:bodyPr>
          <a:lstStyle/>
          <a:p>
            <a:pPr marL="457200" lvl="0" indent="-355600" algn="just" rtl="0">
              <a:spcBef>
                <a:spcPts val="0"/>
              </a:spcBef>
              <a:spcAft>
                <a:spcPts val="0"/>
              </a:spcAft>
              <a:buSzPts val="2000"/>
              <a:buFont typeface="Times New Roman"/>
              <a:buChar char="➢"/>
            </a:pPr>
            <a:r>
              <a:rPr lang="en-US" sz="2000" b="1">
                <a:latin typeface="Times New Roman"/>
                <a:ea typeface="Times New Roman"/>
                <a:cs typeface="Times New Roman"/>
                <a:sym typeface="Times New Roman"/>
              </a:rPr>
              <a:t>ENCRYPTION :</a:t>
            </a:r>
            <a:endParaRPr sz="2000" b="1">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Encryption provides the means of securing the information using an encryption key in order to protect the confidentiality of the individual. </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Using this technique the data is encoded into an encrypted form and only an authentic person having the decryption key is able to access the secured information.</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Encryption is the method by which information is converted into secret code that hides the information's true meaning. </a:t>
            </a: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The science of encrypting and decrypting information is called cryptography.</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M-COMMERCE SECURITY</a:t>
            </a:r>
            <a:endParaRPr sz="3200" b="1">
              <a:latin typeface="Times New Roman"/>
              <a:ea typeface="Times New Roman"/>
              <a:cs typeface="Times New Roman"/>
              <a:sym typeface="Times New Roman"/>
            </a:endParaRPr>
          </a:p>
          <a:p>
            <a:pPr marL="0" lvl="0" indent="0" algn="ctr"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CONCERNS</a:t>
            </a:r>
            <a:endParaRPr sz="3200" b="1">
              <a:latin typeface="Times New Roman"/>
              <a:ea typeface="Times New Roman"/>
              <a:cs typeface="Times New Roman"/>
              <a:sym typeface="Times New Roman"/>
            </a:endParaRPr>
          </a:p>
        </p:txBody>
      </p:sp>
      <p:sp>
        <p:nvSpPr>
          <p:cNvPr id="192" name="Google Shape;192;p24"/>
          <p:cNvSpPr txBox="1">
            <a:spLocks noGrp="1"/>
          </p:cNvSpPr>
          <p:nvPr>
            <p:ph type="body" idx="1"/>
          </p:nvPr>
        </p:nvSpPr>
        <p:spPr>
          <a:xfrm flipH="1">
            <a:off x="9766906" y="-5394226"/>
            <a:ext cx="869400" cy="443400"/>
          </a:xfrm>
          <a:prstGeom prst="rect">
            <a:avLst/>
          </a:prstGeom>
          <a:noFill/>
          <a:ln>
            <a:noFill/>
          </a:ln>
        </p:spPr>
        <p:txBody>
          <a:bodyPr spcFirstLastPara="1" wrap="square" lIns="91425" tIns="45700" rIns="91425" bIns="45700" anchor="t" anchorCtr="0">
            <a:noAutofit/>
          </a:bodyPr>
          <a:lstStyle/>
          <a:p>
            <a:pPr marL="0" lvl="0" indent="0" algn="just" rtl="0">
              <a:spcBef>
                <a:spcPts val="1000"/>
              </a:spcBef>
              <a:spcAft>
                <a:spcPts val="0"/>
              </a:spcAft>
              <a:buNone/>
            </a:pPr>
            <a:endParaRPr/>
          </a:p>
        </p:txBody>
      </p:sp>
      <p:pic>
        <p:nvPicPr>
          <p:cNvPr id="193" name="Google Shape;193;p24"/>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0103304" y="424180"/>
            <a:ext cx="1152525" cy="1181100"/>
          </a:xfrm>
          <a:prstGeom prst="rect">
            <a:avLst/>
          </a:prstGeom>
          <a:noFill/>
          <a:ln>
            <a:noFill/>
          </a:ln>
        </p:spPr>
      </p:pic>
      <p:sp>
        <p:nvSpPr>
          <p:cNvPr id="195" name="Google Shape;195;p24"/>
          <p:cNvSpPr txBox="1"/>
          <p:nvPr/>
        </p:nvSpPr>
        <p:spPr>
          <a:xfrm>
            <a:off x="10103300" y="2933874"/>
            <a:ext cx="869400" cy="10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rebuchet MS"/>
              <a:ea typeface="Trebuchet MS"/>
              <a:cs typeface="Trebuchet MS"/>
              <a:sym typeface="Trebuchet MS"/>
            </a:endParaRPr>
          </a:p>
        </p:txBody>
      </p:sp>
      <p:pic>
        <p:nvPicPr>
          <p:cNvPr id="196" name="Google Shape;196;p24"/>
          <p:cNvPicPr preferRelativeResize="0"/>
          <p:nvPr/>
        </p:nvPicPr>
        <p:blipFill>
          <a:blip r:embed="rId5">
            <a:alphaModFix/>
          </a:blip>
          <a:stretch>
            <a:fillRect/>
          </a:stretch>
        </p:blipFill>
        <p:spPr>
          <a:xfrm>
            <a:off x="2918700" y="2082800"/>
            <a:ext cx="3926450" cy="350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US" sz="3200" b="1">
                <a:latin typeface="Times New Roman"/>
                <a:ea typeface="Times New Roman"/>
                <a:cs typeface="Times New Roman"/>
                <a:sym typeface="Times New Roman"/>
              </a:rPr>
              <a:t>                                 CONTD…..                     </a:t>
            </a:r>
            <a:endParaRPr sz="3200" b="1">
              <a:latin typeface="Times New Roman"/>
              <a:ea typeface="Times New Roman"/>
              <a:cs typeface="Times New Roman"/>
              <a:sym typeface="Times New Roman"/>
            </a:endParaRPr>
          </a:p>
        </p:txBody>
      </p:sp>
      <p:pic>
        <p:nvPicPr>
          <p:cNvPr id="202" name="Google Shape;202;p25"/>
          <p:cNvPicPr preferRelativeResize="0"/>
          <p:nvPr/>
        </p:nvPicPr>
        <p:blipFill rotWithShape="1">
          <a:blip r:embed="rId3">
            <a:alphaModFix/>
          </a:blip>
          <a:srcRect/>
          <a:stretch/>
        </p:blipFill>
        <p:spPr>
          <a:xfrm>
            <a:off x="1079863" y="470263"/>
            <a:ext cx="1193074" cy="1071154"/>
          </a:xfrm>
          <a:prstGeom prst="rect">
            <a:avLst/>
          </a:prstGeom>
          <a:noFill/>
          <a:ln>
            <a:noFill/>
          </a:ln>
        </p:spPr>
      </p:pic>
      <p:pic>
        <p:nvPicPr>
          <p:cNvPr id="203" name="Google Shape;203;p25"/>
          <p:cNvPicPr preferRelativeResize="0"/>
          <p:nvPr/>
        </p:nvPicPr>
        <p:blipFill rotWithShape="1">
          <a:blip r:embed="rId4">
            <a:alphaModFix/>
          </a:blip>
          <a:srcRect/>
          <a:stretch/>
        </p:blipFill>
        <p:spPr>
          <a:xfrm>
            <a:off x="10103304" y="424180"/>
            <a:ext cx="1152525" cy="1181100"/>
          </a:xfrm>
          <a:prstGeom prst="rect">
            <a:avLst/>
          </a:prstGeom>
          <a:noFill/>
          <a:ln>
            <a:noFill/>
          </a:ln>
        </p:spPr>
      </p:pic>
      <p:sp>
        <p:nvSpPr>
          <p:cNvPr id="204" name="Google Shape;204;p25"/>
          <p:cNvSpPr txBox="1"/>
          <p:nvPr/>
        </p:nvSpPr>
        <p:spPr>
          <a:xfrm>
            <a:off x="677325" y="1930400"/>
            <a:ext cx="9100800" cy="44736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n-US" sz="1800" b="1">
                <a:latin typeface="Times New Roman"/>
                <a:ea typeface="Times New Roman"/>
                <a:cs typeface="Times New Roman"/>
                <a:sym typeface="Times New Roman"/>
              </a:rPr>
              <a:t>CONFIDENTIALITY :</a:t>
            </a:r>
            <a:endParaRPr sz="1800" b="1">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Confidentiality refers to protecting information from being accessed by unauthorized parties.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In other words, only the people who are authorized to do so can gain access to sensitive data. Imagine your bank records.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b="1">
                <a:latin typeface="Times New Roman"/>
                <a:ea typeface="Times New Roman"/>
                <a:cs typeface="Times New Roman"/>
                <a:sym typeface="Times New Roman"/>
              </a:rPr>
              <a:t>INTEGRITY</a:t>
            </a:r>
            <a:endParaRPr sz="1800" b="1">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Data Integrity is used to save information from being modified by unauthorized users. </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Data has value only if it is correct. If data is altered, it might lead to heavy losses.</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For example, if our account information is tampered with while transferring money to another account, the money might be lost into unknown accounts.</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2880"/>
              <a:buFont typeface="Times New Roman"/>
              <a:buNone/>
            </a:pPr>
            <a:r>
              <a:rPr lang="en-US" sz="2880" b="1">
                <a:latin typeface="Times New Roman"/>
                <a:ea typeface="Times New Roman"/>
                <a:cs typeface="Times New Roman"/>
                <a:sym typeface="Times New Roman"/>
              </a:rPr>
              <a:t>              CONTD…..                     </a:t>
            </a:r>
            <a:endParaRPr sz="2880" b="1">
              <a:latin typeface="Times New Roman"/>
              <a:ea typeface="Times New Roman"/>
              <a:cs typeface="Times New Roman"/>
              <a:sym typeface="Times New Roman"/>
            </a:endParaRPr>
          </a:p>
        </p:txBody>
      </p:sp>
      <p:sp>
        <p:nvSpPr>
          <p:cNvPr id="210" name="Google Shape;210;p26"/>
          <p:cNvSpPr txBox="1">
            <a:spLocks noGrp="1"/>
          </p:cNvSpPr>
          <p:nvPr>
            <p:ph type="body" idx="1"/>
          </p:nvPr>
        </p:nvSpPr>
        <p:spPr>
          <a:xfrm>
            <a:off x="677325" y="2160600"/>
            <a:ext cx="8928600" cy="3880800"/>
          </a:xfrm>
          <a:prstGeom prst="rect">
            <a:avLst/>
          </a:prstGeom>
          <a:noFill/>
          <a:ln>
            <a:noFill/>
          </a:ln>
        </p:spPr>
        <p:txBody>
          <a:bodyPr spcFirstLastPara="1" wrap="square" lIns="91425" tIns="45700" rIns="91425" bIns="45700" anchor="t" anchorCtr="0">
            <a:noAutofit/>
          </a:bodyPr>
          <a:lstStyle/>
          <a:p>
            <a:pPr marL="457200" lvl="0" indent="-320040" algn="just" rtl="0">
              <a:spcBef>
                <a:spcPts val="1000"/>
              </a:spcBef>
              <a:spcAft>
                <a:spcPts val="0"/>
              </a:spcAft>
              <a:buSzPts val="1440"/>
              <a:buFont typeface="Times New Roman"/>
              <a:buChar char="►"/>
            </a:pPr>
            <a:r>
              <a:rPr lang="en-US" b="1">
                <a:latin typeface="Times New Roman"/>
                <a:ea typeface="Times New Roman"/>
                <a:cs typeface="Times New Roman"/>
                <a:sym typeface="Times New Roman"/>
              </a:rPr>
              <a:t>AVAILABILITY :</a:t>
            </a:r>
            <a:endParaRPr b="1">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A user authorized can access data only when data is available.</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 Data holds value only if the right user can access at the correct time. </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Hence, to access data, the user needs to have permission to avail the data.</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Availability means that information is accessible by authorized users.</a:t>
            </a:r>
            <a:endParaRPr>
              <a:latin typeface="Times New Roman"/>
              <a:ea typeface="Times New Roman"/>
              <a:cs typeface="Times New Roman"/>
              <a:sym typeface="Times New Roman"/>
            </a:endParaRPr>
          </a:p>
          <a:p>
            <a:pPr marL="457200" lvl="0" indent="-320040" algn="just" rtl="0">
              <a:spcBef>
                <a:spcPts val="0"/>
              </a:spcBef>
              <a:spcAft>
                <a:spcPts val="0"/>
              </a:spcAft>
              <a:buSzPts val="1440"/>
              <a:buFont typeface="Times New Roman"/>
              <a:buChar char="►"/>
            </a:pPr>
            <a:r>
              <a:rPr lang="en-US">
                <a:latin typeface="Times New Roman"/>
                <a:ea typeface="Times New Roman"/>
                <a:cs typeface="Times New Roman"/>
                <a:sym typeface="Times New Roman"/>
              </a:rPr>
              <a:t> If an attacker is not able to compromise the first two elements of information security (see above) they may try to execute attacks like denial of service that would bring down the server, making the website unavailable to legitimate users due to lack of availability.</a:t>
            </a:r>
            <a:endParaRPr>
              <a:latin typeface="Times New Roman"/>
              <a:ea typeface="Times New Roman"/>
              <a:cs typeface="Times New Roman"/>
              <a:sym typeface="Times New Roman"/>
            </a:endParaRPr>
          </a:p>
        </p:txBody>
      </p:sp>
      <p:pic>
        <p:nvPicPr>
          <p:cNvPr id="211" name="Google Shape;211;p26"/>
          <p:cNvPicPr preferRelativeResize="0"/>
          <p:nvPr/>
        </p:nvPicPr>
        <p:blipFill rotWithShape="1">
          <a:blip r:embed="rId3">
            <a:alphaModFix/>
          </a:blip>
          <a:srcRect/>
          <a:stretch/>
        </p:blipFill>
        <p:spPr>
          <a:xfrm>
            <a:off x="677334" y="281061"/>
            <a:ext cx="1193074" cy="1071154"/>
          </a:xfrm>
          <a:prstGeom prst="rect">
            <a:avLst/>
          </a:prstGeom>
          <a:noFill/>
          <a:ln>
            <a:noFill/>
          </a:ln>
        </p:spPr>
      </p:pic>
      <p:pic>
        <p:nvPicPr>
          <p:cNvPr id="212" name="Google Shape;212;p26"/>
          <p:cNvPicPr preferRelativeResize="0"/>
          <p:nvPr/>
        </p:nvPicPr>
        <p:blipFill rotWithShape="1">
          <a:blip r:embed="rId4">
            <a:alphaModFix/>
          </a:blip>
          <a:srcRect/>
          <a:stretch/>
        </p:blipFill>
        <p:spPr>
          <a:xfrm>
            <a:off x="10103304" y="424180"/>
            <a:ext cx="1152525" cy="11811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1545</Words>
  <Application>Microsoft Office PowerPoint</Application>
  <PresentationFormat>Widescreen</PresentationFormat>
  <Paragraphs>107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Noto Sans Symbols</vt:lpstr>
      <vt:lpstr>Times New Roman</vt:lpstr>
      <vt:lpstr>Trebuchet MS</vt:lpstr>
      <vt:lpstr>Facet</vt:lpstr>
      <vt:lpstr>              SECURITY ISSUES IN M COMMERCE                    FOR ONLINE TRANSACTION</vt:lpstr>
      <vt:lpstr>                                           ABSTRACT                         </vt:lpstr>
      <vt:lpstr>                                     INTRODUCTION                         </vt:lpstr>
      <vt:lpstr>     ISSUES IN ONLINE                       TRANSACTION   </vt:lpstr>
      <vt:lpstr>CONTD….</vt:lpstr>
      <vt:lpstr>                                 CONTD….                     </vt:lpstr>
      <vt:lpstr>M-COMMERCE SECURITY  CONCERNS</vt:lpstr>
      <vt:lpstr>                                 CONTD…..                     </vt:lpstr>
      <vt:lpstr>              CONTD…..                     </vt:lpstr>
      <vt:lpstr>              FEATURES OF M-COMMERCE                </vt:lpstr>
      <vt:lpstr>                             CONTD….               </vt:lpstr>
      <vt:lpstr>               SECURE ONLINE TRANSACTION </vt:lpstr>
      <vt:lpstr>                                          CONTD…….                          </vt:lpstr>
      <vt:lpstr>                                         CONTD…….                       </vt:lpstr>
      <vt:lpstr>                                          SSL LAYER                        </vt:lpstr>
      <vt:lpstr>                                         CONTD…….                         </vt:lpstr>
      <vt:lpstr>                                      CONCLUSION                     </vt:lpstr>
      <vt:lpstr>                                      REFERENCES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ISSUES IN M COMMERCE                    FOR ONLINE TRANSACTION</dc:title>
  <dc:creator>GURU</dc:creator>
  <cp:lastModifiedBy>guru monish</cp:lastModifiedBy>
  <cp:revision>2</cp:revision>
  <dcterms:modified xsi:type="dcterms:W3CDTF">2021-01-19T06:14:45Z</dcterms:modified>
</cp:coreProperties>
</file>