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5F569D-54A5-4F17-997B-C334AE2AE23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4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330D7B-887C-43D5-A720-6F8134E2805D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8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F0C5EF-56B4-44D1-BBAC-FAEC79E1F931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9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AE6D08-4520-4446-B431-DC945D0BE4C6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5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8FBF3F-659D-471E-B2B4-F396FDA885ED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6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6E3358-4D6C-4371-B606-82A5659A129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8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11B4C0-9CC5-418E-BE32-5251C48E2AD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Design</a:t>
            </a:r>
            <a:br>
              <a:rPr lang="en-US"/>
            </a:br>
            <a:r>
              <a:rPr lang="en-US"/>
              <a:t>Lecture-1E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 box-shadow Property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Configure the </a:t>
            </a:r>
            <a:br>
              <a:rPr lang="en-US" altLang="en-US" dirty="0"/>
            </a:br>
            <a:r>
              <a:rPr lang="en-US" altLang="en-US" dirty="0"/>
              <a:t>horizontal offset, </a:t>
            </a:r>
            <a:br>
              <a:rPr lang="en-US" altLang="en-US" dirty="0"/>
            </a:br>
            <a:r>
              <a:rPr lang="en-US" altLang="en-US" dirty="0"/>
              <a:t>vertical offset, blur radius,</a:t>
            </a:r>
            <a:br>
              <a:rPr lang="en-US" altLang="en-US" dirty="0"/>
            </a:br>
            <a:r>
              <a:rPr lang="en-US" altLang="en-US" dirty="0"/>
              <a:t> and valid color value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Example: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#wrapper { box-shadow: 5px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#828282;}</a:t>
            </a:r>
          </a:p>
          <a:p>
            <a:pPr>
              <a:buNone/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Optional keyword: inset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F22195-E39B-4441-9DBA-7B86B0EF665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90688"/>
            <a:ext cx="37401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61745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 text-shadow Property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Configure the </a:t>
            </a:r>
            <a:br>
              <a:rPr lang="en-US" altLang="en-US" dirty="0"/>
            </a:br>
            <a:r>
              <a:rPr lang="en-US" altLang="en-US" dirty="0"/>
              <a:t>horizontal offset, </a:t>
            </a:r>
            <a:br>
              <a:rPr lang="en-US" altLang="en-US" dirty="0"/>
            </a:br>
            <a:r>
              <a:rPr lang="en-US" altLang="en-US" dirty="0"/>
              <a:t>vertical offset, blur radius,</a:t>
            </a:r>
            <a:br>
              <a:rPr lang="en-US" altLang="en-US" dirty="0"/>
            </a:br>
            <a:r>
              <a:rPr lang="en-US" altLang="en-US" dirty="0"/>
              <a:t> and valid color value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Example: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#wrapper { text-shadow: 3px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3px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3px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#666; }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30C2DB-44A6-45C1-AF99-888C7D4534C4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662113"/>
            <a:ext cx="38592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02665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opacity Property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57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Configure the opacity of the background color</a:t>
            </a:r>
          </a:p>
          <a:p>
            <a:pPr>
              <a:defRPr/>
            </a:pPr>
            <a:r>
              <a:rPr lang="en-US" altLang="en-US"/>
              <a:t>Opacity range:</a:t>
            </a:r>
          </a:p>
          <a:p>
            <a:pPr lvl="1">
              <a:defRPr/>
            </a:pPr>
            <a:r>
              <a:rPr lang="en-US" altLang="en-US"/>
              <a:t>0 Completely Transparent</a:t>
            </a:r>
          </a:p>
          <a:p>
            <a:pPr lvl="1">
              <a:defRPr/>
            </a:pPr>
            <a:r>
              <a:rPr lang="en-US" altLang="en-US"/>
              <a:t>1 Completely Opaque</a:t>
            </a:r>
            <a:br>
              <a:rPr lang="en-US" altLang="en-US"/>
            </a:br>
            <a:r>
              <a:rPr lang="en-US" altLang="en-US"/>
              <a:t>horizontal offset, </a:t>
            </a:r>
            <a:br>
              <a:rPr lang="en-US" altLang="en-US"/>
            </a:br>
            <a:r>
              <a:rPr lang="en-US" altLang="en-US"/>
              <a:t>vertical offset, blur radius,</a:t>
            </a:r>
            <a:br>
              <a:rPr lang="en-US" altLang="en-US"/>
            </a:br>
            <a:r>
              <a:rPr lang="en-US" altLang="en-US"/>
              <a:t> and valid color value</a:t>
            </a:r>
          </a:p>
          <a:p>
            <a:pPr>
              <a:defRPr/>
            </a:pPr>
            <a:r>
              <a:rPr lang="en-US" altLang="en-US"/>
              <a:t>Example: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h1{ background-color: #FFFFFF;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opacity: 0.6; }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A022563-D2F8-4F79-B94D-969E71448F8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201"/>
            <a:ext cx="3048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616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3987800"/>
            <a:ext cx="6553200" cy="2286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RGBA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8972550" cy="5289551"/>
          </a:xfrm>
        </p:spPr>
        <p:txBody>
          <a:bodyPr>
            <a:normAutofit fontScale="92500" lnSpcReduction="10000"/>
          </a:bodyPr>
          <a:lstStyle/>
          <a:p>
            <a:pPr marL="69850" indent="0">
              <a:buNone/>
              <a:defRPr/>
            </a:pPr>
            <a:r>
              <a:rPr lang="en-US" sz="3200" dirty="0"/>
              <a:t>Four values are required:</a:t>
            </a:r>
          </a:p>
          <a:p>
            <a:pPr>
              <a:defRPr/>
            </a:pPr>
            <a:r>
              <a:rPr lang="en-US" sz="2800" dirty="0"/>
              <a:t>red color, green color, blue color, and alpha(transparency)</a:t>
            </a:r>
          </a:p>
          <a:p>
            <a:pPr lvl="1">
              <a:defRPr/>
            </a:pPr>
            <a:r>
              <a:rPr lang="en-US" sz="2200" dirty="0"/>
              <a:t>The values for red, green, and blue </a:t>
            </a:r>
            <a:br>
              <a:rPr lang="en-US" sz="2200" dirty="0"/>
            </a:br>
            <a:r>
              <a:rPr lang="en-US" sz="2200" dirty="0"/>
              <a:t>must be decimal values from 0 to 255. </a:t>
            </a:r>
          </a:p>
          <a:p>
            <a:pPr lvl="1">
              <a:defRPr/>
            </a:pPr>
            <a:r>
              <a:rPr lang="en-US" sz="2200" dirty="0"/>
              <a:t>The alpha value must be a number between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dirty="0"/>
              <a:t> </a:t>
            </a:r>
            <a:r>
              <a:rPr lang="en-US" sz="2200" dirty="0"/>
              <a:t>(transparent)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/>
              <a:t> (opaque).</a:t>
            </a:r>
            <a:br>
              <a:rPr lang="en-US" sz="2200" dirty="0"/>
            </a:br>
            <a:endParaRPr lang="en-US" sz="2200" dirty="0"/>
          </a:p>
          <a:p>
            <a:pPr>
              <a:defRPr/>
            </a:pPr>
            <a:r>
              <a:rPr lang="en-US" sz="3200" dirty="0"/>
              <a:t>Example: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9850" indent="0">
              <a:spcBef>
                <a:spcPts val="0"/>
              </a:spcBef>
              <a:buNone/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h1 { color: #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ffffff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color: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rgba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(255, 255, 255, 0.7);</a:t>
            </a: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font-size: 5em; padding-right: 10px;</a:t>
            </a: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text-align: right; 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font-family: Verdana, Helvetica, sans-serif; </a:t>
            </a:r>
          </a:p>
          <a:p>
            <a:pPr marL="6985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4648200" y="6421439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1C4B09C4-5EC0-4B21-B8D5-57F63DD507E5}" type="slidenum">
              <a:rPr lang="en-US" altLang="en-US" sz="1100">
                <a:solidFill>
                  <a:srgbClr val="4D4D4D"/>
                </a:solidFill>
              </a:rPr>
              <a:pPr algn="ctr"/>
              <a:t>13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11114"/>
            <a:ext cx="33782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38538"/>
            <a:ext cx="2713038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13973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 Gradients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28955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 Gradient: a smooth blending of shades from one color to another</a:t>
            </a:r>
          </a:p>
          <a:p>
            <a:pPr>
              <a:defRPr/>
            </a:pPr>
            <a:r>
              <a:rPr lang="en-US" altLang="en-US" dirty="0"/>
              <a:t>Use the background-image property</a:t>
            </a:r>
          </a:p>
          <a:p>
            <a:pPr lvl="1">
              <a:defRPr/>
            </a:pPr>
            <a:r>
              <a:rPr lang="en-US" altLang="en-US" sz="3000" dirty="0"/>
              <a:t>Linear Gradient</a:t>
            </a:r>
          </a:p>
          <a:p>
            <a:pPr lvl="2">
              <a:buFont typeface="Arial" charset="0"/>
              <a:buChar char="○"/>
              <a:defRPr/>
            </a:pPr>
            <a:r>
              <a:rPr lang="en-US" altLang="en-US" sz="1800" dirty="0"/>
              <a:t>Example: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{ background-color: #8FA5CE;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background-image: linear-gradient (to bottom, #FFFFFF, #8FA5CE);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3000" dirty="0"/>
              <a:t>Radial Gradient</a:t>
            </a:r>
          </a:p>
          <a:p>
            <a:pPr lvl="2">
              <a:buFont typeface="Arial" charset="0"/>
              <a:buChar char="○"/>
              <a:defRPr/>
            </a:pPr>
            <a:r>
              <a:rPr lang="en-US" altLang="en-US" sz="1800" dirty="0"/>
              <a:t>Example: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{ background-color: #8FA5CE;</a:t>
            </a: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background-image: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radial-gradient(#FFFFFF, #0000FF);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lvl="1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79E9233-9E56-45A4-B2F1-DD4AADD19F8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5583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1" y="0"/>
            <a:ext cx="5470525" cy="769938"/>
          </a:xfrm>
        </p:spPr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Box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0"/>
            <a:ext cx="3352800" cy="6172200"/>
          </a:xfrm>
          <a:solidFill>
            <a:srgbClr val="EAEAEA">
              <a:alpha val="27058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/>
              <a:t>Content</a:t>
            </a:r>
          </a:p>
          <a:p>
            <a:pPr lvl="1">
              <a:defRPr/>
            </a:pPr>
            <a:r>
              <a:rPr lang="en-US" altLang="en-US" dirty="0"/>
              <a:t>Text &amp; web page elements in the container</a:t>
            </a:r>
          </a:p>
          <a:p>
            <a:pPr>
              <a:defRPr/>
            </a:pPr>
            <a:r>
              <a:rPr lang="en-US" altLang="en-US" dirty="0"/>
              <a:t>Padding</a:t>
            </a:r>
          </a:p>
          <a:p>
            <a:pPr lvl="1">
              <a:defRPr/>
            </a:pPr>
            <a:r>
              <a:rPr lang="en-US" altLang="en-US" dirty="0"/>
              <a:t>Area between the content and the border</a:t>
            </a:r>
          </a:p>
          <a:p>
            <a:pPr>
              <a:defRPr/>
            </a:pPr>
            <a:r>
              <a:rPr lang="en-US" altLang="en-US" dirty="0"/>
              <a:t>Border</a:t>
            </a:r>
          </a:p>
          <a:p>
            <a:pPr lvl="1">
              <a:defRPr/>
            </a:pPr>
            <a:r>
              <a:rPr lang="en-US" altLang="en-US" dirty="0"/>
              <a:t>Between the padding and the margin</a:t>
            </a:r>
          </a:p>
          <a:p>
            <a:pPr>
              <a:defRPr/>
            </a:pPr>
            <a:r>
              <a:rPr lang="en-US" altLang="en-US" dirty="0"/>
              <a:t>Margin</a:t>
            </a:r>
          </a:p>
          <a:p>
            <a:pPr lvl="1">
              <a:defRPr/>
            </a:pPr>
            <a:r>
              <a:rPr lang="en-US" altLang="en-US" dirty="0"/>
              <a:t>Determines the empty space between the element and adjacent elements</a:t>
            </a:r>
            <a:br>
              <a:rPr lang="en-US" altLang="en-US" dirty="0"/>
            </a:br>
            <a:r>
              <a:rPr lang="en-US" altLang="en-US" dirty="0"/>
              <a:t>	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03D85E6-FC30-4B4E-876B-BC3F4475431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610100" y="1185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066801"/>
            <a:ext cx="50990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6223687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Configure Margin with CSS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8610600" cy="5029200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altLang="en-US" sz="2400"/>
              <a:t>The margin property</a:t>
            </a:r>
          </a:p>
          <a:p>
            <a:pPr lvl="1">
              <a:defRPr/>
            </a:pPr>
            <a:r>
              <a:rPr lang="en-US" altLang="en-US" sz="2400"/>
              <a:t>Related properties:</a:t>
            </a:r>
          </a:p>
          <a:p>
            <a:pPr lvl="2">
              <a:defRPr/>
            </a:pPr>
            <a:r>
              <a:rPr lang="en-US" altLang="en-US" sz="2200"/>
              <a:t>margin-top, margin-right, margin-left, margin-bottom</a:t>
            </a:r>
          </a:p>
          <a:p>
            <a:pPr lvl="1">
              <a:defRPr/>
            </a:pPr>
            <a:r>
              <a:rPr lang="en-US" altLang="en-US" sz="2400"/>
              <a:t>Configures empty space between the element and adjacent elements</a:t>
            </a:r>
          </a:p>
          <a:p>
            <a:pPr>
              <a:defRPr/>
            </a:pPr>
            <a:endParaRPr lang="en-US" altLang="en-US" sz="800"/>
          </a:p>
          <a:p>
            <a:pPr lvl="1">
              <a:defRPr/>
            </a:pPr>
            <a:r>
              <a:rPr lang="en-US" altLang="en-US" sz="2400"/>
              <a:t>Syntax examples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margin: 0;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margin: 20px 10px;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margin:  10px 30px 20px;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margin:  20px 30px 0 30px; }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8688" y="4329114"/>
            <a:ext cx="5334000" cy="1538287"/>
          </a:xfrm>
          <a:prstGeom prst="rect">
            <a:avLst/>
          </a:prstGeom>
          <a:solidFill>
            <a:schemeClr val="tx2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293" name="Picture 7" descr="Figure7.1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1"/>
            <a:ext cx="15700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88BF1F-E076-4ABD-B7E8-419D884EEC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8763293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Configure Padding with CSS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8610600" cy="5029200"/>
          </a:xfrm>
        </p:spPr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US" altLang="en-US" sz="2400"/>
              <a:t>The padding property</a:t>
            </a:r>
          </a:p>
          <a:p>
            <a:pPr lvl="1">
              <a:defRPr/>
            </a:pPr>
            <a:r>
              <a:rPr lang="en-US" altLang="en-US" sz="2400"/>
              <a:t>Related properties:</a:t>
            </a:r>
          </a:p>
          <a:p>
            <a:pPr lvl="2">
              <a:defRPr/>
            </a:pPr>
            <a:r>
              <a:rPr lang="en-US" altLang="en-US" sz="2200"/>
              <a:t>padding-top, padding-right, padding-left, </a:t>
            </a:r>
            <a:br>
              <a:rPr lang="en-US" altLang="en-US" sz="2200"/>
            </a:br>
            <a:r>
              <a:rPr lang="en-US" altLang="en-US" sz="2200"/>
              <a:t>padding-bottom</a:t>
            </a:r>
          </a:p>
          <a:p>
            <a:pPr lvl="1">
              <a:defRPr/>
            </a:pPr>
            <a:r>
              <a:rPr lang="en-US" altLang="en-US" sz="2400"/>
              <a:t>Configures empty space between the content of the HTML element (such as text) and the border</a:t>
            </a:r>
          </a:p>
          <a:p>
            <a:pPr>
              <a:defRPr/>
            </a:pPr>
            <a:endParaRPr lang="en-US" altLang="en-US" sz="800"/>
          </a:p>
          <a:p>
            <a:pPr lvl="1">
              <a:defRPr/>
            </a:pPr>
            <a:r>
              <a:rPr lang="en-US" altLang="en-US" sz="2400"/>
              <a:t>Syntax examples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padding: 0;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padding : 20px 10px;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padding :  10px 30px 20px; }</a:t>
            </a:r>
          </a:p>
          <a:p>
            <a:pPr lvl="2">
              <a:buNone/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h1 { padding :  20px 30px 0 30px; }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7575" y="4641850"/>
            <a:ext cx="5334000" cy="1377950"/>
          </a:xfrm>
          <a:prstGeom prst="rect">
            <a:avLst/>
          </a:prstGeom>
          <a:solidFill>
            <a:schemeClr val="tx2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4341" name="Picture 4" descr="Figure7.1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1"/>
            <a:ext cx="15700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15AF2B-3F37-4B38-9A1D-D73B97C25B9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415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3985017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CSS border Property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0" y="1295400"/>
            <a:ext cx="7620000" cy="5257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Configures a border on the top, right, bottom, and left sides of an element</a:t>
            </a:r>
          </a:p>
          <a:p>
            <a:pPr>
              <a:defRPr/>
            </a:pPr>
            <a:endParaRPr lang="en-US" altLang="en-US" sz="800" dirty="0"/>
          </a:p>
          <a:p>
            <a:pPr>
              <a:defRPr/>
            </a:pPr>
            <a:r>
              <a:rPr lang="en-US" altLang="en-US" sz="2800" dirty="0"/>
              <a:t>Consists of </a:t>
            </a:r>
          </a:p>
          <a:p>
            <a:pPr lvl="1">
              <a:defRPr/>
            </a:pPr>
            <a:r>
              <a:rPr lang="en-US" altLang="en-US" sz="2400" dirty="0"/>
              <a:t>border-width</a:t>
            </a:r>
          </a:p>
          <a:p>
            <a:pPr lvl="1">
              <a:defRPr/>
            </a:pPr>
            <a:r>
              <a:rPr lang="en-US" altLang="en-US" sz="2400" dirty="0"/>
              <a:t>border-style</a:t>
            </a:r>
          </a:p>
          <a:p>
            <a:pPr lvl="1">
              <a:defRPr/>
            </a:pPr>
            <a:r>
              <a:rPr lang="en-US" altLang="en-US" sz="2400" dirty="0"/>
              <a:t>border-color</a:t>
            </a:r>
          </a:p>
          <a:p>
            <a:pPr lvl="1">
              <a:defRPr/>
            </a:pPr>
            <a:endParaRPr lang="en-US" altLang="en-US" sz="800" dirty="0"/>
          </a:p>
          <a:p>
            <a:pPr>
              <a:buNone/>
              <a:defRPr/>
            </a:pPr>
            <a:endParaRPr lang="en-US" altLang="en-US" sz="2800" dirty="0"/>
          </a:p>
          <a:p>
            <a:pPr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h2 { border: 2px solid #ff0000 }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4738" y="4762500"/>
            <a:ext cx="4067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6389" name="Picture 4" descr="Figure7.14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1"/>
            <a:ext cx="15700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200" y="4800600"/>
            <a:ext cx="5257800" cy="762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54B623-61E2-4AE8-BCDA-CE1C2093D14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242769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Valid border-style Values</a:t>
            </a:r>
          </a:p>
        </p:txBody>
      </p:sp>
      <p:pic>
        <p:nvPicPr>
          <p:cNvPr id="18435" name="Picture 4" descr="C:\Users\DrMorris\Documents\0Basics3E\3EFigures\Chapter6\Figure6.9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092200"/>
            <a:ext cx="40671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A7282C-5C43-430B-B8F8-FFDCCB949F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8198385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Configuring Specific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Sides of a Border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52578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Use CSS to configure a line on one or more sides of an element</a:t>
            </a:r>
          </a:p>
          <a:p>
            <a:pPr lvl="1">
              <a:defRPr/>
            </a:pPr>
            <a:r>
              <a:rPr lang="en-US" altLang="en-US" sz="2400"/>
              <a:t>border-bottom</a:t>
            </a:r>
          </a:p>
          <a:p>
            <a:pPr lvl="1">
              <a:defRPr/>
            </a:pPr>
            <a:r>
              <a:rPr lang="en-US" altLang="en-US" sz="2400"/>
              <a:t>border-left</a:t>
            </a:r>
          </a:p>
          <a:p>
            <a:pPr lvl="1">
              <a:defRPr/>
            </a:pPr>
            <a:r>
              <a:rPr lang="en-US" altLang="en-US" sz="2400"/>
              <a:t>border-right</a:t>
            </a:r>
          </a:p>
          <a:p>
            <a:pPr lvl="1">
              <a:defRPr/>
            </a:pPr>
            <a:r>
              <a:rPr lang="en-US" altLang="en-US" sz="2400"/>
              <a:t>border-top</a:t>
            </a:r>
          </a:p>
          <a:p>
            <a:pPr lvl="1">
              <a:buNone/>
              <a:defRPr/>
            </a:pPr>
            <a:br>
              <a:rPr lang="en-US" altLang="en-US" sz="800"/>
            </a:br>
            <a:br>
              <a:rPr lang="en-US" altLang="en-US" sz="800"/>
            </a:br>
            <a:br>
              <a:rPr lang="en-US" altLang="en-US" sz="800"/>
            </a:br>
            <a:endParaRPr lang="en-US" altLang="en-US" sz="800"/>
          </a:p>
          <a:p>
            <a:pPr>
              <a:buNone/>
              <a:defRPr/>
            </a:pPr>
            <a:r>
              <a:rPr lang="en-US" altLang="en-US" sz="2800"/>
              <a:t>	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h2 { border-bottom: 2px solid #ff0000 }</a:t>
            </a:r>
          </a:p>
          <a:p>
            <a:pPr>
              <a:defRPr/>
            </a:pPr>
            <a:endParaRPr lang="en-US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638801"/>
            <a:ext cx="4076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Rectangle 4"/>
          <p:cNvSpPr/>
          <p:nvPr/>
        </p:nvSpPr>
        <p:spPr>
          <a:xfrm>
            <a:off x="2286000" y="4724400"/>
            <a:ext cx="6477000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486" name="Picture 4" descr="Figure7.14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1"/>
            <a:ext cx="15700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AA2F59-1C55-43ED-9BD9-9175B5AB718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685373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Rounded Corners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0" y="1882775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 border-radius property</a:t>
            </a:r>
            <a:br>
              <a:rPr lang="en-US" altLang="en-US"/>
            </a:br>
            <a:endParaRPr lang="en-US" altLang="en-US"/>
          </a:p>
          <a:p>
            <a:pPr>
              <a:defRPr/>
            </a:pPr>
            <a:r>
              <a:rPr lang="en-US" altLang="en-US"/>
              <a:t>Example: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h1 { border: 1px solid #000033;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border-radius: 15px; }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0149642-0731-4DFC-883F-E90FF18E759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6" y="1447800"/>
            <a:ext cx="3482975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2182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Centering Page Content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4419600" cy="1371600"/>
          </a:xfrm>
          <a:solidFill>
            <a:schemeClr val="accent5">
              <a:lumMod val="20000"/>
              <a:lumOff val="80000"/>
              <a:alpha val="30000"/>
            </a:schemeClr>
          </a:solidFill>
          <a:ln w="12700"/>
        </p:spPr>
        <p:txBody>
          <a:bodyPr>
            <a:normAutofit/>
          </a:bodyPr>
          <a:lstStyle/>
          <a:p>
            <a:pPr marL="365760" indent="-283464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#container { margin-left: auto;</a:t>
            </a:r>
          </a:p>
          <a:p>
            <a:pPr marL="365760" indent="-283464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margin-right: auto;</a:t>
            </a:r>
          </a:p>
          <a:p>
            <a:pPr marL="365760" indent="-283464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width:80%; }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59050"/>
            <a:ext cx="5386388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61B913-EE04-4E95-81B7-76B1E57A7C6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1770766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560</TotalTime>
  <Words>774</Words>
  <Application>Microsoft Office PowerPoint</Application>
  <PresentationFormat>Widescreen</PresentationFormat>
  <Paragraphs>145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Verdana</vt:lpstr>
      <vt:lpstr>Wingdings 3</vt:lpstr>
      <vt:lpstr>Wisp</vt:lpstr>
      <vt:lpstr>Web Design Lecture-1E</vt:lpstr>
      <vt:lpstr>The Box Model</vt:lpstr>
      <vt:lpstr>Configure Margin with CSS</vt:lpstr>
      <vt:lpstr>Configure Padding with CSS</vt:lpstr>
      <vt:lpstr>The CSS border Property</vt:lpstr>
      <vt:lpstr>Valid border-style Values</vt:lpstr>
      <vt:lpstr>Configuring Specific  Sides of a Border</vt:lpstr>
      <vt:lpstr>CSS3 Rounded Corners</vt:lpstr>
      <vt:lpstr>Centering Page Content  with CSS</vt:lpstr>
      <vt:lpstr>CSS3  box-shadow Property</vt:lpstr>
      <vt:lpstr>CSS3  text-shadow Property</vt:lpstr>
      <vt:lpstr>CSS3 opacity Property</vt:lpstr>
      <vt:lpstr>RGBA Color</vt:lpstr>
      <vt:lpstr>CSS3  Gradients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shalu chawla</cp:lastModifiedBy>
  <cp:revision>38</cp:revision>
  <dcterms:created xsi:type="dcterms:W3CDTF">2016-01-16T02:49:36Z</dcterms:created>
  <dcterms:modified xsi:type="dcterms:W3CDTF">2021-09-11T01:47:12Z</dcterms:modified>
</cp:coreProperties>
</file>