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A.S.sai</a:t>
            </a:r>
            <a:r>
              <a:rPr lang="en-US" sz="3200" dirty="0" smtClean="0">
                <a:latin typeface="Trebuchet MS"/>
                <a:cs typeface="Trebuchet MS"/>
              </a:rPr>
              <a:t> </a:t>
            </a:r>
            <a:r>
              <a:rPr lang="en-US" sz="3200" dirty="0" err="1" smtClean="0">
                <a:latin typeface="Trebuchet MS"/>
                <a:cs typeface="Trebuchet MS"/>
              </a:rPr>
              <a:t>sruthi</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a:t>
            </a:r>
            <a:r>
              <a:rPr sz="1800" spc="-10" dirty="0" smtClean="0">
                <a:latin typeface="Trebuchet MS"/>
                <a:cs typeface="Trebuchet MS"/>
              </a:rPr>
              <a:t>wireframe</a:t>
            </a:r>
            <a:r>
              <a:rPr lang="en-US" spc="-10" dirty="0" smtClean="0">
                <a:latin typeface="Trebuchet MS"/>
                <a:cs typeface="Trebuchet MS"/>
              </a:rPr>
              <a:t>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3074" name="Picture 2" descr="https://www.epravesh.com/blog/wp-content/uploads/2019/03/Introduction-of-Chatbo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695450"/>
            <a:ext cx="8163487" cy="4629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876335"/>
          </a:xfrm>
          <a:prstGeom prst="rect">
            <a:avLst/>
          </a:prstGeom>
        </p:spPr>
        <p:txBody>
          <a:bodyPr vert="horz" wrap="square" lIns="0" tIns="13335" rIns="0" bIns="0" rtlCol="0">
            <a:spAutoFit/>
          </a:bodyPr>
          <a:lstStyle/>
          <a:p>
            <a:r>
              <a:rPr spc="-60" dirty="0" smtClean="0"/>
              <a:t>RESULTS</a:t>
            </a:r>
            <a:r>
              <a:rPr lang="en-US" spc="-60" dirty="0" smtClean="0"/>
              <a:t/>
            </a:r>
            <a:br>
              <a:rPr lang="en-US" spc="-60" dirty="0" smtClean="0"/>
            </a:br>
            <a:r>
              <a:rPr lang="en-US" spc="-60" dirty="0" smtClean="0"/>
              <a:t/>
            </a:r>
            <a:br>
              <a:rPr lang="en-US" spc="-60" dirty="0" smtClean="0"/>
            </a:br>
            <a:r>
              <a:rPr lang="en-US" sz="4400" spc="-60" dirty="0" smtClean="0"/>
              <a:t>1.</a:t>
            </a:r>
            <a:r>
              <a:rPr lang="en-US" sz="4400" b="0" dirty="0" smtClean="0"/>
              <a:t>Importance </a:t>
            </a:r>
            <a:r>
              <a:rPr lang="en-US" sz="4400" b="0" dirty="0"/>
              <a:t>of </a:t>
            </a:r>
            <a:r>
              <a:rPr lang="en-US" sz="4400" b="0" dirty="0" err="1"/>
              <a:t>chatbots</a:t>
            </a:r>
            <a:r>
              <a:rPr lang="en-US" sz="4400" b="0" dirty="0"/>
              <a:t> in enhancing customer experience</a:t>
            </a:r>
            <a:br>
              <a:rPr lang="en-US" sz="4400" b="0" dirty="0"/>
            </a:br>
            <a:r>
              <a:rPr lang="en-US" sz="4400" b="0" dirty="0" smtClean="0"/>
              <a:t>2.Encourage </a:t>
            </a:r>
            <a:r>
              <a:rPr lang="en-US" sz="4400" b="0" dirty="0"/>
              <a:t>audience to explore </a:t>
            </a:r>
            <a:r>
              <a:rPr lang="en-US" sz="4400" b="0" dirty="0" err="1"/>
              <a:t>chatbot</a:t>
            </a:r>
            <a:r>
              <a:rPr lang="en-US" sz="4400" b="0" dirty="0"/>
              <a:t> implementation</a:t>
            </a:r>
            <a:br>
              <a:rPr lang="en-US" sz="4400" b="0" dirty="0"/>
            </a:br>
            <a:endParaRPr sz="44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533400" y="4724401"/>
            <a:ext cx="7696200" cy="940001"/>
          </a:xfrm>
          <a:prstGeom prst="rect">
            <a:avLst/>
          </a:prstGeom>
        </p:spPr>
        <p:txBody>
          <a:bodyPr vert="horz" wrap="square" lIns="0" tIns="16510" rIns="0" bIns="0" rtlCol="0">
            <a:spAutoFit/>
          </a:bodyPr>
          <a:lstStyle/>
          <a:p>
            <a:pPr marL="12700">
              <a:lnSpc>
                <a:spcPct val="100000"/>
              </a:lnSpc>
              <a:spcBef>
                <a:spcPts val="130"/>
              </a:spcBef>
            </a:pPr>
            <a:r>
              <a:rPr sz="2000" u="sng" dirty="0" err="1" smtClean="0">
                <a:solidFill>
                  <a:srgbClr val="006FC0"/>
                </a:solidFill>
                <a:uFill>
                  <a:solidFill>
                    <a:srgbClr val="006FC0"/>
                  </a:solidFill>
                </a:uFill>
                <a:latin typeface="Trebuchet MS"/>
                <a:cs typeface="Trebuchet MS"/>
              </a:rPr>
              <a:t>Demo</a:t>
            </a:r>
            <a:r>
              <a:rPr sz="2000" u="sng" spc="-20" dirty="0" err="1" smtClean="0">
                <a:solidFill>
                  <a:srgbClr val="006FC0"/>
                </a:solidFill>
                <a:uFill>
                  <a:solidFill>
                    <a:srgbClr val="006FC0"/>
                  </a:solidFill>
                </a:uFill>
                <a:latin typeface="Trebuchet MS"/>
                <a:cs typeface="Trebuchet MS"/>
              </a:rPr>
              <a:t>Lin</a:t>
            </a:r>
            <a:r>
              <a:rPr lang="en-US" sz="2000" u="sng" spc="-20" dirty="0" err="1" smtClean="0">
                <a:solidFill>
                  <a:srgbClr val="006FC0"/>
                </a:solidFill>
                <a:uFill>
                  <a:solidFill>
                    <a:srgbClr val="006FC0"/>
                  </a:solidFill>
                </a:uFill>
                <a:latin typeface="Trebuchet MS"/>
                <a:cs typeface="Trebuchet MS"/>
              </a:rPr>
              <a:t>k</a:t>
            </a:r>
            <a:r>
              <a:rPr lang="en-US" sz="2000" u="sng" spc="-20" dirty="0" smtClean="0">
                <a:solidFill>
                  <a:srgbClr val="006FC0"/>
                </a:solidFill>
                <a:uFill>
                  <a:solidFill>
                    <a:srgbClr val="006FC0"/>
                  </a:solidFill>
                </a:uFill>
                <a:latin typeface="Trebuchet MS"/>
                <a:cs typeface="Trebuchet MS"/>
              </a:rPr>
              <a:t> https://colab.research.google.com/drive/1auGkbN44spM6ldV2eRhZ9gL0t-GikcjW#scrollTo=kSKyP6VgXCpm</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800" dirty="0" smtClean="0"/>
              <a:t>       </a:t>
            </a:r>
            <a:r>
              <a:rPr lang="en-US" sz="2800" b="1" dirty="0"/>
              <a:t>GENERAL CHATBOT IN DECISION TREE ALGORITHM</a:t>
            </a:r>
          </a:p>
          <a:p>
            <a:r>
              <a:rPr lang="en-US" sz="2800" b="1" dirty="0"/>
              <a:t/>
            </a:r>
            <a:br>
              <a:rPr lang="en-US" sz="2800" b="1" dirty="0"/>
            </a:br>
            <a:endParaRPr lang="en-US" sz="2800" b="1" dirty="0"/>
          </a:p>
          <a:p>
            <a:endParaRPr lang="en-US" dirty="0" smtClean="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Rectangle 3"/>
          <p:cNvSpPr>
            <a:spLocks noChangeArrowheads="1"/>
          </p:cNvSpPr>
          <p:nvPr/>
        </p:nvSpPr>
        <p:spPr bwMode="auto">
          <a:xfrm>
            <a:off x="0" y="460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200" b="1" i="0" u="none" strike="noStrike" cap="none" normalizeH="0" baseline="0" smtClean="0">
                <a:ln>
                  <a:noFill/>
                </a:ln>
                <a:solidFill>
                  <a:schemeClr val="tx1"/>
                </a:solidFill>
                <a:effectLst/>
                <a:latin typeface="Arial" pitchFamily="34" charset="0"/>
                <a:ea typeface="Trebuchet MS" pitchFamily="34" charset="0"/>
                <a:cs typeface="Trebuchet MS" pitchFamily="34" charset="0"/>
              </a:rPr>
              <a:t/>
            </a:r>
            <a:br>
              <a:rPr kumimoji="0" lang="en-US" altLang="en-US" sz="4200" b="1" i="0" u="none" strike="noStrike" cap="none" normalizeH="0" baseline="0" smtClean="0">
                <a:ln>
                  <a:noFill/>
                </a:ln>
                <a:solidFill>
                  <a:schemeClr val="tx1"/>
                </a:solidFill>
                <a:effectLst/>
                <a:latin typeface="Arial" pitchFamily="34" charset="0"/>
                <a:ea typeface="Trebuchet MS" pitchFamily="34" charset="0"/>
                <a:cs typeface="Trebuchet MS"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030" y="167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1" dirty="0"/>
              <a:t> </a:t>
            </a:r>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a:t> </a:t>
            </a:r>
            <a:r>
              <a:rPr lang="en-US" b="1" dirty="0" smtClean="0"/>
              <a:t>                                                                       </a:t>
            </a:r>
            <a:r>
              <a:rPr lang="en-US" sz="2800" b="1" dirty="0" smtClean="0"/>
              <a:t>1.Understanding </a:t>
            </a:r>
            <a:r>
              <a:rPr lang="en-US" sz="2800" b="1" dirty="0"/>
              <a:t>User Input</a:t>
            </a:r>
          </a:p>
          <a:p>
            <a:r>
              <a:rPr lang="en-US" sz="2800" b="1" dirty="0"/>
              <a:t>          </a:t>
            </a:r>
            <a:r>
              <a:rPr lang="en-US" sz="2800" b="1" dirty="0" smtClean="0"/>
              <a:t>                                     2.Decision </a:t>
            </a:r>
            <a:r>
              <a:rPr lang="en-US" sz="2800" b="1" dirty="0"/>
              <a:t>Tree Construction</a:t>
            </a:r>
          </a:p>
          <a:p>
            <a:r>
              <a:rPr lang="en-US" sz="2800" b="1" dirty="0"/>
              <a:t>          </a:t>
            </a:r>
            <a:r>
              <a:rPr lang="en-US" sz="2800" b="1" dirty="0" smtClean="0"/>
              <a:t>                                     3.Training </a:t>
            </a:r>
            <a:r>
              <a:rPr lang="en-US" sz="2800" b="1" dirty="0"/>
              <a:t>Data Collection</a:t>
            </a:r>
          </a:p>
          <a:p>
            <a:r>
              <a:rPr lang="en-US" sz="2800" b="1" dirty="0"/>
              <a:t>         </a:t>
            </a:r>
            <a:r>
              <a:rPr lang="en-US" sz="2800" b="1" dirty="0" smtClean="0"/>
              <a:t>                                      4.Feature </a:t>
            </a:r>
            <a:r>
              <a:rPr lang="en-US" sz="2800" b="1" dirty="0"/>
              <a:t>Extraction</a:t>
            </a:r>
          </a:p>
          <a:p>
            <a:r>
              <a:rPr lang="en-US" sz="2800" b="1" dirty="0"/>
              <a:t>         </a:t>
            </a:r>
            <a:r>
              <a:rPr lang="en-US" sz="2800" b="1" dirty="0" smtClean="0"/>
              <a:t>                                      5.Decision </a:t>
            </a:r>
            <a:r>
              <a:rPr lang="en-US" sz="2800" b="1" dirty="0"/>
              <a:t>Making</a:t>
            </a:r>
          </a:p>
          <a:p>
            <a:r>
              <a:rPr lang="en-US" sz="2800" b="1" dirty="0"/>
              <a:t>             </a:t>
            </a:r>
            <a:r>
              <a:rPr lang="en-US" sz="2800" b="1" dirty="0" smtClean="0"/>
              <a:t>                                  6</a:t>
            </a:r>
            <a:r>
              <a:rPr lang="en-US" sz="2800" b="1" dirty="0"/>
              <a:t>. Monitoring and Maintenance</a:t>
            </a:r>
          </a:p>
          <a:p>
            <a:r>
              <a:rPr lang="en-US" b="1" dirty="0"/>
              <a:t> </a:t>
            </a: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749165" y="447675"/>
            <a:ext cx="31756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34099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46701" y="228600"/>
            <a:ext cx="10911899" cy="6210675"/>
          </a:xfrm>
          <a:prstGeom prst="rect">
            <a:avLst/>
          </a:prstGeom>
        </p:spPr>
        <p:txBody>
          <a:bodyPr vert="horz" wrap="square" lIns="0" tIns="16510" rIns="0" bIns="0" rtlCol="0">
            <a:spAutoFit/>
          </a:bodyPr>
          <a:lstStyle/>
          <a:p>
            <a:r>
              <a:rPr lang="en-US" sz="4250" spc="-10" dirty="0" smtClean="0"/>
              <a:t>   </a:t>
            </a:r>
            <a:r>
              <a:rPr sz="4250" spc="-10" dirty="0" smtClean="0"/>
              <a:t>PROBLEM</a:t>
            </a:r>
            <a:r>
              <a:rPr lang="en-US" sz="4250" dirty="0"/>
              <a:t> </a:t>
            </a:r>
            <a:r>
              <a:rPr sz="4250" spc="-75" dirty="0" smtClean="0"/>
              <a:t>STATEMENT</a:t>
            </a:r>
            <a:r>
              <a:rPr lang="en-US" sz="4250" spc="-75" dirty="0" smtClean="0"/>
              <a:t/>
            </a:r>
            <a:br>
              <a:rPr lang="en-US" sz="4250" spc="-75" dirty="0" smtClean="0"/>
            </a:br>
            <a:r>
              <a:rPr lang="en-US" sz="2000" dirty="0" smtClean="0"/>
              <a:t>The </a:t>
            </a:r>
            <a:r>
              <a:rPr lang="en-US" sz="2000" dirty="0"/>
              <a:t>problem at hand is to develop a decision-making </a:t>
            </a:r>
            <a:r>
              <a:rPr lang="en-US" sz="2000" dirty="0" err="1"/>
              <a:t>chatbot</a:t>
            </a:r>
            <a:r>
              <a:rPr lang="en-US" sz="2000" dirty="0"/>
              <a:t> that utilizes decision tree algorithms to assist users in navigating through diverse decision-making scenarios. This </a:t>
            </a:r>
            <a:r>
              <a:rPr lang="en-US" sz="2000" dirty="0" err="1"/>
              <a:t>chatbot</a:t>
            </a:r>
            <a:r>
              <a:rPr lang="en-US" sz="2000" dirty="0"/>
              <a:t> will serve as an intuitive and accessible tool for individuals and organizations across different domains, helping them make informed choices efficiently.</a:t>
            </a:r>
            <a:r>
              <a:rPr lang="en-US" sz="2000" spc="-75" dirty="0" smtClean="0"/>
              <a:t/>
            </a:r>
            <a:br>
              <a:rPr lang="en-US" sz="2000" spc="-75" dirty="0" smtClean="0"/>
            </a:br>
            <a:r>
              <a:rPr lang="en-US" sz="2000" dirty="0"/>
              <a:t>Key Objectives:</a:t>
            </a:r>
            <a:br>
              <a:rPr lang="en-US" sz="2000" dirty="0"/>
            </a:br>
            <a:r>
              <a:rPr lang="en-US" sz="2000" dirty="0"/>
              <a:t>                       1.User-Friendly Interface</a:t>
            </a:r>
            <a:br>
              <a:rPr lang="en-US" sz="2000" dirty="0"/>
            </a:br>
            <a:r>
              <a:rPr lang="en-US" sz="2000" dirty="0"/>
              <a:t>                       2.Decision tree Integration</a:t>
            </a:r>
            <a:br>
              <a:rPr lang="en-US" sz="2000" dirty="0"/>
            </a:br>
            <a:r>
              <a:rPr lang="en-US" sz="2000" dirty="0"/>
              <a:t>                       3.Customization</a:t>
            </a:r>
            <a:br>
              <a:rPr lang="en-US" sz="2000" dirty="0"/>
            </a:br>
            <a:r>
              <a:rPr lang="en-US" sz="2000" dirty="0"/>
              <a:t>                       4.Scalability and Performance</a:t>
            </a:r>
            <a:br>
              <a:rPr lang="en-US" sz="2000" dirty="0"/>
            </a:br>
            <a:r>
              <a:rPr lang="en-US" sz="2000" dirty="0"/>
              <a:t>                       5.Learninig and Improvement</a:t>
            </a:r>
            <a:br>
              <a:rPr lang="en-US" sz="2000" dirty="0"/>
            </a:br>
            <a:r>
              <a:rPr lang="en-US" sz="2000" dirty="0"/>
              <a:t>                       6.Compactability</a:t>
            </a:r>
            <a:br>
              <a:rPr lang="en-US" sz="2000" dirty="0"/>
            </a:br>
            <a:r>
              <a:rPr lang="en-US" sz="2000" dirty="0"/>
              <a:t>Scope: </a:t>
            </a:r>
            <a:br>
              <a:rPr lang="en-US" sz="2000" dirty="0"/>
            </a:br>
            <a:r>
              <a:rPr lang="en-US" sz="2000" dirty="0"/>
              <a:t>      The decision-making </a:t>
            </a:r>
            <a:r>
              <a:rPr lang="en-US" sz="2000" dirty="0" err="1"/>
              <a:t>chatbot</a:t>
            </a:r>
            <a:r>
              <a:rPr lang="en-US" sz="2000" dirty="0"/>
              <a:t> will focus on guiding users through decision trees for a wide range of scenarios, including but not limited to:</a:t>
            </a:r>
            <a:br>
              <a:rPr lang="en-US" sz="2000" dirty="0"/>
            </a:br>
            <a:r>
              <a:rPr lang="en-US" sz="2000" dirty="0"/>
              <a:t>Personal finance management (e.g., budgeting, investment decisions)</a:t>
            </a:r>
            <a:br>
              <a:rPr lang="en-US" sz="2000" dirty="0"/>
            </a:br>
            <a:r>
              <a:rPr lang="en-US" sz="2000" dirty="0"/>
              <a:t>Healthcare choices (e.g., treatment options, health insurance selection)</a:t>
            </a:r>
            <a:br>
              <a:rPr lang="en-US" sz="2000" dirty="0"/>
            </a:br>
            <a:r>
              <a:rPr lang="en-US" sz="2000" dirty="0"/>
              <a:t>Business strategies (e.g., marketing campaigns, product launches)</a:t>
            </a:r>
            <a:br>
              <a:rPr lang="en-US" sz="2000" dirty="0"/>
            </a:br>
            <a:r>
              <a:rPr lang="en-US" sz="2000" dirty="0"/>
              <a:t>Career planning (e.g., job offers evaluation, skill development paths</a:t>
            </a:r>
            <a:r>
              <a:rPr lang="en-US" sz="2000" dirty="0" smtClean="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8125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55493" y="762000"/>
            <a:ext cx="9878291" cy="5656677"/>
          </a:xfrm>
          <a:prstGeom prst="rect">
            <a:avLst/>
          </a:prstGeom>
        </p:spPr>
        <p:txBody>
          <a:bodyPr vert="horz" wrap="square" lIns="0" tIns="16510" rIns="0" bIns="0" rtlCol="0">
            <a:spAutoFit/>
          </a:bodyPr>
          <a:lstStyle/>
          <a:p>
            <a:r>
              <a:rPr sz="4250" spc="-10" dirty="0"/>
              <a:t>PROJECT</a:t>
            </a:r>
            <a:r>
              <a:rPr sz="4250" dirty="0"/>
              <a:t>	</a:t>
            </a:r>
            <a:r>
              <a:rPr sz="4250" spc="-10" dirty="0" smtClean="0"/>
              <a:t>OVERVIEW</a:t>
            </a:r>
            <a:r>
              <a:rPr lang="en-US" sz="4250" spc="-10" dirty="0" smtClean="0"/>
              <a:t/>
            </a:r>
            <a:br>
              <a:rPr lang="en-US" sz="4250" spc="-10" dirty="0" smtClean="0"/>
            </a:br>
            <a:r>
              <a:rPr lang="en-US" sz="4400" dirty="0"/>
              <a:t/>
            </a:r>
            <a:br>
              <a:rPr lang="en-US" sz="4400" dirty="0"/>
            </a:br>
            <a:r>
              <a:rPr lang="en-US" sz="2000" dirty="0"/>
              <a:t>Introduction: </a:t>
            </a:r>
            <a:r>
              <a:rPr lang="en-US" sz="2000" dirty="0" err="1"/>
              <a:t>Chatbots</a:t>
            </a:r>
            <a:r>
              <a:rPr lang="en-US" sz="2000" dirty="0"/>
              <a:t> have become increasingly prevalent in various domains, offering automated assistance and engagement to users. This project aims to develop a general </a:t>
            </a:r>
            <a:r>
              <a:rPr lang="en-US" sz="2000" dirty="0" err="1"/>
              <a:t>chatbot</a:t>
            </a:r>
            <a:r>
              <a:rPr lang="en-US" sz="2000" dirty="0"/>
              <a:t> using a decision tree algorithm, enabling it to understand user queries and provide appropriate responses across diverse scenarios.</a:t>
            </a:r>
            <a:br>
              <a:rPr lang="en-US" sz="2000" dirty="0"/>
            </a:br>
            <a:r>
              <a:rPr lang="en-US" sz="2000" dirty="0"/>
              <a:t> </a:t>
            </a:r>
            <a:br>
              <a:rPr lang="en-US" sz="2000" dirty="0"/>
            </a:br>
            <a:r>
              <a:rPr lang="en-US" sz="2000" b="0" dirty="0"/>
              <a:t>   Objectives:</a:t>
            </a:r>
            <a:r>
              <a:rPr lang="en-US" sz="2000" dirty="0"/>
              <a:t/>
            </a:r>
            <a:br>
              <a:rPr lang="en-US" sz="2000" dirty="0"/>
            </a:br>
            <a:r>
              <a:rPr lang="en-US" sz="2000" dirty="0"/>
              <a:t>                     1.Develop a </a:t>
            </a:r>
            <a:r>
              <a:rPr lang="en-US" sz="2000" dirty="0" err="1"/>
              <a:t>chatbot</a:t>
            </a:r>
            <a:r>
              <a:rPr lang="en-US" sz="2000" dirty="0"/>
              <a:t> prototype capable of understanding natural language inputs.</a:t>
            </a:r>
            <a:br>
              <a:rPr lang="en-US" sz="2000" dirty="0"/>
            </a:br>
            <a:r>
              <a:rPr lang="en-US" sz="2000" dirty="0"/>
              <a:t>                   2.Implement a decision tree algorithm to guide the </a:t>
            </a:r>
            <a:r>
              <a:rPr lang="en-US" sz="2000" dirty="0" err="1"/>
              <a:t>chatbot's</a:t>
            </a:r>
            <a:r>
              <a:rPr lang="en-US" sz="2000" dirty="0"/>
              <a:t> decision-making process.</a:t>
            </a:r>
            <a:br>
              <a:rPr lang="en-US" sz="2000" dirty="0"/>
            </a:br>
            <a:r>
              <a:rPr lang="en-US" sz="2000" dirty="0"/>
              <a:t>                    3.Train the </a:t>
            </a:r>
            <a:r>
              <a:rPr lang="en-US" sz="2000" dirty="0" err="1"/>
              <a:t>chatbot</a:t>
            </a:r>
            <a:r>
              <a:rPr lang="en-US" sz="2000" dirty="0"/>
              <a:t> using a diverse dataset to improve its accuracy and effectiveness.</a:t>
            </a:r>
            <a:br>
              <a:rPr lang="en-US" sz="2000" dirty="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   </a:t>
            </a:r>
            <a:endParaRPr lang="en-US" dirty="0"/>
          </a:p>
        </p:txBody>
      </p:sp>
      <p:sp>
        <p:nvSpPr>
          <p:cNvPr id="3" name="Rectangle 2"/>
          <p:cNvSpPr/>
          <p:nvPr/>
        </p:nvSpPr>
        <p:spPr>
          <a:xfrm>
            <a:off x="1295400" y="914400"/>
            <a:ext cx="7848600" cy="4493538"/>
          </a:xfrm>
          <a:prstGeom prst="rect">
            <a:avLst/>
          </a:prstGeom>
        </p:spPr>
        <p:txBody>
          <a:bodyPr wrap="square">
            <a:spAutoFit/>
          </a:bodyPr>
          <a:lstStyle/>
          <a:p>
            <a:r>
              <a:rPr lang="en-US" dirty="0" smtClean="0"/>
              <a:t/>
            </a:r>
            <a:br>
              <a:rPr lang="en-US" dirty="0" smtClean="0"/>
            </a:br>
            <a:r>
              <a:rPr lang="en-US" dirty="0" smtClean="0"/>
              <a:t> </a:t>
            </a:r>
            <a:br>
              <a:rPr lang="en-US" dirty="0" smtClean="0"/>
            </a:br>
            <a:r>
              <a:rPr lang="en-US" b="0" dirty="0" smtClean="0"/>
              <a:t> </a:t>
            </a:r>
            <a:r>
              <a:rPr lang="en-US" sz="3600" b="0" dirty="0" smtClean="0"/>
              <a:t>Key Components</a:t>
            </a:r>
            <a:r>
              <a:rPr lang="en-US" b="0" dirty="0" smtClean="0"/>
              <a:t>:</a:t>
            </a:r>
          </a:p>
          <a:p>
            <a:r>
              <a:rPr lang="en-US" dirty="0" smtClean="0"/>
              <a:t/>
            </a:r>
            <a:br>
              <a:rPr lang="en-US" dirty="0" smtClean="0"/>
            </a:br>
            <a:r>
              <a:rPr lang="en-US" sz="2800" dirty="0" smtClean="0"/>
              <a:t>       </a:t>
            </a:r>
            <a:r>
              <a:rPr lang="en-US" sz="2800" b="0" dirty="0" err="1" smtClean="0"/>
              <a:t>a.Natural</a:t>
            </a:r>
            <a:r>
              <a:rPr lang="en-US" sz="2800" b="0" dirty="0" smtClean="0"/>
              <a:t> Language Understanding (NLU)</a:t>
            </a:r>
            <a:r>
              <a:rPr lang="en-US" sz="2800" dirty="0" smtClean="0"/>
              <a:t/>
            </a:r>
            <a:br>
              <a:rPr lang="en-US" sz="2800" dirty="0" smtClean="0"/>
            </a:br>
            <a:r>
              <a:rPr lang="en-US" sz="2800" dirty="0" smtClean="0"/>
              <a:t>        </a:t>
            </a:r>
            <a:r>
              <a:rPr lang="en-US" sz="2800" b="0" dirty="0" err="1" smtClean="0"/>
              <a:t>b.Decision</a:t>
            </a:r>
            <a:r>
              <a:rPr lang="en-US" sz="2800" b="0" dirty="0" smtClean="0"/>
              <a:t> Tree Algorithm</a:t>
            </a:r>
            <a:r>
              <a:rPr lang="en-US" sz="2800" dirty="0" smtClean="0"/>
              <a:t/>
            </a:r>
            <a:br>
              <a:rPr lang="en-US" sz="2800" dirty="0" smtClean="0"/>
            </a:br>
            <a:r>
              <a:rPr lang="en-US" sz="2800" dirty="0" smtClean="0"/>
              <a:t>        </a:t>
            </a:r>
            <a:r>
              <a:rPr lang="en-US" sz="2800" b="0" dirty="0" err="1" smtClean="0"/>
              <a:t>c.Training</a:t>
            </a:r>
            <a:r>
              <a:rPr lang="en-US" sz="2800" b="0" dirty="0" smtClean="0"/>
              <a:t> Data Collection</a:t>
            </a:r>
            <a:br>
              <a:rPr lang="en-US" sz="2800" b="0" dirty="0" smtClean="0"/>
            </a:br>
            <a:r>
              <a:rPr lang="en-US" sz="2800" b="0" dirty="0" smtClean="0"/>
              <a:t>         </a:t>
            </a:r>
            <a:r>
              <a:rPr lang="en-US" sz="2800" b="0" dirty="0" err="1" smtClean="0"/>
              <a:t>d.Feature</a:t>
            </a:r>
            <a:r>
              <a:rPr lang="en-US" sz="2800" b="0" dirty="0" smtClean="0"/>
              <a:t> Extraction</a:t>
            </a:r>
            <a:r>
              <a:rPr lang="en-US" sz="2800" dirty="0" smtClean="0"/>
              <a:t/>
            </a:r>
            <a:br>
              <a:rPr lang="en-US" sz="2800" dirty="0" smtClean="0"/>
            </a:br>
            <a:r>
              <a:rPr lang="en-US" sz="2800" dirty="0" smtClean="0"/>
              <a:t>         </a:t>
            </a:r>
            <a:r>
              <a:rPr lang="en-US" sz="2800" dirty="0" err="1" smtClean="0"/>
              <a:t>e.</a:t>
            </a:r>
            <a:r>
              <a:rPr lang="en-US" sz="2800" b="0" dirty="0" err="1" smtClean="0"/>
              <a:t>Response</a:t>
            </a:r>
            <a:r>
              <a:rPr lang="en-US" sz="2800" b="0" dirty="0" smtClean="0"/>
              <a:t> Generation</a:t>
            </a:r>
            <a:r>
              <a:rPr lang="en-US" sz="2800" dirty="0" smtClean="0"/>
              <a:t/>
            </a:r>
            <a:br>
              <a:rPr lang="en-US" sz="2800" dirty="0" smtClean="0"/>
            </a:br>
            <a:r>
              <a:rPr lang="en-US" sz="2800" spc="-10" dirty="0" smtClean="0"/>
              <a:t/>
            </a:r>
            <a:br>
              <a:rPr lang="en-US" sz="2800" spc="-10" dirty="0" smtClean="0"/>
            </a:br>
            <a:endParaRPr lang="en-US" sz="2800" dirty="0"/>
          </a:p>
        </p:txBody>
      </p:sp>
    </p:spTree>
    <p:extLst>
      <p:ext uri="{BB962C8B-B14F-4D97-AF65-F5344CB8AC3E}">
        <p14:creationId xmlns:p14="http://schemas.microsoft.com/office/powerpoint/2010/main" val="578730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452389"/>
          </a:xfrm>
          <a:prstGeom prst="rect">
            <a:avLst/>
          </a:prstGeom>
        </p:spPr>
        <p:txBody>
          <a:bodyPr vert="horz" wrap="square" lIns="0" tIns="522858" rIns="0" bIns="0" rtlCol="0">
            <a:spAutoFit/>
          </a:bodyPr>
          <a:lstStyle/>
          <a:p>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smtClean="0"/>
              <a:t/>
            </a:r>
            <a:br>
              <a:rPr lang="en-US" sz="3200" spc="-10" dirty="0" smtClean="0"/>
            </a:br>
            <a:r>
              <a:rPr lang="en-US" sz="3200" dirty="0"/>
              <a:t>1.Customers or Client</a:t>
            </a:r>
            <a:br>
              <a:rPr lang="en-US" sz="3200" dirty="0"/>
            </a:br>
            <a:r>
              <a:rPr lang="en-US" sz="3200" dirty="0"/>
              <a:t>2.Individual Consumers</a:t>
            </a:r>
            <a:br>
              <a:rPr lang="en-US" sz="3200" dirty="0"/>
            </a:br>
            <a:r>
              <a:rPr lang="en-US" sz="3200" dirty="0"/>
              <a:t>3.Small Business Owners</a:t>
            </a:r>
            <a:br>
              <a:rPr lang="en-US" sz="3200" dirty="0"/>
            </a:br>
            <a:r>
              <a:rPr lang="en-US" sz="3200" dirty="0"/>
              <a:t>4.Healthcare </a:t>
            </a:r>
            <a:r>
              <a:rPr lang="en-US" sz="3200" dirty="0" err="1"/>
              <a:t>Cosumers</a:t>
            </a:r>
            <a:r>
              <a:rPr lang="en-US" sz="3200" dirty="0"/>
              <a:t/>
            </a:r>
            <a:br>
              <a:rPr lang="en-US" sz="3200" dirty="0"/>
            </a:br>
            <a:r>
              <a:rPr lang="en-US" sz="3200" dirty="0"/>
              <a:t>5.Financial Advisors</a:t>
            </a:r>
            <a:br>
              <a:rPr lang="en-US" sz="3200" dirty="0"/>
            </a:br>
            <a:r>
              <a:rPr lang="en-US" sz="3200" dirty="0"/>
              <a:t>6.Educational Institutions</a:t>
            </a:r>
            <a:br>
              <a:rPr lang="en-US" sz="3200" dirty="0"/>
            </a:br>
            <a:r>
              <a:rPr lang="en-US" sz="3200" dirty="0"/>
              <a:t> </a:t>
            </a:r>
            <a:br>
              <a:rPr lang="en-US" sz="320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504094" y="457200"/>
            <a:ext cx="8795385" cy="4645502"/>
          </a:xfrm>
          <a:prstGeom prst="rect">
            <a:avLst/>
          </a:prstGeom>
        </p:spPr>
        <p:txBody>
          <a:bodyPr vert="horz" wrap="square" lIns="0" tIns="485775" rIns="0" bIns="0" rtlCol="0">
            <a:spAutoFit/>
          </a:bodyPr>
          <a:lstStyle/>
          <a:p>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3600" spc="-10" dirty="0" smtClean="0"/>
              <a:t>                       </a:t>
            </a:r>
            <a:r>
              <a:rPr lang="en-US" sz="1800" dirty="0" smtClean="0"/>
              <a:t>1.Simplified </a:t>
            </a:r>
            <a:r>
              <a:rPr lang="en-US" sz="1800" dirty="0"/>
              <a:t>decision making</a:t>
            </a:r>
            <a:br>
              <a:rPr lang="en-US" sz="1800" dirty="0"/>
            </a:br>
            <a:r>
              <a:rPr lang="en-US" sz="1800" dirty="0"/>
              <a:t> </a:t>
            </a:r>
            <a:br>
              <a:rPr lang="en-US" sz="1800" dirty="0"/>
            </a:br>
            <a:r>
              <a:rPr lang="en-US" sz="1800" dirty="0"/>
              <a:t>                                              </a:t>
            </a:r>
            <a:r>
              <a:rPr lang="en-US" sz="1800" dirty="0" smtClean="0"/>
              <a:t>2.Personailized </a:t>
            </a:r>
            <a:r>
              <a:rPr lang="en-US" sz="1800" dirty="0" err="1"/>
              <a:t>Recommadations</a:t>
            </a:r>
            <a:r>
              <a:rPr lang="en-US" sz="1800" dirty="0"/>
              <a:t/>
            </a:r>
            <a:br>
              <a:rPr lang="en-US" sz="1800" dirty="0"/>
            </a:br>
            <a:r>
              <a:rPr lang="en-US" sz="1800" dirty="0"/>
              <a:t> </a:t>
            </a:r>
            <a:br>
              <a:rPr lang="en-US" sz="1800" dirty="0"/>
            </a:br>
            <a:r>
              <a:rPr lang="en-US" sz="1800" dirty="0"/>
              <a:t>                                              </a:t>
            </a:r>
            <a:r>
              <a:rPr lang="en-US" sz="1800" dirty="0" smtClean="0"/>
              <a:t> </a:t>
            </a:r>
            <a:r>
              <a:rPr lang="en-US" sz="1800" dirty="0"/>
              <a:t>3.Empowerment through Knowledge</a:t>
            </a:r>
            <a:br>
              <a:rPr lang="en-US" sz="1800" dirty="0"/>
            </a:br>
            <a:r>
              <a:rPr lang="en-US" sz="1800" dirty="0"/>
              <a:t> </a:t>
            </a:r>
            <a:br>
              <a:rPr lang="en-US" sz="1800" dirty="0"/>
            </a:br>
            <a:r>
              <a:rPr lang="en-US" sz="1800" dirty="0"/>
              <a:t>                                            </a:t>
            </a:r>
            <a:r>
              <a:rPr lang="en-US" sz="1800" dirty="0" smtClean="0"/>
              <a:t>   4.Instant </a:t>
            </a:r>
            <a:r>
              <a:rPr lang="en-US" sz="1800" dirty="0" err="1"/>
              <a:t>Acessibility</a:t>
            </a:r>
            <a:r>
              <a:rPr lang="en-US" sz="1800" dirty="0"/>
              <a:t/>
            </a:r>
            <a:br>
              <a:rPr lang="en-US" sz="1800" dirty="0"/>
            </a:br>
            <a:r>
              <a:rPr lang="en-US" sz="1800" dirty="0"/>
              <a:t> </a:t>
            </a:r>
            <a:br>
              <a:rPr lang="en-US" sz="1800" dirty="0"/>
            </a:br>
            <a:r>
              <a:rPr lang="en-US" sz="1800" dirty="0"/>
              <a:t>                                                </a:t>
            </a:r>
            <a:r>
              <a:rPr lang="en-US" sz="1800" dirty="0" smtClean="0"/>
              <a:t> </a:t>
            </a:r>
            <a:r>
              <a:rPr lang="en-US" sz="1800" dirty="0"/>
              <a:t>5.continous improvement</a:t>
            </a:r>
            <a:br>
              <a:rPr lang="en-US" sz="1800" dirty="0"/>
            </a:br>
            <a:endParaRPr sz="1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838200"/>
            <a:ext cx="10262235" cy="4790029"/>
          </a:xfrm>
          <a:prstGeom prst="rect">
            <a:avLst/>
          </a:prstGeom>
        </p:spPr>
        <p:txBody>
          <a:bodyPr vert="horz" wrap="square" lIns="0" tIns="286004" rIns="0" bIns="0" rtlCol="0">
            <a:spAutoFit/>
          </a:bodyPr>
          <a:lstStyle/>
          <a:p>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4400" dirty="0"/>
              <a:t/>
            </a:r>
            <a:br>
              <a:rPr lang="en-US" sz="4400" dirty="0"/>
            </a:br>
            <a:r>
              <a:rPr lang="en-US" sz="4400" dirty="0" smtClean="0"/>
              <a:t>                     </a:t>
            </a:r>
            <a:r>
              <a:rPr lang="en-US" sz="1800" b="0" dirty="0" smtClean="0"/>
              <a:t>1.Seamless </a:t>
            </a:r>
            <a:r>
              <a:rPr lang="en-US" sz="1800" b="0" dirty="0"/>
              <a:t>Conversational Interface</a:t>
            </a:r>
            <a:r>
              <a:rPr lang="en-US" sz="1800" dirty="0"/>
              <a:t/>
            </a:r>
            <a:br>
              <a:rPr lang="en-US" sz="1800" dirty="0"/>
            </a:br>
            <a:r>
              <a:rPr lang="en-US" sz="1800" b="0" dirty="0"/>
              <a:t> </a:t>
            </a:r>
            <a:r>
              <a:rPr lang="en-US" sz="1800" dirty="0"/>
              <a:t/>
            </a:r>
            <a:br>
              <a:rPr lang="en-US" sz="1800" dirty="0"/>
            </a:br>
            <a:r>
              <a:rPr lang="en-US" sz="1800" dirty="0" smtClean="0"/>
              <a:t>                                                    </a:t>
            </a:r>
            <a:r>
              <a:rPr lang="en-US" sz="1800" b="0" dirty="0" smtClean="0"/>
              <a:t>2.Instantaneous Assistance</a:t>
            </a:r>
            <a:br>
              <a:rPr lang="en-US" sz="1800" b="0" dirty="0" smtClean="0"/>
            </a:br>
            <a:r>
              <a:rPr lang="en-US" sz="1800" b="0" dirty="0" smtClean="0"/>
              <a:t/>
            </a:r>
            <a:br>
              <a:rPr lang="en-US" sz="1800" b="0" dirty="0" smtClean="0"/>
            </a:br>
            <a:r>
              <a:rPr lang="en-US" sz="1800" b="0" dirty="0"/>
              <a:t> </a:t>
            </a:r>
            <a:r>
              <a:rPr lang="en-US" sz="1800" b="0" dirty="0" smtClean="0"/>
              <a:t>                                                   3.Personalized </a:t>
            </a:r>
            <a:r>
              <a:rPr lang="en-US" sz="1800" b="0" dirty="0"/>
              <a:t>Recommendations in Real Time</a:t>
            </a:r>
            <a:r>
              <a:rPr lang="en-US" sz="1800" dirty="0"/>
              <a:t/>
            </a:r>
            <a:br>
              <a:rPr lang="en-US" sz="1800" dirty="0"/>
            </a:br>
            <a:r>
              <a:rPr lang="en-US" sz="1800" dirty="0"/>
              <a:t> </a:t>
            </a:r>
            <a:br>
              <a:rPr lang="en-US" sz="1800" dirty="0"/>
            </a:br>
            <a:r>
              <a:rPr lang="en-US" sz="1800" b="0" dirty="0"/>
              <a:t>                                                  </a:t>
            </a:r>
            <a:r>
              <a:rPr lang="en-US" sz="1800" b="0" dirty="0" smtClean="0"/>
              <a:t>  </a:t>
            </a:r>
            <a:r>
              <a:rPr lang="en-US" sz="1800" b="0" dirty="0"/>
              <a:t>4. </a:t>
            </a:r>
            <a:r>
              <a:rPr lang="en-US" sz="1800" b="0" dirty="0" smtClean="0"/>
              <a:t>Continuous </a:t>
            </a:r>
            <a:r>
              <a:rPr lang="en-US" sz="1800" b="0" dirty="0"/>
              <a:t>Learning and Improvement</a:t>
            </a:r>
            <a:r>
              <a:rPr lang="en-US" sz="1800" dirty="0"/>
              <a:t/>
            </a:r>
            <a:br>
              <a:rPr lang="en-US" sz="1800" dirty="0"/>
            </a:br>
            <a:r>
              <a:rPr lang="en-US" sz="1800" dirty="0"/>
              <a:t> </a:t>
            </a:r>
            <a:br>
              <a:rPr lang="en-US" sz="1800" dirty="0"/>
            </a:br>
            <a:r>
              <a:rPr lang="en-US" sz="1800" b="0" dirty="0"/>
              <a:t>                                                  </a:t>
            </a:r>
            <a:r>
              <a:rPr lang="en-US" sz="1800" b="0" dirty="0" smtClean="0"/>
              <a:t>  </a:t>
            </a:r>
            <a:r>
              <a:rPr lang="en-US" sz="1800" b="0" dirty="0"/>
              <a:t>5.Cross-Platform Accessibility</a:t>
            </a:r>
            <a:r>
              <a:rPr lang="en-US" sz="1800" dirty="0"/>
              <a:t/>
            </a:r>
            <a:br>
              <a:rPr lang="en-US" sz="1800" dirty="0"/>
            </a:br>
            <a:endParaRPr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102</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vt:lpstr>
      <vt:lpstr>AGENDA</vt:lpstr>
      <vt:lpstr>   PROBLEM STATEMENT The problem at hand is to develop a decision-making chatbot that utilizes decision tree algorithms to assist users in navigating through diverse decision-making scenarios. This chatbot will serve as an intuitive and accessible tool for individuals and organizations across different domains, helping them make informed choices efficiently. Key Objectives:                        1.User-Friendly Interface                        2.Decision tree Integration                        3.Customization                        4.Scalability and Performance                        5.Learninig and Improvement                        6.Compactability Scope:        The decision-making chatbot will focus on guiding users through decision trees for a wide range of scenarios, including but not limited to: Personal finance management (e.g., budgeting, investment decisions) Healthcare choices (e.g., treatment options, health insurance selection) Business strategies (e.g., marketing campaigns, product launches) Career planning (e.g., job offers evaluation, skill development paths)</vt:lpstr>
      <vt:lpstr>PROJECT OVERVIEW  Introduction: Chatbots have become increasingly prevalent in various domains, offering automated assistance and engagement to users. This project aims to develop a general chatbot using a decision tree algorithm, enabling it to understand user queries and provide appropriate responses across diverse scenarios.      Objectives:                      1.Develop a chatbot prototype capable of understanding natural language inputs.                    2.Implement a decision tree algorithm to guide the chatbot's decision-making process.                     3.Train the chatbot using a diverse dataset to improve its accuracy and effectiveness. </vt:lpstr>
      <vt:lpstr>   </vt:lpstr>
      <vt:lpstr>WHO ARE THE END USERS?  1.Customers or Client 2.Individual Consumers 3.Small Business Owners 4.Healthcare Cosumers 5.Financial Advisors 6.Educational Institutions   </vt:lpstr>
      <vt:lpstr>YOUR SOLUTION AND ITS VALUE PROPOSITION                        1.Simplified decision making                                                 2.Personailized Recommadations                                                  3.Empowerment through Knowledge                                                  4.Instant Acessibility                                                    5.continous improvement </vt:lpstr>
      <vt:lpstr>THE WOW IN YOUR SOLUTION                       1.Seamless Conversational Interface                                                       2.Instantaneous Assistance                                                      3.Personalized Recommendations in Real Time                                                       4. Continuous Learning and Improvement                                                       5.Cross-Platform Accessibility </vt:lpstr>
      <vt:lpstr>MODELLING</vt:lpstr>
      <vt:lpstr>RESULTS  1.Importance of chatbots in enhancing customer experience 2.Encourage audience to explore chatbot implementation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dc:creator>
  <cp:lastModifiedBy>suresh kumar</cp:lastModifiedBy>
  <cp:revision>5</cp:revision>
  <dcterms:created xsi:type="dcterms:W3CDTF">2024-04-01T15:23:49Z</dcterms:created>
  <dcterms:modified xsi:type="dcterms:W3CDTF">2024-04-01T16:17:41Z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