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69" r:id="rId2"/>
    <p:sldId id="257" r:id="rId3"/>
    <p:sldId id="264" r:id="rId4"/>
    <p:sldId id="258" r:id="rId5"/>
    <p:sldId id="259" r:id="rId6"/>
    <p:sldId id="260" r:id="rId7"/>
    <p:sldId id="262" r:id="rId8"/>
    <p:sldId id="261" r:id="rId9"/>
    <p:sldId id="263" r:id="rId10"/>
    <p:sldId id="265" r:id="rId11"/>
    <p:sldId id="266" r:id="rId12"/>
    <p:sldId id="267" r:id="rId13"/>
    <p:sldId id="268" r:id="rId14"/>
    <p:sldId id="270" r:id="rId15"/>
    <p:sldId id="273"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0" autoAdjust="0"/>
  </p:normalViewPr>
  <p:slideViewPr>
    <p:cSldViewPr snapToGrid="0">
      <p:cViewPr varScale="1">
        <p:scale>
          <a:sx n="78" d="100"/>
          <a:sy n="78" d="100"/>
        </p:scale>
        <p:origin x="83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9152FB-3039-455C-8D80-CCF35C134A1D}" type="datetimeFigureOut">
              <a:rPr lang="en-IN" smtClean="0"/>
              <a:t>30-10-2024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FD5E54-BDE5-4060-BA06-B74F6DFF3E5E}" type="slidenum">
              <a:rPr lang="en-IN" smtClean="0"/>
              <a:t>‹#›</a:t>
            </a:fld>
            <a:endParaRPr lang="en-IN"/>
          </a:p>
        </p:txBody>
      </p:sp>
    </p:spTree>
    <p:extLst>
      <p:ext uri="{BB962C8B-B14F-4D97-AF65-F5344CB8AC3E}">
        <p14:creationId xmlns:p14="http://schemas.microsoft.com/office/powerpoint/2010/main" val="2243848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10/30/2024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image" Target="../media/image5.jpg" /><Relationship Id="rId1" Type="http://schemas.openxmlformats.org/officeDocument/2006/relationships/slideLayout" Target="../slideLayouts/slideLayout7.xml" /><Relationship Id="rId4" Type="http://schemas.openxmlformats.org/officeDocument/2006/relationships/image" Target="../media/image7.jp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19116" y="1410669"/>
            <a:ext cx="10144124" cy="1200329"/>
          </a:xfrm>
          <a:prstGeom prst="rect">
            <a:avLst/>
          </a:prstGeom>
          <a:noFill/>
        </p:spPr>
        <p:txBody>
          <a:bodyPr wrap="none" rtlCol="0">
            <a:spAutoFit/>
          </a:bodyPr>
          <a:lstStyle/>
          <a:p>
            <a:r>
              <a:rPr lang="en-IN" sz="2000" b="1" dirty="0"/>
              <a:t>                        </a:t>
            </a:r>
            <a:r>
              <a:rPr lang="en-IN" sz="2400" b="1" u="sng" dirty="0">
                <a:latin typeface="Arial Black" panose="020B0A04020102020204" pitchFamily="34" charset="0"/>
              </a:rPr>
              <a:t>PANIMALAR ENGINEERING COLLEGE</a:t>
            </a:r>
            <a:br>
              <a:rPr lang="en-IN" sz="2400" b="1" u="sng" dirty="0">
                <a:latin typeface="Arial Black" panose="020B0A04020102020204" pitchFamily="34" charset="0"/>
              </a:rPr>
            </a:br>
            <a:r>
              <a:rPr lang="en-IN" sz="2400" b="1" u="sng" dirty="0">
                <a:latin typeface="Arial Black" panose="020B0A04020102020204" pitchFamily="34" charset="0"/>
              </a:rPr>
              <a:t>DEPARTMENT OF COMPUTER SCIENCE AND ENGINEERING</a:t>
            </a:r>
            <a:br>
              <a:rPr lang="en-IN" sz="2400" b="1" u="sng" dirty="0">
                <a:latin typeface="Arial Black" panose="020B0A04020102020204" pitchFamily="34" charset="0"/>
              </a:rPr>
            </a:br>
            <a:endParaRPr lang="en-IN" sz="2400" u="sng" dirty="0">
              <a:latin typeface="Arial Black" panose="020B0A04020102020204" pitchFamily="34" charset="0"/>
            </a:endParaRPr>
          </a:p>
        </p:txBody>
      </p:sp>
      <p:sp>
        <p:nvSpPr>
          <p:cNvPr id="3" name="TextBox 2"/>
          <p:cNvSpPr txBox="1"/>
          <p:nvPr/>
        </p:nvSpPr>
        <p:spPr>
          <a:xfrm>
            <a:off x="2444435" y="2957522"/>
            <a:ext cx="9026305" cy="400110"/>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IN" sz="2000" b="1" dirty="0"/>
              <a:t>ATTENDANCE SYSTEM USING LDA BASED FACE RECOGNITION</a:t>
            </a:r>
            <a:endParaRPr lang="en-IN" sz="2000" dirty="0"/>
          </a:p>
        </p:txBody>
      </p:sp>
      <p:sp>
        <p:nvSpPr>
          <p:cNvPr id="5" name="TextBox 4"/>
          <p:cNvSpPr txBox="1"/>
          <p:nvPr/>
        </p:nvSpPr>
        <p:spPr>
          <a:xfrm>
            <a:off x="4353572" y="3940702"/>
            <a:ext cx="5208029" cy="830997"/>
          </a:xfrm>
          <a:prstGeom prst="rect">
            <a:avLst/>
          </a:prstGeom>
          <a:noFill/>
        </p:spPr>
        <p:txBody>
          <a:bodyPr wrap="none" rtlCol="0">
            <a:spAutoFit/>
          </a:bodyPr>
          <a:lstStyle/>
          <a:p>
            <a:r>
              <a:rPr lang="en-US" sz="2400" dirty="0">
                <a:latin typeface="Arial Black" panose="020B0A04020102020204" pitchFamily="34" charset="0"/>
              </a:rPr>
              <a:t>SAI SRUTHI N  211422104416</a:t>
            </a:r>
          </a:p>
          <a:p>
            <a:r>
              <a:rPr lang="en-US" sz="2400" dirty="0">
                <a:latin typeface="Arial Black" panose="020B0A04020102020204" pitchFamily="34" charset="0"/>
              </a:rPr>
              <a:t>SARMILAA   R  211422104440</a:t>
            </a:r>
            <a:endParaRPr lang="en-IN" sz="2400" dirty="0">
              <a:latin typeface="Arial Black" panose="020B0A04020102020204" pitchFamily="34" charset="0"/>
            </a:endParaRPr>
          </a:p>
        </p:txBody>
      </p:sp>
      <p:sp>
        <p:nvSpPr>
          <p:cNvPr id="6" name="TextBox 5"/>
          <p:cNvSpPr txBox="1"/>
          <p:nvPr/>
        </p:nvSpPr>
        <p:spPr>
          <a:xfrm>
            <a:off x="4475230" y="4771699"/>
            <a:ext cx="5293222" cy="830997"/>
          </a:xfrm>
          <a:prstGeom prst="rect">
            <a:avLst/>
          </a:prstGeom>
          <a:noFill/>
        </p:spPr>
        <p:txBody>
          <a:bodyPr wrap="square" rtlCol="0">
            <a:spAutoFit/>
          </a:bodyPr>
          <a:lstStyle/>
          <a:p>
            <a:r>
              <a:rPr lang="en-IN" sz="2400" dirty="0">
                <a:latin typeface="Arial Black" panose="020B0A04020102020204" pitchFamily="34" charset="0"/>
              </a:rPr>
              <a:t>GUIDE Mrs SHYMALA DEVI</a:t>
            </a:r>
            <a:r>
              <a:rPr lang="en-IN" sz="2400" dirty="0"/>
              <a:t>                                                                                                                                                                                                                                     </a:t>
            </a:r>
          </a:p>
          <a:p>
            <a:endParaRPr lang="en-IN" sz="2400" dirty="0"/>
          </a:p>
        </p:txBody>
      </p:sp>
    </p:spTree>
    <p:extLst>
      <p:ext uri="{BB962C8B-B14F-4D97-AF65-F5344CB8AC3E}">
        <p14:creationId xmlns:p14="http://schemas.microsoft.com/office/powerpoint/2010/main" val="3678091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2154115"/>
            <a:ext cx="8698117" cy="2862322"/>
          </a:xfrm>
          <a:prstGeom prst="rect">
            <a:avLst/>
          </a:prstGeom>
          <a:noFill/>
        </p:spPr>
        <p:txBody>
          <a:bodyPr wrap="square" rtlCol="0">
            <a:spAutoFit/>
          </a:bodyPr>
          <a:lstStyle/>
          <a:p>
            <a:r>
              <a:rPr lang="en-US" dirty="0"/>
              <a:t>A Class diagram is a Unified Modeling Language(UML) is a type of static structure diagram that describes the structure of a system by showing the system’s classes, their attributes, operations (or methods), and the relationships among objects. The class diagram is the main building block of object- oriented modeling. It is used for general conceptual modeling of the structure of the application, and for detailed modeling translating the models into programming code. Class diagrams can also be used for data modeling. The classes in a class diagram represent both the main elements, interactions in the application, and the classes to be programmed.</a:t>
            </a:r>
            <a:endParaRPr lang="en-IN" dirty="0"/>
          </a:p>
          <a:p>
            <a:endParaRPr lang="en-IN" dirty="0"/>
          </a:p>
        </p:txBody>
      </p:sp>
      <p:sp>
        <p:nvSpPr>
          <p:cNvPr id="3" name="TextBox 2"/>
          <p:cNvSpPr txBox="1"/>
          <p:nvPr/>
        </p:nvSpPr>
        <p:spPr>
          <a:xfrm>
            <a:off x="2971800" y="1450732"/>
            <a:ext cx="2165978" cy="40011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US" sz="2000" dirty="0">
                <a:latin typeface="Algerian" panose="04020705040A02060702" pitchFamily="82" charset="0"/>
              </a:rPr>
              <a:t>CLASS DIAGRAM</a:t>
            </a:r>
            <a:endParaRPr lang="en-IN" sz="2000" dirty="0">
              <a:latin typeface="Algerian" panose="04020705040A02060702" pitchFamily="82" charset="0"/>
            </a:endParaRPr>
          </a:p>
        </p:txBody>
      </p:sp>
    </p:spTree>
    <p:extLst>
      <p:ext uri="{BB962C8B-B14F-4D97-AF65-F5344CB8AC3E}">
        <p14:creationId xmlns:p14="http://schemas.microsoft.com/office/powerpoint/2010/main" val="2407333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1424" y="889156"/>
            <a:ext cx="8335538" cy="4763165"/>
          </a:xfrm>
          <a:prstGeom prst="rect">
            <a:avLst/>
          </a:prstGeom>
        </p:spPr>
      </p:pic>
      <p:sp>
        <p:nvSpPr>
          <p:cNvPr id="5" name="TextBox 4"/>
          <p:cNvSpPr txBox="1"/>
          <p:nvPr/>
        </p:nvSpPr>
        <p:spPr>
          <a:xfrm>
            <a:off x="6220737" y="5908431"/>
            <a:ext cx="1596912" cy="276999"/>
          </a:xfrm>
          <a:prstGeom prst="rect">
            <a:avLst/>
          </a:prstGeom>
          <a:noFill/>
        </p:spPr>
        <p:txBody>
          <a:bodyPr wrap="none" rtlCol="0">
            <a:spAutoFit/>
          </a:bodyPr>
          <a:lstStyle/>
          <a:p>
            <a:r>
              <a:rPr lang="en-US" sz="1200" dirty="0"/>
              <a:t>Fig3:Class Diagram</a:t>
            </a:r>
            <a:endParaRPr lang="en-IN" sz="1200" dirty="0"/>
          </a:p>
        </p:txBody>
      </p:sp>
    </p:spTree>
    <p:extLst>
      <p:ext uri="{BB962C8B-B14F-4D97-AF65-F5344CB8AC3E}">
        <p14:creationId xmlns:p14="http://schemas.microsoft.com/office/powerpoint/2010/main" val="1643637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6777" y="2672862"/>
            <a:ext cx="6981179" cy="2308324"/>
          </a:xfrm>
          <a:prstGeom prst="rect">
            <a:avLst/>
          </a:prstGeom>
          <a:noFill/>
        </p:spPr>
        <p:txBody>
          <a:bodyPr wrap="square" rtlCol="0">
            <a:spAutoFit/>
          </a:bodyPr>
          <a:lstStyle/>
          <a:p>
            <a:r>
              <a:rPr lang="en-US" dirty="0"/>
              <a:t>A sequence diagram illustrates the interactions between objects in a specific order, showing the sequence of these interactions. Also known as event diagrams or event scenarios, sequence diagrams detail how objects in a system collaborate and the order in which these interactions occur. They are commonly used by business professionals and software developers to document and analyze the requirements of both new and existing systems.</a:t>
            </a:r>
            <a:endParaRPr lang="en-IN" dirty="0"/>
          </a:p>
        </p:txBody>
      </p:sp>
      <p:sp>
        <p:nvSpPr>
          <p:cNvPr id="3" name="TextBox 2"/>
          <p:cNvSpPr txBox="1"/>
          <p:nvPr/>
        </p:nvSpPr>
        <p:spPr>
          <a:xfrm>
            <a:off x="3226777" y="1846385"/>
            <a:ext cx="2638864" cy="40011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US" sz="2000" dirty="0">
                <a:latin typeface="Algerian" panose="04020705040A02060702" pitchFamily="82" charset="0"/>
              </a:rPr>
              <a:t>Sequence diagram</a:t>
            </a:r>
            <a:endParaRPr lang="en-IN" sz="2000" dirty="0">
              <a:latin typeface="Algerian" panose="04020705040A02060702" pitchFamily="82" charset="0"/>
            </a:endParaRPr>
          </a:p>
        </p:txBody>
      </p:sp>
    </p:spTree>
    <p:extLst>
      <p:ext uri="{BB962C8B-B14F-4D97-AF65-F5344CB8AC3E}">
        <p14:creationId xmlns:p14="http://schemas.microsoft.com/office/powerpoint/2010/main" val="2604057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0155" y="112024"/>
            <a:ext cx="8973802" cy="6335009"/>
          </a:xfrm>
          <a:prstGeom prst="rect">
            <a:avLst/>
          </a:prstGeom>
        </p:spPr>
      </p:pic>
      <p:sp>
        <p:nvSpPr>
          <p:cNvPr id="3" name="TextBox 2"/>
          <p:cNvSpPr txBox="1"/>
          <p:nvPr/>
        </p:nvSpPr>
        <p:spPr>
          <a:xfrm>
            <a:off x="6119445" y="6447033"/>
            <a:ext cx="1975221" cy="276999"/>
          </a:xfrm>
          <a:prstGeom prst="rect">
            <a:avLst/>
          </a:prstGeom>
          <a:noFill/>
        </p:spPr>
        <p:txBody>
          <a:bodyPr wrap="none" rtlCol="0">
            <a:spAutoFit/>
          </a:bodyPr>
          <a:lstStyle/>
          <a:p>
            <a:r>
              <a:rPr lang="en-US" sz="1200" dirty="0"/>
              <a:t>Fig4:Sequence diagram</a:t>
            </a:r>
            <a:endParaRPr lang="en-IN" sz="1200" dirty="0"/>
          </a:p>
        </p:txBody>
      </p:sp>
    </p:spTree>
    <p:extLst>
      <p:ext uri="{BB962C8B-B14F-4D97-AF65-F5344CB8AC3E}">
        <p14:creationId xmlns:p14="http://schemas.microsoft.com/office/powerpoint/2010/main" val="158237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036F04-2448-D65A-A164-D6CD5CBE428A}"/>
              </a:ext>
            </a:extLst>
          </p:cNvPr>
          <p:cNvSpPr txBox="1"/>
          <p:nvPr/>
        </p:nvSpPr>
        <p:spPr>
          <a:xfrm>
            <a:off x="1740310" y="727587"/>
            <a:ext cx="3552576" cy="400110"/>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IN" sz="2000" dirty="0">
                <a:latin typeface="Algerian" panose="04020705040A02060702" pitchFamily="82" charset="0"/>
              </a:rPr>
              <a:t>HARDWARE CONFIGURATION</a:t>
            </a:r>
          </a:p>
        </p:txBody>
      </p:sp>
      <p:sp>
        <p:nvSpPr>
          <p:cNvPr id="5" name="TextBox 4">
            <a:extLst>
              <a:ext uri="{FF2B5EF4-FFF2-40B4-BE49-F238E27FC236}">
                <a16:creationId xmlns:a16="http://schemas.microsoft.com/office/drawing/2014/main" id="{9DC8D469-2FD9-B697-2854-F01D0F228110}"/>
              </a:ext>
            </a:extLst>
          </p:cNvPr>
          <p:cNvSpPr txBox="1"/>
          <p:nvPr/>
        </p:nvSpPr>
        <p:spPr>
          <a:xfrm>
            <a:off x="3202118" y="1404160"/>
            <a:ext cx="8229599" cy="2441694"/>
          </a:xfrm>
          <a:prstGeom prst="rect">
            <a:avLst/>
          </a:prstGeom>
          <a:noFill/>
        </p:spPr>
        <p:txBody>
          <a:bodyPr wrap="square" rtlCol="0">
            <a:spAutoFit/>
          </a:bodyPr>
          <a:lstStyle/>
          <a:p>
            <a:pPr lvl="0" algn="just">
              <a:spcBef>
                <a:spcPts val="800"/>
              </a:spcBef>
              <a:spcAft>
                <a:spcPts val="0"/>
              </a:spcAft>
              <a:buSzPts val="1400"/>
              <a:tabLst>
                <a:tab pos="758190" algn="l"/>
              </a:tabLst>
            </a:pPr>
            <a:r>
              <a:rPr lang="en-US" sz="1800" spc="0" dirty="0">
                <a:effectLst/>
                <a:ea typeface="Wingdings" panose="05000000000000000000" pitchFamily="2" charset="2"/>
                <a:cs typeface="Wingdings" panose="05000000000000000000" pitchFamily="2" charset="2"/>
              </a:rPr>
              <a:t>A</a:t>
            </a:r>
            <a:r>
              <a:rPr lang="en-US" sz="1800" spc="-25" dirty="0">
                <a:effectLst/>
                <a:ea typeface="Wingdings" panose="05000000000000000000" pitchFamily="2" charset="2"/>
                <a:cs typeface="Wingdings" panose="05000000000000000000" pitchFamily="2" charset="2"/>
              </a:rPr>
              <a:t> </a:t>
            </a:r>
            <a:r>
              <a:rPr lang="en-US" sz="1800" spc="0" dirty="0">
                <a:effectLst/>
                <a:ea typeface="Wingdings" panose="05000000000000000000" pitchFamily="2" charset="2"/>
                <a:cs typeface="Wingdings" panose="05000000000000000000" pitchFamily="2" charset="2"/>
              </a:rPr>
              <a:t>standalone</a:t>
            </a:r>
            <a:r>
              <a:rPr lang="en-US" sz="1800" spc="-20" dirty="0">
                <a:effectLst/>
                <a:ea typeface="Wingdings" panose="05000000000000000000" pitchFamily="2" charset="2"/>
                <a:cs typeface="Wingdings" panose="05000000000000000000" pitchFamily="2" charset="2"/>
              </a:rPr>
              <a:t> </a:t>
            </a:r>
            <a:r>
              <a:rPr lang="en-US" sz="1800" spc="0" dirty="0">
                <a:effectLst/>
                <a:ea typeface="Wingdings" panose="05000000000000000000" pitchFamily="2" charset="2"/>
                <a:cs typeface="Wingdings" panose="05000000000000000000" pitchFamily="2" charset="2"/>
              </a:rPr>
              <a:t>computer</a:t>
            </a:r>
            <a:r>
              <a:rPr lang="en-US" sz="1800" spc="-20" dirty="0">
                <a:effectLst/>
                <a:ea typeface="Wingdings" panose="05000000000000000000" pitchFamily="2" charset="2"/>
                <a:cs typeface="Wingdings" panose="05000000000000000000" pitchFamily="2" charset="2"/>
              </a:rPr>
              <a:t> </a:t>
            </a:r>
            <a:r>
              <a:rPr lang="en-US" sz="1800" spc="0" dirty="0">
                <a:effectLst/>
                <a:ea typeface="Wingdings" panose="05000000000000000000" pitchFamily="2" charset="2"/>
                <a:cs typeface="Wingdings" panose="05000000000000000000" pitchFamily="2" charset="2"/>
              </a:rPr>
              <a:t>or</a:t>
            </a:r>
            <a:r>
              <a:rPr lang="en-US" sz="1800" spc="-5" dirty="0">
                <a:effectLst/>
                <a:ea typeface="Wingdings" panose="05000000000000000000" pitchFamily="2" charset="2"/>
                <a:cs typeface="Wingdings" panose="05000000000000000000" pitchFamily="2" charset="2"/>
              </a:rPr>
              <a:t> </a:t>
            </a:r>
            <a:r>
              <a:rPr lang="en-US" sz="1800" spc="0" dirty="0">
                <a:effectLst/>
                <a:ea typeface="Wingdings" panose="05000000000000000000" pitchFamily="2" charset="2"/>
                <a:cs typeface="Wingdings" panose="05000000000000000000" pitchFamily="2" charset="2"/>
              </a:rPr>
              <a:t>laptop</a:t>
            </a:r>
            <a:r>
              <a:rPr lang="en-US" sz="1800" spc="-15" dirty="0">
                <a:effectLst/>
                <a:ea typeface="Wingdings" panose="05000000000000000000" pitchFamily="2" charset="2"/>
                <a:cs typeface="Wingdings" panose="05000000000000000000" pitchFamily="2" charset="2"/>
              </a:rPr>
              <a:t> </a:t>
            </a:r>
            <a:r>
              <a:rPr lang="en-US" sz="1800" spc="0" dirty="0">
                <a:effectLst/>
                <a:ea typeface="Wingdings" panose="05000000000000000000" pitchFamily="2" charset="2"/>
                <a:cs typeface="Wingdings" panose="05000000000000000000" pitchFamily="2" charset="2"/>
              </a:rPr>
              <a:t>(8GB</a:t>
            </a:r>
            <a:r>
              <a:rPr lang="en-US" sz="1800" spc="-20" dirty="0">
                <a:effectLst/>
                <a:ea typeface="Wingdings" panose="05000000000000000000" pitchFamily="2" charset="2"/>
                <a:cs typeface="Wingdings" panose="05000000000000000000" pitchFamily="2" charset="2"/>
              </a:rPr>
              <a:t> </a:t>
            </a:r>
            <a:r>
              <a:rPr lang="en-US" sz="1800" spc="0" dirty="0">
                <a:effectLst/>
                <a:ea typeface="Wingdings" panose="05000000000000000000" pitchFamily="2" charset="2"/>
                <a:cs typeface="Wingdings" panose="05000000000000000000" pitchFamily="2" charset="2"/>
              </a:rPr>
              <a:t>RAM</a:t>
            </a:r>
            <a:r>
              <a:rPr lang="en-US" sz="1800" spc="-20" dirty="0">
                <a:effectLst/>
                <a:ea typeface="Wingdings" panose="05000000000000000000" pitchFamily="2" charset="2"/>
                <a:cs typeface="Wingdings" panose="05000000000000000000" pitchFamily="2" charset="2"/>
              </a:rPr>
              <a:t> </a:t>
            </a:r>
            <a:r>
              <a:rPr lang="en-US" sz="1800" spc="0" dirty="0">
                <a:effectLst/>
                <a:ea typeface="Wingdings" panose="05000000000000000000" pitchFamily="2" charset="2"/>
                <a:cs typeface="Wingdings" panose="05000000000000000000" pitchFamily="2" charset="2"/>
              </a:rPr>
              <a:t>or</a:t>
            </a:r>
            <a:r>
              <a:rPr lang="en-US" sz="1800" spc="-15" dirty="0">
                <a:effectLst/>
                <a:ea typeface="Wingdings" panose="05000000000000000000" pitchFamily="2" charset="2"/>
                <a:cs typeface="Wingdings" panose="05000000000000000000" pitchFamily="2" charset="2"/>
              </a:rPr>
              <a:t> </a:t>
            </a:r>
            <a:r>
              <a:rPr lang="en-US" sz="1800" spc="-10" dirty="0">
                <a:effectLst/>
                <a:ea typeface="Wingdings" panose="05000000000000000000" pitchFamily="2" charset="2"/>
                <a:cs typeface="Wingdings" panose="05000000000000000000" pitchFamily="2" charset="2"/>
              </a:rPr>
              <a:t>higher).</a:t>
            </a:r>
            <a:endParaRPr lang="en-IN" sz="1800" spc="0" dirty="0">
              <a:effectLst/>
              <a:ea typeface="Wingdings" panose="05000000000000000000" pitchFamily="2" charset="2"/>
              <a:cs typeface="Wingdings" panose="05000000000000000000" pitchFamily="2" charset="2"/>
            </a:endParaRPr>
          </a:p>
          <a:p>
            <a:r>
              <a:rPr lang="en-US" sz="1800" dirty="0">
                <a:effectLst/>
                <a:ea typeface="Times New Roman" panose="02020603050405020304" pitchFamily="18" charset="0"/>
              </a:rPr>
              <a:t> </a:t>
            </a:r>
            <a:endParaRPr lang="en-IN" sz="1800" dirty="0">
              <a:effectLst/>
              <a:ea typeface="Times New Roman" panose="02020603050405020304" pitchFamily="18" charset="0"/>
            </a:endParaRPr>
          </a:p>
          <a:p>
            <a:pPr>
              <a:spcBef>
                <a:spcPts val="10"/>
              </a:spcBef>
            </a:pPr>
            <a:r>
              <a:rPr lang="en-US" sz="1800" dirty="0">
                <a:effectLst/>
                <a:ea typeface="Times New Roman" panose="02020603050405020304" pitchFamily="18" charset="0"/>
              </a:rPr>
              <a:t> </a:t>
            </a:r>
            <a:endParaRPr lang="en-IN" dirty="0">
              <a:ea typeface="Times New Roman" panose="02020603050405020304" pitchFamily="18" charset="0"/>
            </a:endParaRPr>
          </a:p>
          <a:p>
            <a:pPr>
              <a:spcBef>
                <a:spcPts val="10"/>
              </a:spcBef>
            </a:pPr>
            <a:r>
              <a:rPr lang="en-US" sz="1800" spc="0" dirty="0">
                <a:effectLst/>
                <a:ea typeface="Wingdings" panose="05000000000000000000" pitchFamily="2" charset="2"/>
                <a:cs typeface="Wingdings" panose="05000000000000000000" pitchFamily="2" charset="2"/>
              </a:rPr>
              <a:t>High-quality</a:t>
            </a:r>
            <a:r>
              <a:rPr lang="en-US" sz="1800" spc="-45" dirty="0">
                <a:effectLst/>
                <a:ea typeface="Wingdings" panose="05000000000000000000" pitchFamily="2" charset="2"/>
                <a:cs typeface="Wingdings" panose="05000000000000000000" pitchFamily="2" charset="2"/>
              </a:rPr>
              <a:t> </a:t>
            </a:r>
            <a:r>
              <a:rPr lang="en-US" sz="1800" spc="0" dirty="0">
                <a:effectLst/>
                <a:ea typeface="Wingdings" panose="05000000000000000000" pitchFamily="2" charset="2"/>
                <a:cs typeface="Wingdings" panose="05000000000000000000" pitchFamily="2" charset="2"/>
              </a:rPr>
              <a:t>wireless</a:t>
            </a:r>
            <a:r>
              <a:rPr lang="en-US" sz="1800" spc="-30" dirty="0">
                <a:effectLst/>
                <a:ea typeface="Wingdings" panose="05000000000000000000" pitchFamily="2" charset="2"/>
                <a:cs typeface="Wingdings" panose="05000000000000000000" pitchFamily="2" charset="2"/>
              </a:rPr>
              <a:t> </a:t>
            </a:r>
            <a:r>
              <a:rPr lang="en-US" sz="1800" spc="0" dirty="0">
                <a:effectLst/>
                <a:ea typeface="Wingdings" panose="05000000000000000000" pitchFamily="2" charset="2"/>
                <a:cs typeface="Wingdings" panose="05000000000000000000" pitchFamily="2" charset="2"/>
              </a:rPr>
              <a:t>camera</a:t>
            </a:r>
            <a:r>
              <a:rPr lang="en-US" sz="1800" spc="-25" dirty="0">
                <a:effectLst/>
                <a:ea typeface="Wingdings" panose="05000000000000000000" pitchFamily="2" charset="2"/>
                <a:cs typeface="Wingdings" panose="05000000000000000000" pitchFamily="2" charset="2"/>
              </a:rPr>
              <a:t> </a:t>
            </a:r>
            <a:r>
              <a:rPr lang="en-US" sz="1800" spc="0" dirty="0">
                <a:effectLst/>
                <a:ea typeface="Wingdings" panose="05000000000000000000" pitchFamily="2" charset="2"/>
                <a:cs typeface="Wingdings" panose="05000000000000000000" pitchFamily="2" charset="2"/>
              </a:rPr>
              <a:t>to</a:t>
            </a:r>
            <a:r>
              <a:rPr lang="en-US" sz="1800" spc="-20" dirty="0">
                <a:effectLst/>
                <a:ea typeface="Wingdings" panose="05000000000000000000" pitchFamily="2" charset="2"/>
                <a:cs typeface="Wingdings" panose="05000000000000000000" pitchFamily="2" charset="2"/>
              </a:rPr>
              <a:t> </a:t>
            </a:r>
            <a:r>
              <a:rPr lang="en-US" sz="1800" spc="0" dirty="0">
                <a:effectLst/>
                <a:ea typeface="Wingdings" panose="05000000000000000000" pitchFamily="2" charset="2"/>
                <a:cs typeface="Wingdings" panose="05000000000000000000" pitchFamily="2" charset="2"/>
              </a:rPr>
              <a:t>capture</a:t>
            </a:r>
            <a:r>
              <a:rPr lang="en-US" sz="1800" spc="-25" dirty="0">
                <a:effectLst/>
                <a:ea typeface="Wingdings" panose="05000000000000000000" pitchFamily="2" charset="2"/>
                <a:cs typeface="Wingdings" panose="05000000000000000000" pitchFamily="2" charset="2"/>
              </a:rPr>
              <a:t> </a:t>
            </a:r>
            <a:r>
              <a:rPr lang="en-US" sz="1800" spc="-10" dirty="0">
                <a:effectLst/>
                <a:ea typeface="Wingdings" panose="05000000000000000000" pitchFamily="2" charset="2"/>
                <a:cs typeface="Wingdings" panose="05000000000000000000" pitchFamily="2" charset="2"/>
              </a:rPr>
              <a:t>images.</a:t>
            </a:r>
            <a:endParaRPr lang="en-IN" sz="1800" spc="0" dirty="0">
              <a:effectLst/>
              <a:ea typeface="Wingdings" panose="05000000000000000000" pitchFamily="2" charset="2"/>
              <a:cs typeface="Wingdings" panose="05000000000000000000" pitchFamily="2" charset="2"/>
            </a:endParaRPr>
          </a:p>
          <a:p>
            <a:pPr>
              <a:spcBef>
                <a:spcPts val="1605"/>
              </a:spcBef>
            </a:pPr>
            <a:r>
              <a:rPr lang="en-US" sz="1800" dirty="0">
                <a:effectLst/>
                <a:ea typeface="Times New Roman" panose="02020603050405020304" pitchFamily="18" charset="0"/>
              </a:rPr>
              <a:t> </a:t>
            </a:r>
            <a:endParaRPr lang="en-IN" dirty="0">
              <a:ea typeface="Times New Roman" panose="02020603050405020304" pitchFamily="18" charset="0"/>
            </a:endParaRPr>
          </a:p>
          <a:p>
            <a:pPr>
              <a:spcBef>
                <a:spcPts val="1605"/>
              </a:spcBef>
            </a:pPr>
            <a:r>
              <a:rPr lang="en-US" sz="1800" spc="0" dirty="0">
                <a:effectLst/>
                <a:ea typeface="Wingdings" panose="05000000000000000000" pitchFamily="2" charset="2"/>
                <a:cs typeface="Wingdings" panose="05000000000000000000" pitchFamily="2" charset="2"/>
              </a:rPr>
              <a:t>Secondary</a:t>
            </a:r>
            <a:r>
              <a:rPr lang="en-US" sz="1800" spc="-40" dirty="0">
                <a:effectLst/>
                <a:ea typeface="Wingdings" panose="05000000000000000000" pitchFamily="2" charset="2"/>
                <a:cs typeface="Wingdings" panose="05000000000000000000" pitchFamily="2" charset="2"/>
              </a:rPr>
              <a:t> </a:t>
            </a:r>
            <a:r>
              <a:rPr lang="en-US" sz="1800" spc="0" dirty="0">
                <a:effectLst/>
                <a:ea typeface="Wingdings" panose="05000000000000000000" pitchFamily="2" charset="2"/>
                <a:cs typeface="Wingdings" panose="05000000000000000000" pitchFamily="2" charset="2"/>
              </a:rPr>
              <a:t>memory</a:t>
            </a:r>
            <a:r>
              <a:rPr lang="en-US" sz="1800" spc="-20" dirty="0">
                <a:effectLst/>
                <a:ea typeface="Wingdings" panose="05000000000000000000" pitchFamily="2" charset="2"/>
                <a:cs typeface="Wingdings" panose="05000000000000000000" pitchFamily="2" charset="2"/>
              </a:rPr>
              <a:t> </a:t>
            </a:r>
            <a:r>
              <a:rPr lang="en-US" sz="1800" spc="0" dirty="0">
                <a:effectLst/>
                <a:ea typeface="Wingdings" panose="05000000000000000000" pitchFamily="2" charset="2"/>
                <a:cs typeface="Wingdings" panose="05000000000000000000" pitchFamily="2" charset="2"/>
              </a:rPr>
              <a:t>to</a:t>
            </a:r>
            <a:r>
              <a:rPr lang="en-US" sz="1800" spc="-10" dirty="0">
                <a:effectLst/>
                <a:ea typeface="Wingdings" panose="05000000000000000000" pitchFamily="2" charset="2"/>
                <a:cs typeface="Wingdings" panose="05000000000000000000" pitchFamily="2" charset="2"/>
              </a:rPr>
              <a:t> </a:t>
            </a:r>
            <a:r>
              <a:rPr lang="en-US" sz="1800" spc="0" dirty="0">
                <a:effectLst/>
                <a:ea typeface="Wingdings" panose="05000000000000000000" pitchFamily="2" charset="2"/>
                <a:cs typeface="Wingdings" panose="05000000000000000000" pitchFamily="2" charset="2"/>
              </a:rPr>
              <a:t>store</a:t>
            </a:r>
            <a:r>
              <a:rPr lang="en-US" sz="1800" spc="-15" dirty="0">
                <a:effectLst/>
                <a:ea typeface="Wingdings" panose="05000000000000000000" pitchFamily="2" charset="2"/>
                <a:cs typeface="Wingdings" panose="05000000000000000000" pitchFamily="2" charset="2"/>
              </a:rPr>
              <a:t> </a:t>
            </a:r>
            <a:r>
              <a:rPr lang="en-US" sz="1800" spc="0" dirty="0">
                <a:effectLst/>
                <a:ea typeface="Wingdings" panose="05000000000000000000" pitchFamily="2" charset="2"/>
                <a:cs typeface="Wingdings" panose="05000000000000000000" pitchFamily="2" charset="2"/>
              </a:rPr>
              <a:t>all</a:t>
            </a:r>
            <a:r>
              <a:rPr lang="en-US" sz="1800" spc="-10" dirty="0">
                <a:effectLst/>
                <a:ea typeface="Wingdings" panose="05000000000000000000" pitchFamily="2" charset="2"/>
                <a:cs typeface="Wingdings" panose="05000000000000000000" pitchFamily="2" charset="2"/>
              </a:rPr>
              <a:t> </a:t>
            </a:r>
            <a:r>
              <a:rPr lang="en-US" sz="1800" spc="0" dirty="0">
                <a:effectLst/>
                <a:ea typeface="Wingdings" panose="05000000000000000000" pitchFamily="2" charset="2"/>
                <a:cs typeface="Wingdings" panose="05000000000000000000" pitchFamily="2" charset="2"/>
              </a:rPr>
              <a:t>the</a:t>
            </a:r>
            <a:r>
              <a:rPr lang="en-US" sz="1800" spc="-30" dirty="0">
                <a:effectLst/>
                <a:ea typeface="Wingdings" panose="05000000000000000000" pitchFamily="2" charset="2"/>
                <a:cs typeface="Wingdings" panose="05000000000000000000" pitchFamily="2" charset="2"/>
              </a:rPr>
              <a:t> </a:t>
            </a:r>
            <a:r>
              <a:rPr lang="en-US" sz="1800" spc="0" dirty="0">
                <a:effectLst/>
                <a:ea typeface="Wingdings" panose="05000000000000000000" pitchFamily="2" charset="2"/>
                <a:cs typeface="Wingdings" panose="05000000000000000000" pitchFamily="2" charset="2"/>
              </a:rPr>
              <a:t>images</a:t>
            </a:r>
            <a:r>
              <a:rPr lang="en-US" sz="1800" spc="-10" dirty="0">
                <a:effectLst/>
                <a:ea typeface="Wingdings" panose="05000000000000000000" pitchFamily="2" charset="2"/>
                <a:cs typeface="Wingdings" panose="05000000000000000000" pitchFamily="2" charset="2"/>
              </a:rPr>
              <a:t> </a:t>
            </a:r>
            <a:r>
              <a:rPr lang="en-US" sz="1800" spc="0" dirty="0">
                <a:effectLst/>
                <a:ea typeface="Wingdings" panose="05000000000000000000" pitchFamily="2" charset="2"/>
                <a:cs typeface="Wingdings" panose="05000000000000000000" pitchFamily="2" charset="2"/>
              </a:rPr>
              <a:t>and</a:t>
            </a:r>
            <a:r>
              <a:rPr lang="en-US" sz="1800" spc="-10" dirty="0">
                <a:effectLst/>
                <a:ea typeface="Wingdings" panose="05000000000000000000" pitchFamily="2" charset="2"/>
                <a:cs typeface="Wingdings" panose="05000000000000000000" pitchFamily="2" charset="2"/>
              </a:rPr>
              <a:t> database</a:t>
            </a:r>
            <a:r>
              <a:rPr lang="en-US" sz="1800" spc="-10" dirty="0">
                <a:effectLst/>
                <a:latin typeface="Times New Roman" panose="02020603050405020304" pitchFamily="18" charset="0"/>
                <a:ea typeface="Wingdings" panose="05000000000000000000" pitchFamily="2" charset="2"/>
                <a:cs typeface="Wingdings" panose="05000000000000000000" pitchFamily="2" charset="2"/>
              </a:rPr>
              <a:t>.</a:t>
            </a:r>
            <a:endParaRPr lang="en-IN" sz="1800" spc="0" dirty="0">
              <a:effectLst/>
              <a:latin typeface="Times New Roman" panose="02020603050405020304" pitchFamily="18" charset="0"/>
              <a:ea typeface="Wingdings" panose="05000000000000000000" pitchFamily="2" charset="2"/>
              <a:cs typeface="Wingdings" panose="05000000000000000000" pitchFamily="2" charset="2"/>
            </a:endParaRPr>
          </a:p>
          <a:p>
            <a:endParaRPr lang="en-IN" dirty="0"/>
          </a:p>
        </p:txBody>
      </p:sp>
      <p:sp>
        <p:nvSpPr>
          <p:cNvPr id="6" name="TextBox 5">
            <a:extLst>
              <a:ext uri="{FF2B5EF4-FFF2-40B4-BE49-F238E27FC236}">
                <a16:creationId xmlns:a16="http://schemas.microsoft.com/office/drawing/2014/main" id="{57465DE5-C304-9951-D127-DD890BEA065B}"/>
              </a:ext>
            </a:extLst>
          </p:cNvPr>
          <p:cNvSpPr txBox="1"/>
          <p:nvPr/>
        </p:nvSpPr>
        <p:spPr>
          <a:xfrm>
            <a:off x="1740310" y="3630397"/>
            <a:ext cx="3552576" cy="40011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IN" sz="2000" dirty="0">
                <a:latin typeface="Algerian" panose="04020705040A02060702" pitchFamily="82" charset="0"/>
              </a:rPr>
              <a:t>SOFTWARE CONFIGURATION</a:t>
            </a:r>
          </a:p>
        </p:txBody>
      </p:sp>
      <p:sp>
        <p:nvSpPr>
          <p:cNvPr id="8" name="TextBox 7">
            <a:extLst>
              <a:ext uri="{FF2B5EF4-FFF2-40B4-BE49-F238E27FC236}">
                <a16:creationId xmlns:a16="http://schemas.microsoft.com/office/drawing/2014/main" id="{DAD8B5B6-4323-9FA1-2199-AE7D158F90CF}"/>
              </a:ext>
            </a:extLst>
          </p:cNvPr>
          <p:cNvSpPr txBox="1"/>
          <p:nvPr/>
        </p:nvSpPr>
        <p:spPr>
          <a:xfrm rot="10800000" flipH="1" flipV="1">
            <a:off x="1704111" y="4208178"/>
            <a:ext cx="7177549" cy="2491323"/>
          </a:xfrm>
          <a:prstGeom prst="rect">
            <a:avLst/>
          </a:prstGeom>
          <a:noFill/>
        </p:spPr>
        <p:txBody>
          <a:bodyPr wrap="square" rtlCol="0">
            <a:spAutoFit/>
          </a:bodyPr>
          <a:lstStyle/>
          <a:p>
            <a:pPr marL="1600200" lvl="3" indent="-228600">
              <a:spcBef>
                <a:spcPts val="370"/>
              </a:spcBef>
              <a:spcAft>
                <a:spcPts val="0"/>
              </a:spcAft>
              <a:buSzPts val="1400"/>
              <a:buFont typeface="Symbol" panose="05050102010706020507" pitchFamily="18" charset="2"/>
              <a:buChar char=""/>
              <a:tabLst>
                <a:tab pos="758825" algn="l"/>
              </a:tabLst>
            </a:pPr>
            <a:r>
              <a:rPr lang="en-US" spc="0" dirty="0">
                <a:effectLst/>
                <a:ea typeface="Symbol" panose="05050102010706020507" pitchFamily="18" charset="2"/>
                <a:cs typeface="Symbol" panose="05050102010706020507" pitchFamily="18" charset="2"/>
              </a:rPr>
              <a:t>Operating</a:t>
            </a:r>
            <a:r>
              <a:rPr lang="en-US" spc="-15" dirty="0">
                <a:effectLst/>
                <a:ea typeface="Symbol" panose="05050102010706020507" pitchFamily="18" charset="2"/>
                <a:cs typeface="Symbol" panose="05050102010706020507" pitchFamily="18" charset="2"/>
              </a:rPr>
              <a:t> </a:t>
            </a:r>
            <a:r>
              <a:rPr lang="en-US" spc="0" dirty="0">
                <a:effectLst/>
                <a:ea typeface="Symbol" panose="05050102010706020507" pitchFamily="18" charset="2"/>
                <a:cs typeface="Symbol" panose="05050102010706020507" pitchFamily="18" charset="2"/>
              </a:rPr>
              <a:t>system:</a:t>
            </a:r>
            <a:r>
              <a:rPr lang="en-US" spc="-10" dirty="0">
                <a:effectLst/>
                <a:ea typeface="Symbol" panose="05050102010706020507" pitchFamily="18" charset="2"/>
                <a:cs typeface="Symbol" panose="05050102010706020507" pitchFamily="18" charset="2"/>
              </a:rPr>
              <a:t> </a:t>
            </a:r>
            <a:r>
              <a:rPr lang="en-US" spc="0" dirty="0">
                <a:effectLst/>
                <a:ea typeface="Symbol" panose="05050102010706020507" pitchFamily="18" charset="2"/>
                <a:cs typeface="Symbol" panose="05050102010706020507" pitchFamily="18" charset="2"/>
              </a:rPr>
              <a:t>Windows</a:t>
            </a:r>
            <a:r>
              <a:rPr lang="en-US" spc="-15" dirty="0">
                <a:effectLst/>
                <a:ea typeface="Symbol" panose="05050102010706020507" pitchFamily="18" charset="2"/>
                <a:cs typeface="Symbol" panose="05050102010706020507" pitchFamily="18" charset="2"/>
              </a:rPr>
              <a:t> </a:t>
            </a:r>
            <a:r>
              <a:rPr lang="en-US" spc="0" dirty="0">
                <a:effectLst/>
                <a:ea typeface="Symbol" panose="05050102010706020507" pitchFamily="18" charset="2"/>
                <a:cs typeface="Symbol" panose="05050102010706020507" pitchFamily="18" charset="2"/>
              </a:rPr>
              <a:t>7</a:t>
            </a:r>
            <a:r>
              <a:rPr lang="en-US" spc="-15" dirty="0">
                <a:effectLst/>
                <a:ea typeface="Symbol" panose="05050102010706020507" pitchFamily="18" charset="2"/>
                <a:cs typeface="Symbol" panose="05050102010706020507" pitchFamily="18" charset="2"/>
              </a:rPr>
              <a:t> </a:t>
            </a:r>
            <a:r>
              <a:rPr lang="en-US" spc="0" dirty="0">
                <a:effectLst/>
                <a:ea typeface="Symbol" panose="05050102010706020507" pitchFamily="18" charset="2"/>
                <a:cs typeface="Symbol" panose="05050102010706020507" pitchFamily="18" charset="2"/>
              </a:rPr>
              <a:t>or</a:t>
            </a:r>
            <a:r>
              <a:rPr lang="en-US" spc="-15" dirty="0">
                <a:effectLst/>
                <a:ea typeface="Symbol" panose="05050102010706020507" pitchFamily="18" charset="2"/>
                <a:cs typeface="Symbol" panose="05050102010706020507" pitchFamily="18" charset="2"/>
              </a:rPr>
              <a:t> </a:t>
            </a:r>
            <a:r>
              <a:rPr lang="en-US" spc="-25" dirty="0">
                <a:effectLst/>
                <a:ea typeface="Symbol" panose="05050102010706020507" pitchFamily="18" charset="2"/>
                <a:cs typeface="Symbol" panose="05050102010706020507" pitchFamily="18" charset="2"/>
              </a:rPr>
              <a:t>10</a:t>
            </a:r>
            <a:endParaRPr lang="en-IN" spc="0" dirty="0">
              <a:effectLst/>
              <a:ea typeface="Symbol" panose="05050102010706020507" pitchFamily="18" charset="2"/>
              <a:cs typeface="Symbol" panose="05050102010706020507" pitchFamily="18" charset="2"/>
            </a:endParaRPr>
          </a:p>
          <a:p>
            <a:pPr marL="1600200" lvl="3" indent="-228600">
              <a:spcBef>
                <a:spcPts val="805"/>
              </a:spcBef>
              <a:spcAft>
                <a:spcPts val="0"/>
              </a:spcAft>
              <a:buSzPts val="1400"/>
              <a:buFont typeface="Symbol" panose="05050102010706020507" pitchFamily="18" charset="2"/>
              <a:buChar char=""/>
              <a:tabLst>
                <a:tab pos="758825" algn="l"/>
                <a:tab pos="1991360" algn="l"/>
              </a:tabLst>
            </a:pPr>
            <a:r>
              <a:rPr lang="en-US" spc="-10" dirty="0">
                <a:effectLst/>
                <a:ea typeface="Symbol" panose="05050102010706020507" pitchFamily="18" charset="2"/>
                <a:cs typeface="Symbol" panose="05050102010706020507" pitchFamily="18" charset="2"/>
              </a:rPr>
              <a:t>Language</a:t>
            </a:r>
            <a:r>
              <a:rPr lang="en-US" spc="0" dirty="0">
                <a:effectLst/>
                <a:ea typeface="Symbol" panose="05050102010706020507" pitchFamily="18" charset="2"/>
                <a:cs typeface="Symbol" panose="05050102010706020507" pitchFamily="18" charset="2"/>
              </a:rPr>
              <a:t>	:</a:t>
            </a:r>
            <a:r>
              <a:rPr lang="en-US" spc="5" dirty="0">
                <a:effectLst/>
                <a:ea typeface="Symbol" panose="05050102010706020507" pitchFamily="18" charset="2"/>
                <a:cs typeface="Symbol" panose="05050102010706020507" pitchFamily="18" charset="2"/>
              </a:rPr>
              <a:t> </a:t>
            </a:r>
            <a:r>
              <a:rPr lang="en-US" spc="-10" dirty="0">
                <a:effectLst/>
                <a:ea typeface="Symbol" panose="05050102010706020507" pitchFamily="18" charset="2"/>
                <a:cs typeface="Symbol" panose="05050102010706020507" pitchFamily="18" charset="2"/>
              </a:rPr>
              <a:t>Python</a:t>
            </a:r>
            <a:endParaRPr lang="en-IN" spc="0" dirty="0">
              <a:effectLst/>
              <a:ea typeface="Symbol" panose="05050102010706020507" pitchFamily="18" charset="2"/>
              <a:cs typeface="Symbol" panose="05050102010706020507" pitchFamily="18" charset="2"/>
            </a:endParaRPr>
          </a:p>
          <a:p>
            <a:pPr marL="1600200" marR="71755" lvl="3" indent="-228600">
              <a:lnSpc>
                <a:spcPct val="146000"/>
              </a:lnSpc>
              <a:spcBef>
                <a:spcPts val="790"/>
              </a:spcBef>
              <a:spcAft>
                <a:spcPts val="0"/>
              </a:spcAft>
              <a:buSzPts val="1400"/>
              <a:buFont typeface="Symbol" panose="05050102010706020507" pitchFamily="18" charset="2"/>
              <a:buChar char=""/>
              <a:tabLst>
                <a:tab pos="758825" algn="l"/>
              </a:tabLst>
            </a:pPr>
            <a:r>
              <a:rPr lang="en-US" spc="0" dirty="0">
                <a:effectLst/>
                <a:ea typeface="Symbol" panose="05050102010706020507" pitchFamily="18" charset="2"/>
                <a:cs typeface="Symbol" panose="05050102010706020507" pitchFamily="18" charset="2"/>
              </a:rPr>
              <a:t>Libraries</a:t>
            </a:r>
            <a:r>
              <a:rPr lang="en-US" spc="-55" dirty="0">
                <a:effectLst/>
                <a:ea typeface="Symbol" panose="05050102010706020507" pitchFamily="18" charset="2"/>
                <a:cs typeface="Symbol" panose="05050102010706020507" pitchFamily="18" charset="2"/>
              </a:rPr>
              <a:t> </a:t>
            </a:r>
            <a:r>
              <a:rPr lang="en-US" spc="0" dirty="0">
                <a:effectLst/>
                <a:ea typeface="Symbol" panose="05050102010706020507" pitchFamily="18" charset="2"/>
                <a:cs typeface="Symbol" panose="05050102010706020507" pitchFamily="18" charset="2"/>
              </a:rPr>
              <a:t>used</a:t>
            </a:r>
            <a:r>
              <a:rPr lang="en-US" spc="200" dirty="0">
                <a:effectLst/>
                <a:ea typeface="Symbol" panose="05050102010706020507" pitchFamily="18" charset="2"/>
                <a:cs typeface="Symbol" panose="05050102010706020507" pitchFamily="18" charset="2"/>
              </a:rPr>
              <a:t> </a:t>
            </a:r>
            <a:r>
              <a:rPr lang="en-US" spc="0" dirty="0">
                <a:effectLst/>
                <a:ea typeface="Symbol" panose="05050102010706020507" pitchFamily="18" charset="2"/>
                <a:cs typeface="Symbol" panose="05050102010706020507" pitchFamily="18" charset="2"/>
              </a:rPr>
              <a:t>:</a:t>
            </a:r>
            <a:r>
              <a:rPr lang="en-US" spc="-45" dirty="0">
                <a:effectLst/>
                <a:ea typeface="Symbol" panose="05050102010706020507" pitchFamily="18" charset="2"/>
                <a:cs typeface="Symbol" panose="05050102010706020507" pitchFamily="18" charset="2"/>
              </a:rPr>
              <a:t> </a:t>
            </a:r>
            <a:r>
              <a:rPr lang="en-US" spc="0" dirty="0">
                <a:effectLst/>
                <a:ea typeface="Symbol" panose="05050102010706020507" pitchFamily="18" charset="2"/>
                <a:cs typeface="Symbol" panose="05050102010706020507" pitchFamily="18" charset="2"/>
              </a:rPr>
              <a:t>OpenCV-python,</a:t>
            </a:r>
            <a:r>
              <a:rPr lang="en-US" spc="-50" dirty="0">
                <a:effectLst/>
                <a:ea typeface="Symbol" panose="05050102010706020507" pitchFamily="18" charset="2"/>
                <a:cs typeface="Symbol" panose="05050102010706020507" pitchFamily="18" charset="2"/>
              </a:rPr>
              <a:t> </a:t>
            </a:r>
            <a:r>
              <a:rPr lang="en-US" spc="0" dirty="0">
                <a:effectLst/>
                <a:ea typeface="Symbol" panose="05050102010706020507" pitchFamily="18" charset="2"/>
                <a:cs typeface="Symbol" panose="05050102010706020507" pitchFamily="18" charset="2"/>
              </a:rPr>
              <a:t>pillow</a:t>
            </a:r>
            <a:r>
              <a:rPr lang="en-US" spc="-55" dirty="0">
                <a:effectLst/>
                <a:ea typeface="Symbol" panose="05050102010706020507" pitchFamily="18" charset="2"/>
                <a:cs typeface="Symbol" panose="05050102010706020507" pitchFamily="18" charset="2"/>
              </a:rPr>
              <a:t> </a:t>
            </a:r>
            <a:r>
              <a:rPr lang="en-US" spc="0" dirty="0">
                <a:effectLst/>
                <a:ea typeface="Symbol" panose="05050102010706020507" pitchFamily="18" charset="2"/>
                <a:cs typeface="Symbol" panose="05050102010706020507" pitchFamily="18" charset="2"/>
              </a:rPr>
              <a:t>pandas</a:t>
            </a:r>
            <a:r>
              <a:rPr lang="en-US" spc="-55" dirty="0">
                <a:effectLst/>
                <a:ea typeface="Symbol" panose="05050102010706020507" pitchFamily="18" charset="2"/>
                <a:cs typeface="Symbol" panose="05050102010706020507" pitchFamily="18" charset="2"/>
              </a:rPr>
              <a:t> </a:t>
            </a:r>
            <a:r>
              <a:rPr lang="en-US" spc="0" dirty="0">
                <a:effectLst/>
                <a:ea typeface="Symbol" panose="05050102010706020507" pitchFamily="18" charset="2"/>
                <a:cs typeface="Symbol" panose="05050102010706020507" pitchFamily="18" charset="2"/>
              </a:rPr>
              <a:t>,</a:t>
            </a:r>
            <a:r>
              <a:rPr lang="en-US" spc="-50" dirty="0">
                <a:effectLst/>
                <a:ea typeface="Symbol" panose="05050102010706020507" pitchFamily="18" charset="2"/>
                <a:cs typeface="Symbol" panose="05050102010706020507" pitchFamily="18" charset="2"/>
              </a:rPr>
              <a:t> </a:t>
            </a:r>
            <a:r>
              <a:rPr lang="en-US" spc="0" dirty="0">
                <a:effectLst/>
                <a:ea typeface="Symbol" panose="05050102010706020507" pitchFamily="18" charset="2"/>
                <a:cs typeface="Symbol" panose="05050102010706020507" pitchFamily="18" charset="2"/>
              </a:rPr>
              <a:t>OpenCV-</a:t>
            </a:r>
            <a:r>
              <a:rPr lang="en-US" spc="0" dirty="0" err="1">
                <a:effectLst/>
                <a:ea typeface="Symbol" panose="05050102010706020507" pitchFamily="18" charset="2"/>
                <a:cs typeface="Symbol" panose="05050102010706020507" pitchFamily="18" charset="2"/>
              </a:rPr>
              <a:t>contrib</a:t>
            </a:r>
            <a:r>
              <a:rPr lang="en-US" spc="0" dirty="0">
                <a:effectLst/>
                <a:ea typeface="Symbol" panose="05050102010706020507" pitchFamily="18" charset="2"/>
                <a:cs typeface="Symbol" panose="05050102010706020507" pitchFamily="18" charset="2"/>
              </a:rPr>
              <a:t>- </a:t>
            </a:r>
            <a:r>
              <a:rPr lang="en-US" spc="-10" dirty="0" err="1">
                <a:effectLst/>
                <a:ea typeface="Symbol" panose="05050102010706020507" pitchFamily="18" charset="2"/>
                <a:cs typeface="Symbol" panose="05050102010706020507" pitchFamily="18" charset="2"/>
              </a:rPr>
              <a:t>pythonpymysql</a:t>
            </a:r>
            <a:r>
              <a:rPr lang="en-US" spc="-10" dirty="0">
                <a:effectLst/>
                <a:ea typeface="Symbol" panose="05050102010706020507" pitchFamily="18" charset="2"/>
                <a:cs typeface="Symbol" panose="05050102010706020507" pitchFamily="18" charset="2"/>
              </a:rPr>
              <a:t>.</a:t>
            </a:r>
            <a:endParaRPr lang="en-IN" spc="0" dirty="0">
              <a:effectLst/>
              <a:ea typeface="Symbol" panose="05050102010706020507" pitchFamily="18" charset="2"/>
              <a:cs typeface="Symbol" panose="05050102010706020507" pitchFamily="18" charset="2"/>
            </a:endParaRPr>
          </a:p>
          <a:p>
            <a:pPr marL="1600200" lvl="3" indent="-228600">
              <a:spcBef>
                <a:spcPts val="45"/>
              </a:spcBef>
              <a:spcAft>
                <a:spcPts val="0"/>
              </a:spcAft>
              <a:buSzPts val="1400"/>
              <a:buFont typeface="Symbol" panose="05050102010706020507" pitchFamily="18" charset="2"/>
              <a:buChar char=""/>
              <a:tabLst>
                <a:tab pos="758825" algn="l"/>
              </a:tabLst>
            </a:pPr>
            <a:r>
              <a:rPr lang="en-US" spc="0" dirty="0">
                <a:effectLst/>
                <a:ea typeface="Symbol" panose="05050102010706020507" pitchFamily="18" charset="2"/>
                <a:cs typeface="Symbol" panose="05050102010706020507" pitchFamily="18" charset="2"/>
              </a:rPr>
              <a:t>Integrated</a:t>
            </a:r>
            <a:r>
              <a:rPr lang="en-US" spc="-45" dirty="0">
                <a:effectLst/>
                <a:ea typeface="Symbol" panose="05050102010706020507" pitchFamily="18" charset="2"/>
                <a:cs typeface="Symbol" panose="05050102010706020507" pitchFamily="18" charset="2"/>
              </a:rPr>
              <a:t> </a:t>
            </a:r>
            <a:r>
              <a:rPr lang="en-US" spc="0" dirty="0">
                <a:effectLst/>
                <a:ea typeface="Symbol" panose="05050102010706020507" pitchFamily="18" charset="2"/>
                <a:cs typeface="Symbol" panose="05050102010706020507" pitchFamily="18" charset="2"/>
              </a:rPr>
              <a:t>development</a:t>
            </a:r>
            <a:r>
              <a:rPr lang="en-US" spc="-25" dirty="0">
                <a:effectLst/>
                <a:ea typeface="Symbol" panose="05050102010706020507" pitchFamily="18" charset="2"/>
                <a:cs typeface="Symbol" panose="05050102010706020507" pitchFamily="18" charset="2"/>
              </a:rPr>
              <a:t> </a:t>
            </a:r>
            <a:r>
              <a:rPr lang="en-US" spc="0" dirty="0">
                <a:effectLst/>
                <a:ea typeface="Symbol" panose="05050102010706020507" pitchFamily="18" charset="2"/>
                <a:cs typeface="Symbol" panose="05050102010706020507" pitchFamily="18" charset="2"/>
              </a:rPr>
              <a:t>environment</a:t>
            </a:r>
            <a:r>
              <a:rPr lang="en-US" spc="290" dirty="0">
                <a:effectLst/>
                <a:ea typeface="Symbol" panose="05050102010706020507" pitchFamily="18" charset="2"/>
                <a:cs typeface="Symbol" panose="05050102010706020507" pitchFamily="18" charset="2"/>
              </a:rPr>
              <a:t> </a:t>
            </a:r>
            <a:r>
              <a:rPr lang="en-US" spc="0" dirty="0">
                <a:effectLst/>
                <a:ea typeface="Symbol" panose="05050102010706020507" pitchFamily="18" charset="2"/>
                <a:cs typeface="Symbol" panose="05050102010706020507" pitchFamily="18" charset="2"/>
              </a:rPr>
              <a:t>:</a:t>
            </a:r>
            <a:r>
              <a:rPr lang="en-US" spc="-25" dirty="0">
                <a:effectLst/>
                <a:ea typeface="Symbol" panose="05050102010706020507" pitchFamily="18" charset="2"/>
                <a:cs typeface="Symbol" panose="05050102010706020507" pitchFamily="18" charset="2"/>
              </a:rPr>
              <a:t> </a:t>
            </a:r>
            <a:r>
              <a:rPr lang="en-US" spc="0" dirty="0">
                <a:effectLst/>
                <a:ea typeface="Symbol" panose="05050102010706020507" pitchFamily="18" charset="2"/>
                <a:cs typeface="Symbol" panose="05050102010706020507" pitchFamily="18" charset="2"/>
              </a:rPr>
              <a:t>Command</a:t>
            </a:r>
            <a:r>
              <a:rPr lang="en-US" spc="-25" dirty="0">
                <a:effectLst/>
                <a:ea typeface="Symbol" panose="05050102010706020507" pitchFamily="18" charset="2"/>
                <a:cs typeface="Symbol" panose="05050102010706020507" pitchFamily="18" charset="2"/>
              </a:rPr>
              <a:t> </a:t>
            </a:r>
            <a:r>
              <a:rPr lang="en-US" spc="-10" dirty="0">
                <a:effectLst/>
                <a:ea typeface="Symbol" panose="05050102010706020507" pitchFamily="18" charset="2"/>
                <a:cs typeface="Symbol" panose="05050102010706020507" pitchFamily="18" charset="2"/>
              </a:rPr>
              <a:t>prompt.</a:t>
            </a:r>
            <a:endParaRPr lang="en-IN" spc="0" dirty="0">
              <a:effectLst/>
              <a:ea typeface="Symbol" panose="05050102010706020507" pitchFamily="18" charset="2"/>
              <a:cs typeface="Symbol" panose="05050102010706020507" pitchFamily="18" charset="2"/>
            </a:endParaRPr>
          </a:p>
          <a:p>
            <a:r>
              <a:rPr lang="en-US" dirty="0">
                <a:effectLst/>
                <a:ea typeface="Times New Roman" panose="02020603050405020304" pitchFamily="18" charset="0"/>
              </a:rPr>
              <a:t> </a:t>
            </a:r>
            <a:endParaRPr lang="en-IN" dirty="0">
              <a:effectLst/>
              <a:ea typeface="Times New Roman" panose="02020603050405020304" pitchFamily="18" charset="0"/>
            </a:endParaRPr>
          </a:p>
        </p:txBody>
      </p:sp>
      <p:sp>
        <p:nvSpPr>
          <p:cNvPr id="9" name="Oval 8">
            <a:extLst>
              <a:ext uri="{FF2B5EF4-FFF2-40B4-BE49-F238E27FC236}">
                <a16:creationId xmlns:a16="http://schemas.microsoft.com/office/drawing/2014/main" id="{F8EF8CC9-F889-3C1A-4DBF-08A01E28C4C0}"/>
              </a:ext>
            </a:extLst>
          </p:cNvPr>
          <p:cNvSpPr/>
          <p:nvPr/>
        </p:nvSpPr>
        <p:spPr>
          <a:xfrm flipH="1">
            <a:off x="3172621" y="1547189"/>
            <a:ext cx="45719" cy="72427"/>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65D86611-F277-C02A-756A-3609D49CF7CB}"/>
              </a:ext>
            </a:extLst>
          </p:cNvPr>
          <p:cNvSpPr/>
          <p:nvPr/>
        </p:nvSpPr>
        <p:spPr>
          <a:xfrm>
            <a:off x="3162791" y="2344892"/>
            <a:ext cx="58993" cy="68414"/>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D4ACF6B4-BB27-9D7A-BA8F-052634977CC5}"/>
              </a:ext>
            </a:extLst>
          </p:cNvPr>
          <p:cNvSpPr/>
          <p:nvPr/>
        </p:nvSpPr>
        <p:spPr>
          <a:xfrm>
            <a:off x="3169427" y="3290821"/>
            <a:ext cx="45719" cy="8463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5485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9A62E7-A024-8C9B-9249-793F84956C8A}"/>
              </a:ext>
            </a:extLst>
          </p:cNvPr>
          <p:cNvSpPr txBox="1"/>
          <p:nvPr/>
        </p:nvSpPr>
        <p:spPr>
          <a:xfrm>
            <a:off x="1691148" y="747252"/>
            <a:ext cx="2153264"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IN" b="1" dirty="0">
                <a:latin typeface="Algerian" panose="04020705040A02060702" pitchFamily="82" charset="0"/>
              </a:rPr>
              <a:t>SCREENSHOTS</a:t>
            </a:r>
          </a:p>
        </p:txBody>
      </p:sp>
      <p:pic>
        <p:nvPicPr>
          <p:cNvPr id="5" name="Picture 4">
            <a:extLst>
              <a:ext uri="{FF2B5EF4-FFF2-40B4-BE49-F238E27FC236}">
                <a16:creationId xmlns:a16="http://schemas.microsoft.com/office/drawing/2014/main" id="{8B850E48-4DE6-4450-26B9-0AFA39148D71}"/>
              </a:ext>
            </a:extLst>
          </p:cNvPr>
          <p:cNvPicPr>
            <a:picLocks noChangeAspect="1"/>
          </p:cNvPicPr>
          <p:nvPr/>
        </p:nvPicPr>
        <p:blipFill>
          <a:blip r:embed="rId2"/>
          <a:stretch>
            <a:fillRect/>
          </a:stretch>
        </p:blipFill>
        <p:spPr>
          <a:xfrm>
            <a:off x="1622936" y="1504335"/>
            <a:ext cx="3894803" cy="2025446"/>
          </a:xfrm>
          <a:prstGeom prst="rect">
            <a:avLst/>
          </a:prstGeom>
        </p:spPr>
      </p:pic>
      <p:sp>
        <p:nvSpPr>
          <p:cNvPr id="6" name="TextBox 5">
            <a:extLst>
              <a:ext uri="{FF2B5EF4-FFF2-40B4-BE49-F238E27FC236}">
                <a16:creationId xmlns:a16="http://schemas.microsoft.com/office/drawing/2014/main" id="{EB3BC571-5BB2-842E-00FD-8BE4885298D6}"/>
              </a:ext>
            </a:extLst>
          </p:cNvPr>
          <p:cNvSpPr txBox="1"/>
          <p:nvPr/>
        </p:nvSpPr>
        <p:spPr>
          <a:xfrm>
            <a:off x="1621106" y="3709783"/>
            <a:ext cx="3846694" cy="415498"/>
          </a:xfrm>
          <a:prstGeom prst="rect">
            <a:avLst/>
          </a:prstGeom>
          <a:noFill/>
        </p:spPr>
        <p:txBody>
          <a:bodyPr wrap="none" rtlCol="0">
            <a:spAutoFit/>
          </a:bodyPr>
          <a:lstStyle/>
          <a:p>
            <a:r>
              <a:rPr lang="en-IN" sz="900" dirty="0"/>
              <a:t>Fig 5.</a:t>
            </a:r>
            <a:r>
              <a:rPr lang="x-none" sz="1200" spc="-5" dirty="0">
                <a:effectLst/>
                <a:latin typeface="Times New Roman" panose="02020603050405020304" pitchFamily="18" charset="0"/>
                <a:ea typeface="SimSun" panose="02010600030101010101" pitchFamily="2" charset="-122"/>
              </a:rPr>
              <a:t>Taking</a:t>
            </a:r>
            <a:r>
              <a:rPr lang="x-none" sz="1200" spc="-25" dirty="0">
                <a:effectLst/>
                <a:latin typeface="Times New Roman" panose="02020603050405020304" pitchFamily="18" charset="0"/>
                <a:ea typeface="SimSun" panose="02010600030101010101" pitchFamily="2" charset="-122"/>
              </a:rPr>
              <a:t> </a:t>
            </a:r>
            <a:r>
              <a:rPr lang="x-none" sz="1200" spc="-5" dirty="0">
                <a:effectLst/>
                <a:latin typeface="Times New Roman" panose="02020603050405020304" pitchFamily="18" charset="0"/>
                <a:ea typeface="SimSun" panose="02010600030101010101" pitchFamily="2" charset="-122"/>
              </a:rPr>
              <a:t>images</a:t>
            </a:r>
            <a:r>
              <a:rPr lang="x-none" sz="1200" spc="-25" dirty="0">
                <a:effectLst/>
                <a:latin typeface="Times New Roman" panose="02020603050405020304" pitchFamily="18" charset="0"/>
                <a:ea typeface="SimSun" panose="02010600030101010101" pitchFamily="2" charset="-122"/>
              </a:rPr>
              <a:t> </a:t>
            </a:r>
            <a:r>
              <a:rPr lang="x-none" sz="1200" spc="-5" dirty="0">
                <a:effectLst/>
                <a:latin typeface="Times New Roman" panose="02020603050405020304" pitchFamily="18" charset="0"/>
                <a:ea typeface="SimSun" panose="02010600030101010101" pitchFamily="2" charset="-122"/>
              </a:rPr>
              <a:t>for</a:t>
            </a:r>
            <a:r>
              <a:rPr lang="x-none" sz="1200" spc="-30" dirty="0">
                <a:effectLst/>
                <a:latin typeface="Times New Roman" panose="02020603050405020304" pitchFamily="18" charset="0"/>
                <a:ea typeface="SimSun" panose="02010600030101010101" pitchFamily="2" charset="-122"/>
              </a:rPr>
              <a:t> </a:t>
            </a:r>
            <a:r>
              <a:rPr lang="x-none" sz="1200" spc="-5" dirty="0">
                <a:effectLst/>
                <a:latin typeface="Times New Roman" panose="02020603050405020304" pitchFamily="18" charset="0"/>
                <a:ea typeface="SimSun" panose="02010600030101010101" pitchFamily="2" charset="-122"/>
              </a:rPr>
              <a:t>registration</a:t>
            </a:r>
            <a:r>
              <a:rPr lang="x-none" sz="1200" spc="-15" dirty="0">
                <a:effectLst/>
                <a:latin typeface="Times New Roman" panose="02020603050405020304" pitchFamily="18" charset="0"/>
                <a:ea typeface="SimSun" panose="02010600030101010101" pitchFamily="2" charset="-122"/>
              </a:rPr>
              <a:t> </a:t>
            </a:r>
            <a:r>
              <a:rPr lang="x-none" sz="1200" spc="-5" dirty="0">
                <a:effectLst/>
                <a:latin typeface="Times New Roman" panose="02020603050405020304" pitchFamily="18" charset="0"/>
                <a:ea typeface="SimSun" panose="02010600030101010101" pitchFamily="2" charset="-122"/>
              </a:rPr>
              <a:t>for the particular student</a:t>
            </a:r>
            <a:endParaRPr lang="en-IN" sz="1200" spc="-5" dirty="0">
              <a:effectLst/>
              <a:latin typeface="Times New Roman" panose="02020603050405020304" pitchFamily="18" charset="0"/>
              <a:ea typeface="SimSun" panose="02010600030101010101" pitchFamily="2" charset="-122"/>
            </a:endParaRPr>
          </a:p>
          <a:p>
            <a:endParaRPr lang="en-IN" sz="900" dirty="0"/>
          </a:p>
        </p:txBody>
      </p:sp>
      <p:pic>
        <p:nvPicPr>
          <p:cNvPr id="8" name="Picture 7">
            <a:extLst>
              <a:ext uri="{FF2B5EF4-FFF2-40B4-BE49-F238E27FC236}">
                <a16:creationId xmlns:a16="http://schemas.microsoft.com/office/drawing/2014/main" id="{E33082C5-239F-5327-6338-031584492379}"/>
              </a:ext>
            </a:extLst>
          </p:cNvPr>
          <p:cNvPicPr>
            <a:picLocks noChangeAspect="1"/>
          </p:cNvPicPr>
          <p:nvPr/>
        </p:nvPicPr>
        <p:blipFill>
          <a:blip r:embed="rId3"/>
          <a:stretch>
            <a:fillRect/>
          </a:stretch>
        </p:blipFill>
        <p:spPr>
          <a:xfrm>
            <a:off x="7727852" y="1543664"/>
            <a:ext cx="3896633" cy="2025446"/>
          </a:xfrm>
          <a:prstGeom prst="rect">
            <a:avLst/>
          </a:prstGeom>
        </p:spPr>
      </p:pic>
      <p:sp>
        <p:nvSpPr>
          <p:cNvPr id="9" name="TextBox 8">
            <a:extLst>
              <a:ext uri="{FF2B5EF4-FFF2-40B4-BE49-F238E27FC236}">
                <a16:creationId xmlns:a16="http://schemas.microsoft.com/office/drawing/2014/main" id="{D332FB5D-43D9-F172-8964-3138BF86BCC4}"/>
              </a:ext>
            </a:extLst>
          </p:cNvPr>
          <p:cNvSpPr txBox="1"/>
          <p:nvPr/>
        </p:nvSpPr>
        <p:spPr>
          <a:xfrm>
            <a:off x="8080164" y="3709783"/>
            <a:ext cx="2966966" cy="553998"/>
          </a:xfrm>
          <a:prstGeom prst="rect">
            <a:avLst/>
          </a:prstGeom>
          <a:noFill/>
        </p:spPr>
        <p:txBody>
          <a:bodyPr wrap="none" rtlCol="0">
            <a:spAutoFit/>
          </a:bodyPr>
          <a:lstStyle/>
          <a:p>
            <a:r>
              <a:rPr lang="en-IN" sz="1200" dirty="0"/>
              <a:t>Fig 6.</a:t>
            </a:r>
            <a:r>
              <a:rPr lang="x-none" sz="1800" spc="-5" dirty="0">
                <a:effectLst/>
                <a:latin typeface="Times New Roman" panose="02020603050405020304" pitchFamily="18" charset="0"/>
                <a:ea typeface="SimSun" panose="02010600030101010101" pitchFamily="2" charset="-122"/>
              </a:rPr>
              <a:t> </a:t>
            </a:r>
            <a:r>
              <a:rPr lang="x-none" sz="1200" spc="-5" dirty="0">
                <a:effectLst/>
                <a:latin typeface="Times New Roman" panose="02020603050405020304" pitchFamily="18" charset="0"/>
                <a:ea typeface="SimSun" panose="02010600030101010101" pitchFamily="2" charset="-122"/>
              </a:rPr>
              <a:t>Taking</a:t>
            </a:r>
            <a:r>
              <a:rPr lang="x-none" sz="1200" spc="-20" dirty="0">
                <a:effectLst/>
                <a:latin typeface="Times New Roman" panose="02020603050405020304" pitchFamily="18" charset="0"/>
                <a:ea typeface="SimSun" panose="02010600030101010101" pitchFamily="2" charset="-122"/>
              </a:rPr>
              <a:t> </a:t>
            </a:r>
            <a:r>
              <a:rPr lang="x-none" sz="1200" spc="-5" dirty="0">
                <a:effectLst/>
                <a:latin typeface="Times New Roman" panose="02020603050405020304" pitchFamily="18" charset="0"/>
                <a:ea typeface="SimSun" panose="02010600030101010101" pitchFamily="2" charset="-122"/>
              </a:rPr>
              <a:t>attendance</a:t>
            </a:r>
            <a:r>
              <a:rPr lang="x-none" sz="1200" spc="-25" dirty="0">
                <a:effectLst/>
                <a:latin typeface="Times New Roman" panose="02020603050405020304" pitchFamily="18" charset="0"/>
                <a:ea typeface="SimSun" panose="02010600030101010101" pitchFamily="2" charset="-122"/>
              </a:rPr>
              <a:t> </a:t>
            </a:r>
            <a:r>
              <a:rPr lang="x-none" sz="1200" spc="-5" dirty="0">
                <a:effectLst/>
                <a:latin typeface="Times New Roman" panose="02020603050405020304" pitchFamily="18" charset="0"/>
                <a:ea typeface="SimSun" panose="02010600030101010101" pitchFamily="2" charset="-122"/>
              </a:rPr>
              <a:t>by</a:t>
            </a:r>
            <a:r>
              <a:rPr lang="x-none" sz="1200" spc="-25" dirty="0">
                <a:effectLst/>
                <a:latin typeface="Times New Roman" panose="02020603050405020304" pitchFamily="18" charset="0"/>
                <a:ea typeface="SimSun" panose="02010600030101010101" pitchFamily="2" charset="-122"/>
              </a:rPr>
              <a:t> </a:t>
            </a:r>
            <a:r>
              <a:rPr lang="x-none" sz="1200" spc="-5" dirty="0">
                <a:effectLst/>
                <a:latin typeface="Times New Roman" panose="02020603050405020304" pitchFamily="18" charset="0"/>
                <a:ea typeface="SimSun" panose="02010600030101010101" pitchFamily="2" charset="-122"/>
              </a:rPr>
              <a:t>recognizing</a:t>
            </a:r>
            <a:r>
              <a:rPr lang="x-none" sz="1200" spc="-20" dirty="0">
                <a:effectLst/>
                <a:latin typeface="Times New Roman" panose="02020603050405020304" pitchFamily="18" charset="0"/>
                <a:ea typeface="SimSun" panose="02010600030101010101" pitchFamily="2" charset="-122"/>
              </a:rPr>
              <a:t> face</a:t>
            </a:r>
            <a:endParaRPr lang="en-IN" sz="1200" spc="-5" dirty="0">
              <a:effectLst/>
              <a:latin typeface="Times New Roman" panose="02020603050405020304" pitchFamily="18" charset="0"/>
              <a:ea typeface="SimSun" panose="02010600030101010101" pitchFamily="2" charset="-122"/>
            </a:endParaRPr>
          </a:p>
          <a:p>
            <a:endParaRPr lang="en-IN" sz="1200" dirty="0"/>
          </a:p>
        </p:txBody>
      </p:sp>
      <p:pic>
        <p:nvPicPr>
          <p:cNvPr id="11" name="Picture 10">
            <a:extLst>
              <a:ext uri="{FF2B5EF4-FFF2-40B4-BE49-F238E27FC236}">
                <a16:creationId xmlns:a16="http://schemas.microsoft.com/office/drawing/2014/main" id="{4A90B2C4-1D02-3189-1E7B-3820F69E38B8}"/>
              </a:ext>
            </a:extLst>
          </p:cNvPr>
          <p:cNvPicPr>
            <a:picLocks noChangeAspect="1"/>
          </p:cNvPicPr>
          <p:nvPr/>
        </p:nvPicPr>
        <p:blipFill>
          <a:blip r:embed="rId4"/>
          <a:stretch>
            <a:fillRect/>
          </a:stretch>
        </p:blipFill>
        <p:spPr>
          <a:xfrm>
            <a:off x="4624103" y="4125281"/>
            <a:ext cx="3896634" cy="1924665"/>
          </a:xfrm>
          <a:prstGeom prst="rect">
            <a:avLst/>
          </a:prstGeom>
        </p:spPr>
      </p:pic>
      <p:sp>
        <p:nvSpPr>
          <p:cNvPr id="14" name="TextBox 13">
            <a:extLst>
              <a:ext uri="{FF2B5EF4-FFF2-40B4-BE49-F238E27FC236}">
                <a16:creationId xmlns:a16="http://schemas.microsoft.com/office/drawing/2014/main" id="{09C31861-E73D-7E86-7098-B564384AC11C}"/>
              </a:ext>
            </a:extLst>
          </p:cNvPr>
          <p:cNvSpPr txBox="1"/>
          <p:nvPr/>
        </p:nvSpPr>
        <p:spPr>
          <a:xfrm>
            <a:off x="5467800" y="6312310"/>
            <a:ext cx="1790875" cy="261610"/>
          </a:xfrm>
          <a:prstGeom prst="rect">
            <a:avLst/>
          </a:prstGeom>
          <a:noFill/>
        </p:spPr>
        <p:txBody>
          <a:bodyPr wrap="none" rtlCol="0">
            <a:spAutoFit/>
          </a:bodyPr>
          <a:lstStyle/>
          <a:p>
            <a:r>
              <a:rPr lang="en-IN" sz="1100" dirty="0"/>
              <a:t>Fig 7.Change password</a:t>
            </a:r>
          </a:p>
        </p:txBody>
      </p:sp>
    </p:spTree>
    <p:extLst>
      <p:ext uri="{BB962C8B-B14F-4D97-AF65-F5344CB8AC3E}">
        <p14:creationId xmlns:p14="http://schemas.microsoft.com/office/powerpoint/2010/main" val="3810867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980C0F-0603-798C-168A-D9AB0D9F3DA0}"/>
              </a:ext>
            </a:extLst>
          </p:cNvPr>
          <p:cNvSpPr txBox="1"/>
          <p:nvPr/>
        </p:nvSpPr>
        <p:spPr>
          <a:xfrm>
            <a:off x="1750141" y="766916"/>
            <a:ext cx="2408903" cy="40011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IN" sz="2000" dirty="0">
                <a:latin typeface="Algerian" panose="04020705040A02060702" pitchFamily="82" charset="0"/>
              </a:rPr>
              <a:t>CONCLUSION</a:t>
            </a:r>
          </a:p>
        </p:txBody>
      </p:sp>
      <p:sp>
        <p:nvSpPr>
          <p:cNvPr id="3" name="TextBox 2">
            <a:extLst>
              <a:ext uri="{FF2B5EF4-FFF2-40B4-BE49-F238E27FC236}">
                <a16:creationId xmlns:a16="http://schemas.microsoft.com/office/drawing/2014/main" id="{A1D227BE-4252-0271-E2AA-DBE1D4D76A27}"/>
              </a:ext>
            </a:extLst>
          </p:cNvPr>
          <p:cNvSpPr txBox="1"/>
          <p:nvPr/>
        </p:nvSpPr>
        <p:spPr>
          <a:xfrm>
            <a:off x="2812029" y="1465006"/>
            <a:ext cx="8374055" cy="3693319"/>
          </a:xfrm>
          <a:prstGeom prst="rect">
            <a:avLst/>
          </a:prstGeom>
          <a:noFill/>
        </p:spPr>
        <p:txBody>
          <a:bodyPr wrap="square" rtlCol="0">
            <a:spAutoFit/>
          </a:bodyPr>
          <a:lstStyle/>
          <a:p>
            <a:r>
              <a:rPr lang="en-US" dirty="0"/>
              <a:t>Face recognition systems are becoming essential for applications like security and attendance management in educational institutions. A Face Recognition Based Attendance System automates attendance tracking, reducing errors associated with manual methods. By leveraging Linear Discriminant Analysis (LDA), the system enhances accuracy and efficiency in verifying student identities. The implementation involves collecting diverse student images, preprocessing them, extracting features using LDA, training a recognition model, and automatically marking attendance in real-time. This approach not only saves time and increases accuracy but is also scalable for larger institutions. Additionally, it emphasizes data protection and access control to ensure the security of student information. Overall, this system significantly improves the reliability and efficiency of attendance management.</a:t>
            </a:r>
            <a:endParaRPr lang="en-IN" dirty="0"/>
          </a:p>
        </p:txBody>
      </p:sp>
    </p:spTree>
    <p:extLst>
      <p:ext uri="{BB962C8B-B14F-4D97-AF65-F5344CB8AC3E}">
        <p14:creationId xmlns:p14="http://schemas.microsoft.com/office/powerpoint/2010/main" val="3325357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91D616-BE83-0049-0F18-FBFFA4666269}"/>
              </a:ext>
            </a:extLst>
          </p:cNvPr>
          <p:cNvSpPr txBox="1"/>
          <p:nvPr/>
        </p:nvSpPr>
        <p:spPr>
          <a:xfrm>
            <a:off x="1799303" y="776749"/>
            <a:ext cx="3077497" cy="40011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IN" sz="2000" dirty="0">
                <a:latin typeface="Algerian" panose="04020705040A02060702" pitchFamily="82" charset="0"/>
              </a:rPr>
              <a:t>FUTURE ENHANCEMENT</a:t>
            </a:r>
          </a:p>
        </p:txBody>
      </p:sp>
      <p:sp>
        <p:nvSpPr>
          <p:cNvPr id="3" name="TextBox 2">
            <a:extLst>
              <a:ext uri="{FF2B5EF4-FFF2-40B4-BE49-F238E27FC236}">
                <a16:creationId xmlns:a16="http://schemas.microsoft.com/office/drawing/2014/main" id="{CDEAB404-8496-C367-F490-A52A34D47E21}"/>
              </a:ext>
            </a:extLst>
          </p:cNvPr>
          <p:cNvSpPr txBox="1"/>
          <p:nvPr/>
        </p:nvSpPr>
        <p:spPr>
          <a:xfrm>
            <a:off x="4286864" y="1818967"/>
            <a:ext cx="5152103" cy="2308324"/>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The</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results</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promising,</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however</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future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work</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focus</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adding some features to the page such as student details other than student id and name and detection of face when a student wearing a face masks and a feature to delete the student from the system &amp; also giving authentication to parents to see the attendance report etc.,</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246257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3871" y="1585519"/>
            <a:ext cx="8263154" cy="3416320"/>
          </a:xfrm>
          <a:prstGeom prst="rect">
            <a:avLst/>
          </a:prstGeom>
          <a:noFill/>
        </p:spPr>
        <p:txBody>
          <a:bodyPr wrap="square" rtlCol="0">
            <a:spAutoFit/>
          </a:bodyPr>
          <a:lstStyle/>
          <a:p>
            <a:endParaRPr lang="en-US" dirty="0"/>
          </a:p>
          <a:p>
            <a:r>
              <a:rPr lang="en-US" dirty="0"/>
              <a:t>Facial recognition, a secure biometric technique, typically requires large databases and is often outsourced by large companies. This project aims to develop an in-house system for educational institutions, allowing student attendance to be recorded through facial recognition. The system uses the Normal Discriminant Function (NDF) for accurate identification, and includes security measures like retinal scanning, thermal imaging, and 2D/3D mapping to prevent impersonation. Principal Component Analysis (PCA) and Linear Discriminant Analysis (LDA) are employed for feature extraction and dimensionality reduction. Each student’s facial data is stored as up to 100 images, with attendance records logged with precise timestamps.</a:t>
            </a:r>
            <a:endParaRPr lang="en-IN" dirty="0"/>
          </a:p>
        </p:txBody>
      </p:sp>
      <p:sp>
        <p:nvSpPr>
          <p:cNvPr id="3" name="TextBox 2"/>
          <p:cNvSpPr txBox="1"/>
          <p:nvPr/>
        </p:nvSpPr>
        <p:spPr>
          <a:xfrm>
            <a:off x="2843871" y="1208014"/>
            <a:ext cx="1750800" cy="46166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US" sz="2400" dirty="0">
                <a:latin typeface="Algerian" panose="04020705040A02060702" pitchFamily="82" charset="0"/>
              </a:rPr>
              <a:t>Abstract</a:t>
            </a:r>
            <a:endParaRPr lang="en-IN" sz="2400" dirty="0">
              <a:latin typeface="Algerian" panose="04020705040A02060702" pitchFamily="82" charset="0"/>
            </a:endParaRPr>
          </a:p>
        </p:txBody>
      </p:sp>
    </p:spTree>
    <p:extLst>
      <p:ext uri="{BB962C8B-B14F-4D97-AF65-F5344CB8AC3E}">
        <p14:creationId xmlns:p14="http://schemas.microsoft.com/office/powerpoint/2010/main" val="3331761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3528" y="1224836"/>
            <a:ext cx="8282354" cy="5096586"/>
          </a:xfrm>
          <a:prstGeom prst="rect">
            <a:avLst/>
          </a:prstGeom>
        </p:spPr>
      </p:pic>
      <p:sp>
        <p:nvSpPr>
          <p:cNvPr id="5" name="TextBox 4"/>
          <p:cNvSpPr txBox="1"/>
          <p:nvPr/>
        </p:nvSpPr>
        <p:spPr>
          <a:xfrm>
            <a:off x="5838091" y="6398909"/>
            <a:ext cx="2193229" cy="276999"/>
          </a:xfrm>
          <a:prstGeom prst="rect">
            <a:avLst/>
          </a:prstGeom>
          <a:noFill/>
        </p:spPr>
        <p:txBody>
          <a:bodyPr wrap="none" rtlCol="0">
            <a:spAutoFit/>
          </a:bodyPr>
          <a:lstStyle/>
          <a:p>
            <a:r>
              <a:rPr lang="en-US" sz="1200" dirty="0"/>
              <a:t>Fig1:Administrator diagram</a:t>
            </a:r>
            <a:endParaRPr lang="en-IN" sz="1200" dirty="0"/>
          </a:p>
        </p:txBody>
      </p:sp>
      <p:sp>
        <p:nvSpPr>
          <p:cNvPr id="2" name="TextBox 1">
            <a:extLst>
              <a:ext uri="{FF2B5EF4-FFF2-40B4-BE49-F238E27FC236}">
                <a16:creationId xmlns:a16="http://schemas.microsoft.com/office/drawing/2014/main" id="{B3EF93E6-16F3-D6E5-AE11-83EA7DBCE7AC}"/>
              </a:ext>
            </a:extLst>
          </p:cNvPr>
          <p:cNvSpPr txBox="1"/>
          <p:nvPr/>
        </p:nvSpPr>
        <p:spPr>
          <a:xfrm>
            <a:off x="1720645" y="778017"/>
            <a:ext cx="3039615" cy="369332"/>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IN" dirty="0">
                <a:latin typeface="Algerian" panose="04020705040A02060702" pitchFamily="82" charset="0"/>
              </a:rPr>
              <a:t>ADMINISTRATOR DIAGRAM</a:t>
            </a:r>
          </a:p>
        </p:txBody>
      </p:sp>
    </p:spTree>
    <p:extLst>
      <p:ext uri="{BB962C8B-B14F-4D97-AF65-F5344CB8AC3E}">
        <p14:creationId xmlns:p14="http://schemas.microsoft.com/office/powerpoint/2010/main" val="1816662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01923" y="2147582"/>
            <a:ext cx="8154099" cy="2585323"/>
          </a:xfrm>
          <a:prstGeom prst="rect">
            <a:avLst/>
          </a:prstGeom>
          <a:noFill/>
        </p:spPr>
        <p:txBody>
          <a:bodyPr wrap="square" rtlCol="0">
            <a:spAutoFit/>
          </a:bodyPr>
          <a:lstStyle/>
          <a:p>
            <a:r>
              <a:rPr lang="en-US" dirty="0"/>
              <a:t>Most existing systems automate attendance by integrating facial recognition technology with an Eigen-face database and Principal Component Analysis (PCA) using MATLAB GUI. The system captures and preprocesses a student's image, then compares it to the Eigen-face database. If the similarity score exceeds a threshold of 0.3, the system recognizes the face and records attendance. Attendance data is then saved in a Microsoft Excel sheet through the MATLAB GUI. The database initially contains 10 images of each of 15 individuals, captured from various angles and positions.</a:t>
            </a:r>
            <a:endParaRPr lang="en-IN" dirty="0"/>
          </a:p>
        </p:txBody>
      </p:sp>
      <p:sp>
        <p:nvSpPr>
          <p:cNvPr id="3" name="TextBox 2"/>
          <p:cNvSpPr txBox="1"/>
          <p:nvPr/>
        </p:nvSpPr>
        <p:spPr>
          <a:xfrm>
            <a:off x="2885812" y="1409350"/>
            <a:ext cx="2776722" cy="461665"/>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US" sz="2400" dirty="0" err="1">
                <a:latin typeface="Algerian" panose="04020705040A02060702" pitchFamily="82" charset="0"/>
              </a:rPr>
              <a:t>Exixting</a:t>
            </a:r>
            <a:r>
              <a:rPr lang="en-US" sz="2400" dirty="0">
                <a:latin typeface="Algerian" panose="04020705040A02060702" pitchFamily="82" charset="0"/>
              </a:rPr>
              <a:t> system</a:t>
            </a:r>
            <a:endParaRPr lang="en-IN" sz="2400" dirty="0">
              <a:latin typeface="Algerian" panose="04020705040A02060702" pitchFamily="82" charset="0"/>
            </a:endParaRPr>
          </a:p>
        </p:txBody>
      </p:sp>
    </p:spTree>
    <p:extLst>
      <p:ext uri="{BB962C8B-B14F-4D97-AF65-F5344CB8AC3E}">
        <p14:creationId xmlns:p14="http://schemas.microsoft.com/office/powerpoint/2010/main" val="3252739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0657" y="2022232"/>
            <a:ext cx="8846674" cy="1477328"/>
          </a:xfrm>
          <a:prstGeom prst="rect">
            <a:avLst/>
          </a:prstGeom>
          <a:noFill/>
        </p:spPr>
        <p:txBody>
          <a:bodyPr wrap="square" rtlCol="0">
            <a:spAutoFit/>
          </a:bodyPr>
          <a:lstStyle/>
          <a:p>
            <a:r>
              <a:rPr lang="en-US" dirty="0"/>
              <a:t>It is developed for a particular system so we implement this library </a:t>
            </a:r>
            <a:r>
              <a:rPr lang="en-US" dirty="0" err="1"/>
              <a:t>OpenCV</a:t>
            </a:r>
            <a:r>
              <a:rPr lang="en-US" dirty="0"/>
              <a:t> does not provide the same ease of use when compared to MATLAB. Open CV has a </a:t>
            </a:r>
            <a:r>
              <a:rPr lang="en-US" dirty="0" err="1"/>
              <a:t>flann</a:t>
            </a:r>
            <a:r>
              <a:rPr lang="en-US" dirty="0"/>
              <a:t> library of its own. This causes conflict issues when you try to use </a:t>
            </a:r>
            <a:r>
              <a:rPr lang="en-US" dirty="0" err="1"/>
              <a:t>OpenCV</a:t>
            </a:r>
            <a:r>
              <a:rPr lang="en-US" dirty="0"/>
              <a:t> library with the PCL library.</a:t>
            </a:r>
            <a:endParaRPr lang="en-IN" dirty="0"/>
          </a:p>
          <a:p>
            <a:endParaRPr lang="en-IN" dirty="0"/>
          </a:p>
        </p:txBody>
      </p:sp>
      <p:sp>
        <p:nvSpPr>
          <p:cNvPr id="8" name="TextBox 7"/>
          <p:cNvSpPr txBox="1"/>
          <p:nvPr/>
        </p:nvSpPr>
        <p:spPr>
          <a:xfrm>
            <a:off x="2630657" y="3807069"/>
            <a:ext cx="8264944" cy="1477328"/>
          </a:xfrm>
          <a:prstGeom prst="rect">
            <a:avLst/>
          </a:prstGeom>
          <a:noFill/>
        </p:spPr>
        <p:txBody>
          <a:bodyPr wrap="square" rtlCol="0">
            <a:spAutoFit/>
          </a:bodyPr>
          <a:lstStyle/>
          <a:p>
            <a:r>
              <a:rPr lang="en-US" dirty="0"/>
              <a:t>Also the existing system only stores images of 15 persons </a:t>
            </a:r>
            <a:r>
              <a:rPr lang="en-US" dirty="0" err="1"/>
              <a:t>upto</a:t>
            </a:r>
            <a:r>
              <a:rPr lang="en-US" dirty="0"/>
              <a:t> 10 images per person. This result in delay of detecting the faces and also most of institutions has larger number of students so the existing system does not fit well for it .</a:t>
            </a:r>
            <a:endParaRPr lang="en-IN" dirty="0"/>
          </a:p>
          <a:p>
            <a:endParaRPr lang="en-IN" dirty="0"/>
          </a:p>
        </p:txBody>
      </p:sp>
      <p:sp>
        <p:nvSpPr>
          <p:cNvPr id="10" name="TextBox 9"/>
          <p:cNvSpPr txBox="1"/>
          <p:nvPr/>
        </p:nvSpPr>
        <p:spPr>
          <a:xfrm>
            <a:off x="2382715" y="1063869"/>
            <a:ext cx="4253087" cy="40011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US" sz="2000" dirty="0">
                <a:latin typeface="Algerian" panose="04020705040A02060702" pitchFamily="82" charset="0"/>
              </a:rPr>
              <a:t>LIMITATIONS OF EXISTING SYSTEM</a:t>
            </a:r>
            <a:endParaRPr lang="en-IN" sz="2000" dirty="0">
              <a:latin typeface="Algerian" panose="04020705040A02060702" pitchFamily="82" charset="0"/>
            </a:endParaRPr>
          </a:p>
        </p:txBody>
      </p:sp>
      <p:sp>
        <p:nvSpPr>
          <p:cNvPr id="13" name="TextBox 12"/>
          <p:cNvSpPr txBox="1"/>
          <p:nvPr/>
        </p:nvSpPr>
        <p:spPr>
          <a:xfrm>
            <a:off x="2219967" y="2022232"/>
            <a:ext cx="410690" cy="369332"/>
          </a:xfrm>
          <a:prstGeom prst="rect">
            <a:avLst/>
          </a:prstGeom>
          <a:noFill/>
        </p:spPr>
        <p:txBody>
          <a:bodyPr wrap="none" rtlCol="0">
            <a:spAutoFit/>
          </a:bodyPr>
          <a:lstStyle/>
          <a:p>
            <a:r>
              <a:rPr lang="en-US" dirty="0">
                <a:sym typeface="Wingdings" panose="05000000000000000000" pitchFamily="2" charset="2"/>
              </a:rPr>
              <a:t></a:t>
            </a:r>
            <a:endParaRPr lang="en-IN" dirty="0"/>
          </a:p>
        </p:txBody>
      </p:sp>
      <p:sp>
        <p:nvSpPr>
          <p:cNvPr id="14" name="TextBox 13"/>
          <p:cNvSpPr txBox="1"/>
          <p:nvPr/>
        </p:nvSpPr>
        <p:spPr>
          <a:xfrm>
            <a:off x="2219967" y="3807069"/>
            <a:ext cx="410690" cy="369332"/>
          </a:xfrm>
          <a:prstGeom prst="rect">
            <a:avLst/>
          </a:prstGeom>
          <a:noFill/>
        </p:spPr>
        <p:txBody>
          <a:bodyPr wrap="none" rtlCol="0">
            <a:spAutoFit/>
          </a:bodyPr>
          <a:lstStyle/>
          <a:p>
            <a:r>
              <a:rPr lang="en-US" dirty="0">
                <a:sym typeface="Wingdings" panose="05000000000000000000" pitchFamily="2" charset="2"/>
              </a:rPr>
              <a:t></a:t>
            </a:r>
            <a:endParaRPr lang="en-IN" dirty="0"/>
          </a:p>
        </p:txBody>
      </p:sp>
    </p:spTree>
    <p:extLst>
      <p:ext uri="{BB962C8B-B14F-4D97-AF65-F5344CB8AC3E}">
        <p14:creationId xmlns:p14="http://schemas.microsoft.com/office/powerpoint/2010/main" val="1603404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86103" y="2470638"/>
            <a:ext cx="7007468" cy="2308324"/>
          </a:xfrm>
          <a:prstGeom prst="rect">
            <a:avLst/>
          </a:prstGeom>
          <a:noFill/>
        </p:spPr>
        <p:txBody>
          <a:bodyPr wrap="square" rtlCol="0">
            <a:spAutoFit/>
          </a:bodyPr>
          <a:lstStyle/>
          <a:p>
            <a:r>
              <a:rPr lang="en-US" dirty="0"/>
              <a:t>To address the limitations of existing systems, the proposed system enhances face detection speed and allows for a larger database of student images. It integrates Linear Discriminant Analysis (LDA) with Principal Component Analysis (PCA) and Eigen-face techniques. This approach enables the storage of up to 100 images per student in various postures while minimizing storage requirements. As a result, face detection is faster and more efficient.</a:t>
            </a:r>
            <a:endParaRPr lang="en-IN" dirty="0"/>
          </a:p>
        </p:txBody>
      </p:sp>
      <p:sp>
        <p:nvSpPr>
          <p:cNvPr id="7" name="TextBox 6"/>
          <p:cNvSpPr txBox="1"/>
          <p:nvPr/>
        </p:nvSpPr>
        <p:spPr>
          <a:xfrm>
            <a:off x="3086103" y="1696915"/>
            <a:ext cx="2440092" cy="40011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US" sz="2000" dirty="0">
                <a:latin typeface="Algerian" panose="04020705040A02060702" pitchFamily="82" charset="0"/>
              </a:rPr>
              <a:t>PROPOSED SYSTEM</a:t>
            </a:r>
            <a:endParaRPr lang="en-IN" sz="2000" dirty="0">
              <a:latin typeface="Algerian" panose="04020705040A02060702" pitchFamily="82" charset="0"/>
            </a:endParaRPr>
          </a:p>
        </p:txBody>
      </p:sp>
    </p:spTree>
    <p:extLst>
      <p:ext uri="{BB962C8B-B14F-4D97-AF65-F5344CB8AC3E}">
        <p14:creationId xmlns:p14="http://schemas.microsoft.com/office/powerpoint/2010/main" val="2964429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87163" y="2646485"/>
            <a:ext cx="8749825" cy="1754326"/>
          </a:xfrm>
          <a:prstGeom prst="rect">
            <a:avLst/>
          </a:prstGeom>
          <a:noFill/>
        </p:spPr>
        <p:txBody>
          <a:bodyPr wrap="square" rtlCol="0">
            <a:spAutoFit/>
          </a:bodyPr>
          <a:lstStyle/>
          <a:p>
            <a:r>
              <a:rPr lang="en-US" dirty="0"/>
              <a:t>A UML diagram is a diagram based on the UML (Unified Modelling Language) with the purpose of visually representing a system along with its </a:t>
            </a:r>
            <a:r>
              <a:rPr lang="en-US" dirty="0" err="1"/>
              <a:t>mainactors</a:t>
            </a:r>
            <a:r>
              <a:rPr lang="en-US" dirty="0"/>
              <a:t>, roles, actions, artifacts or classes, in order to better understand, alter, maintain, or document information about the system. It is based on diagrammatic representations of software component.</a:t>
            </a:r>
            <a:endParaRPr lang="en-IN" dirty="0"/>
          </a:p>
          <a:p>
            <a:endParaRPr lang="en-IN" dirty="0"/>
          </a:p>
        </p:txBody>
      </p:sp>
      <p:sp>
        <p:nvSpPr>
          <p:cNvPr id="3" name="TextBox 2"/>
          <p:cNvSpPr txBox="1"/>
          <p:nvPr/>
        </p:nvSpPr>
        <p:spPr>
          <a:xfrm>
            <a:off x="2787163" y="2013438"/>
            <a:ext cx="1880643" cy="40011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US" sz="2000" dirty="0">
                <a:latin typeface="Algerian" panose="04020705040A02060702" pitchFamily="82" charset="0"/>
              </a:rPr>
              <a:t>UML DIAGRAM</a:t>
            </a:r>
            <a:endParaRPr lang="en-IN" sz="2000" dirty="0">
              <a:latin typeface="Algerian" panose="04020705040A02060702" pitchFamily="82" charset="0"/>
            </a:endParaRPr>
          </a:p>
        </p:txBody>
      </p:sp>
    </p:spTree>
    <p:extLst>
      <p:ext uri="{BB962C8B-B14F-4D97-AF65-F5344CB8AC3E}">
        <p14:creationId xmlns:p14="http://schemas.microsoft.com/office/powerpoint/2010/main" val="312475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2672" y="2453054"/>
            <a:ext cx="8406663" cy="3139321"/>
          </a:xfrm>
          <a:prstGeom prst="rect">
            <a:avLst/>
          </a:prstGeom>
          <a:noFill/>
        </p:spPr>
        <p:txBody>
          <a:bodyPr wrap="square" rtlCol="0">
            <a:spAutoFit/>
          </a:bodyPr>
          <a:lstStyle/>
          <a:p>
            <a:r>
              <a:rPr lang="en-US" dirty="0"/>
              <a:t>A use case diagram is a dynamic or </a:t>
            </a:r>
            <a:r>
              <a:rPr lang="en-US" dirty="0" err="1"/>
              <a:t>behaviour</a:t>
            </a:r>
            <a:r>
              <a:rPr lang="en-US" dirty="0"/>
              <a:t> diagram in UML. Use case diagrams model the functionality of a system using actors and use cases. Use cases are a set of actions, services, and functions that the system needs to perform. In this context, a “system” is something being developed or operated, such as a web site. The “actors” are people or entities operating under defined roles within the system. Use case diagrams are valuable for visualizing the functional requirements of a system that will translate into design choices and development priorities. Use case diagrams specify how the system interacts with actors without worrying about the details of how that functionality is implemented.</a:t>
            </a:r>
            <a:endParaRPr lang="en-IN" dirty="0"/>
          </a:p>
          <a:p>
            <a:endParaRPr lang="en-IN" dirty="0"/>
          </a:p>
        </p:txBody>
      </p:sp>
      <p:sp>
        <p:nvSpPr>
          <p:cNvPr id="3" name="TextBox 2"/>
          <p:cNvSpPr txBox="1"/>
          <p:nvPr/>
        </p:nvSpPr>
        <p:spPr>
          <a:xfrm>
            <a:off x="2892672" y="1740877"/>
            <a:ext cx="2497800" cy="40011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en-US" sz="2000" dirty="0">
                <a:latin typeface="Algerian" panose="04020705040A02060702" pitchFamily="82" charset="0"/>
              </a:rPr>
              <a:t>USECASE DIAGRAM</a:t>
            </a:r>
            <a:endParaRPr lang="en-IN" sz="2000" dirty="0">
              <a:latin typeface="Algerian" panose="04020705040A02060702" pitchFamily="82" charset="0"/>
            </a:endParaRPr>
          </a:p>
        </p:txBody>
      </p:sp>
    </p:spTree>
    <p:extLst>
      <p:ext uri="{BB962C8B-B14F-4D97-AF65-F5344CB8AC3E}">
        <p14:creationId xmlns:p14="http://schemas.microsoft.com/office/powerpoint/2010/main" val="1221109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5481" y="242992"/>
            <a:ext cx="9116697" cy="6338009"/>
          </a:xfrm>
          <a:prstGeom prst="rect">
            <a:avLst/>
          </a:prstGeom>
        </p:spPr>
      </p:pic>
      <p:sp>
        <p:nvSpPr>
          <p:cNvPr id="3" name="TextBox 2"/>
          <p:cNvSpPr txBox="1"/>
          <p:nvPr/>
        </p:nvSpPr>
        <p:spPr>
          <a:xfrm>
            <a:off x="6330461" y="6581001"/>
            <a:ext cx="1909497" cy="276999"/>
          </a:xfrm>
          <a:prstGeom prst="rect">
            <a:avLst/>
          </a:prstGeom>
          <a:noFill/>
        </p:spPr>
        <p:txBody>
          <a:bodyPr wrap="none" rtlCol="0">
            <a:spAutoFit/>
          </a:bodyPr>
          <a:lstStyle/>
          <a:p>
            <a:r>
              <a:rPr lang="en-US" sz="1200" dirty="0"/>
              <a:t>Fig 2:UseCase Diagram</a:t>
            </a:r>
            <a:endParaRPr lang="en-IN" sz="1200" dirty="0"/>
          </a:p>
        </p:txBody>
      </p:sp>
    </p:spTree>
    <p:extLst>
      <p:ext uri="{BB962C8B-B14F-4D97-AF65-F5344CB8AC3E}">
        <p14:creationId xmlns:p14="http://schemas.microsoft.com/office/powerpoint/2010/main" val="12952340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118</TotalTime>
  <Words>1117</Words>
  <Application>Microsoft Office PowerPoint</Application>
  <PresentationFormat>Widescreen</PresentationFormat>
  <Paragraphs>51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2022PECCS280</dc:creator>
  <cp:lastModifiedBy>saisruthi992003@gmail.com</cp:lastModifiedBy>
  <cp:revision>8</cp:revision>
  <dcterms:created xsi:type="dcterms:W3CDTF">2024-08-09T08:05:54Z</dcterms:created>
  <dcterms:modified xsi:type="dcterms:W3CDTF">2024-10-30T08:28:58Z</dcterms:modified>
</cp:coreProperties>
</file>