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4" r:id="rId8"/>
    <p:sldId id="263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>
        <p:scale>
          <a:sx n="63" d="100"/>
          <a:sy n="63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56947-D28A-4E53-A098-6159D387F9DC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A2A5C60-2459-4C02-B325-835990E22706}">
      <dgm:prSet/>
      <dgm:spPr/>
      <dgm:t>
        <a:bodyPr/>
        <a:lstStyle/>
        <a:p>
          <a:r>
            <a:rPr lang="en-US"/>
            <a:t>Data set</a:t>
          </a:r>
        </a:p>
      </dgm:t>
    </dgm:pt>
    <dgm:pt modelId="{BCCA3F97-70C4-4797-8707-E590E326F167}" type="parTrans" cxnId="{E62BCA13-2154-46B4-9B12-07819A194660}">
      <dgm:prSet/>
      <dgm:spPr/>
      <dgm:t>
        <a:bodyPr/>
        <a:lstStyle/>
        <a:p>
          <a:endParaRPr lang="en-US"/>
        </a:p>
      </dgm:t>
    </dgm:pt>
    <dgm:pt modelId="{49BF9458-8A9C-414B-9E1F-C848D553564F}" type="sibTrans" cxnId="{E62BCA13-2154-46B4-9B12-07819A194660}">
      <dgm:prSet/>
      <dgm:spPr/>
      <dgm:t>
        <a:bodyPr/>
        <a:lstStyle/>
        <a:p>
          <a:endParaRPr lang="en-US"/>
        </a:p>
      </dgm:t>
    </dgm:pt>
    <dgm:pt modelId="{F9FA23AE-BCAB-4F9B-BDB3-BD3C0884D30F}">
      <dgm:prSet/>
      <dgm:spPr/>
      <dgm:t>
        <a:bodyPr/>
        <a:lstStyle/>
        <a:p>
          <a:r>
            <a:rPr lang="en-US"/>
            <a:t>Code in a notebook</a:t>
          </a:r>
        </a:p>
      </dgm:t>
    </dgm:pt>
    <dgm:pt modelId="{C5F943B4-CC50-415D-A4F5-4346E1F2D3AA}" type="parTrans" cxnId="{3E679E06-6AB2-4002-8569-0A4C23A45F99}">
      <dgm:prSet/>
      <dgm:spPr/>
      <dgm:t>
        <a:bodyPr/>
        <a:lstStyle/>
        <a:p>
          <a:endParaRPr lang="en-US"/>
        </a:p>
      </dgm:t>
    </dgm:pt>
    <dgm:pt modelId="{F0215BE6-B74A-43D1-B203-362CFECB0AD7}" type="sibTrans" cxnId="{3E679E06-6AB2-4002-8569-0A4C23A45F99}">
      <dgm:prSet/>
      <dgm:spPr/>
      <dgm:t>
        <a:bodyPr/>
        <a:lstStyle/>
        <a:p>
          <a:endParaRPr lang="en-US"/>
        </a:p>
      </dgm:t>
    </dgm:pt>
    <dgm:pt modelId="{165C20A8-DFBE-435B-834F-FEF6E2A7DBE9}">
      <dgm:prSet/>
      <dgm:spPr/>
      <dgm:t>
        <a:bodyPr/>
        <a:lstStyle/>
        <a:p>
          <a:r>
            <a:rPr lang="en-US"/>
            <a:t>Screen Shot for the execution</a:t>
          </a:r>
        </a:p>
      </dgm:t>
    </dgm:pt>
    <dgm:pt modelId="{8776B82E-2288-447D-9F1A-CF166E614A4A}" type="parTrans" cxnId="{E641E324-445E-4374-A6D2-944BE312A0F5}">
      <dgm:prSet/>
      <dgm:spPr/>
      <dgm:t>
        <a:bodyPr/>
        <a:lstStyle/>
        <a:p>
          <a:endParaRPr lang="en-US"/>
        </a:p>
      </dgm:t>
    </dgm:pt>
    <dgm:pt modelId="{F7DD163A-DC7A-46B1-B4C2-95380E17969B}" type="sibTrans" cxnId="{E641E324-445E-4374-A6D2-944BE312A0F5}">
      <dgm:prSet/>
      <dgm:spPr/>
      <dgm:t>
        <a:bodyPr/>
        <a:lstStyle/>
        <a:p>
          <a:endParaRPr lang="en-US"/>
        </a:p>
      </dgm:t>
    </dgm:pt>
    <dgm:pt modelId="{A9EDC51B-6E2A-4258-9C6A-2E8629F097FE}">
      <dgm:prSet/>
      <dgm:spPr/>
      <dgm:t>
        <a:bodyPr/>
        <a:lstStyle/>
        <a:p>
          <a:r>
            <a:rPr lang="en-US"/>
            <a:t>The model after training</a:t>
          </a:r>
        </a:p>
      </dgm:t>
    </dgm:pt>
    <dgm:pt modelId="{0CE93DC9-BEC4-4118-93F3-D6E405A968B7}" type="parTrans" cxnId="{5DCF7D6F-4F5B-44FC-AA39-84D5C70C1259}">
      <dgm:prSet/>
      <dgm:spPr/>
      <dgm:t>
        <a:bodyPr/>
        <a:lstStyle/>
        <a:p>
          <a:endParaRPr lang="en-US"/>
        </a:p>
      </dgm:t>
    </dgm:pt>
    <dgm:pt modelId="{93140C55-D8FF-477A-8FE3-1606DE97A33B}" type="sibTrans" cxnId="{5DCF7D6F-4F5B-44FC-AA39-84D5C70C1259}">
      <dgm:prSet/>
      <dgm:spPr/>
      <dgm:t>
        <a:bodyPr/>
        <a:lstStyle/>
        <a:p>
          <a:endParaRPr lang="en-US"/>
        </a:p>
      </dgm:t>
    </dgm:pt>
    <dgm:pt modelId="{4EE07450-8613-4990-9FEC-E06D257916DB}" type="pres">
      <dgm:prSet presAssocID="{C6656947-D28A-4E53-A098-6159D387F9DC}" presName="matrix" presStyleCnt="0">
        <dgm:presLayoutVars>
          <dgm:chMax val="1"/>
          <dgm:dir/>
          <dgm:resizeHandles val="exact"/>
        </dgm:presLayoutVars>
      </dgm:prSet>
      <dgm:spPr/>
    </dgm:pt>
    <dgm:pt modelId="{6F77D663-1935-42D2-9D80-69AB8CE1D0BB}" type="pres">
      <dgm:prSet presAssocID="{C6656947-D28A-4E53-A098-6159D387F9DC}" presName="diamond" presStyleLbl="bgShp" presStyleIdx="0" presStyleCnt="1"/>
      <dgm:spPr/>
    </dgm:pt>
    <dgm:pt modelId="{0E9B5E93-178B-49FB-B1E1-87FF5C4134F6}" type="pres">
      <dgm:prSet presAssocID="{C6656947-D28A-4E53-A098-6159D387F9D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ADA6E7-FBFA-4953-AAFB-AD0D4C9719FC}" type="pres">
      <dgm:prSet presAssocID="{C6656947-D28A-4E53-A098-6159D387F9D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D333E5-E26D-4AC7-8627-14F82F8457A1}" type="pres">
      <dgm:prSet presAssocID="{C6656947-D28A-4E53-A098-6159D387F9D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C0981B2-9BEE-4C4D-80A6-63DF679798FD}" type="pres">
      <dgm:prSet presAssocID="{C6656947-D28A-4E53-A098-6159D387F9D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E679E06-6AB2-4002-8569-0A4C23A45F99}" srcId="{C6656947-D28A-4E53-A098-6159D387F9DC}" destId="{F9FA23AE-BCAB-4F9B-BDB3-BD3C0884D30F}" srcOrd="1" destOrd="0" parTransId="{C5F943B4-CC50-415D-A4F5-4346E1F2D3AA}" sibTransId="{F0215BE6-B74A-43D1-B203-362CFECB0AD7}"/>
    <dgm:cxn modelId="{E62BCA13-2154-46B4-9B12-07819A194660}" srcId="{C6656947-D28A-4E53-A098-6159D387F9DC}" destId="{5A2A5C60-2459-4C02-B325-835990E22706}" srcOrd="0" destOrd="0" parTransId="{BCCA3F97-70C4-4797-8707-E590E326F167}" sibTransId="{49BF9458-8A9C-414B-9E1F-C848D553564F}"/>
    <dgm:cxn modelId="{E641E324-445E-4374-A6D2-944BE312A0F5}" srcId="{C6656947-D28A-4E53-A098-6159D387F9DC}" destId="{165C20A8-DFBE-435B-834F-FEF6E2A7DBE9}" srcOrd="2" destOrd="0" parTransId="{8776B82E-2288-447D-9F1A-CF166E614A4A}" sibTransId="{F7DD163A-DC7A-46B1-B4C2-95380E17969B}"/>
    <dgm:cxn modelId="{C5FC022D-679D-458F-825B-9C6383E8BDBB}" type="presOf" srcId="{A9EDC51B-6E2A-4258-9C6A-2E8629F097FE}" destId="{DC0981B2-9BEE-4C4D-80A6-63DF679798FD}" srcOrd="0" destOrd="0" presId="urn:microsoft.com/office/officeart/2005/8/layout/matrix3"/>
    <dgm:cxn modelId="{783AD844-1C96-41D4-82EA-E45A528167E3}" type="presOf" srcId="{F9FA23AE-BCAB-4F9B-BDB3-BD3C0884D30F}" destId="{4DADA6E7-FBFA-4953-AAFB-AD0D4C9719FC}" srcOrd="0" destOrd="0" presId="urn:microsoft.com/office/officeart/2005/8/layout/matrix3"/>
    <dgm:cxn modelId="{5DCF7D6F-4F5B-44FC-AA39-84D5C70C1259}" srcId="{C6656947-D28A-4E53-A098-6159D387F9DC}" destId="{A9EDC51B-6E2A-4258-9C6A-2E8629F097FE}" srcOrd="3" destOrd="0" parTransId="{0CE93DC9-BEC4-4118-93F3-D6E405A968B7}" sibTransId="{93140C55-D8FF-477A-8FE3-1606DE97A33B}"/>
    <dgm:cxn modelId="{653A257B-8940-4C66-9A9D-7C4ABF91E253}" type="presOf" srcId="{C6656947-D28A-4E53-A098-6159D387F9DC}" destId="{4EE07450-8613-4990-9FEC-E06D257916DB}" srcOrd="0" destOrd="0" presId="urn:microsoft.com/office/officeart/2005/8/layout/matrix3"/>
    <dgm:cxn modelId="{BFC0C694-21EF-492E-8C3C-1CFC51F840EA}" type="presOf" srcId="{165C20A8-DFBE-435B-834F-FEF6E2A7DBE9}" destId="{A6D333E5-E26D-4AC7-8627-14F82F8457A1}" srcOrd="0" destOrd="0" presId="urn:microsoft.com/office/officeart/2005/8/layout/matrix3"/>
    <dgm:cxn modelId="{79591FF7-3875-4FA6-A120-604D895A0128}" type="presOf" srcId="{5A2A5C60-2459-4C02-B325-835990E22706}" destId="{0E9B5E93-178B-49FB-B1E1-87FF5C4134F6}" srcOrd="0" destOrd="0" presId="urn:microsoft.com/office/officeart/2005/8/layout/matrix3"/>
    <dgm:cxn modelId="{E1C11280-C32A-4836-A4F3-885E1EE38E80}" type="presParOf" srcId="{4EE07450-8613-4990-9FEC-E06D257916DB}" destId="{6F77D663-1935-42D2-9D80-69AB8CE1D0BB}" srcOrd="0" destOrd="0" presId="urn:microsoft.com/office/officeart/2005/8/layout/matrix3"/>
    <dgm:cxn modelId="{855D243D-C248-4D31-B26D-B6B77BE91852}" type="presParOf" srcId="{4EE07450-8613-4990-9FEC-E06D257916DB}" destId="{0E9B5E93-178B-49FB-B1E1-87FF5C4134F6}" srcOrd="1" destOrd="0" presId="urn:microsoft.com/office/officeart/2005/8/layout/matrix3"/>
    <dgm:cxn modelId="{6897D72F-674D-4885-A0B7-D4E87E916EF7}" type="presParOf" srcId="{4EE07450-8613-4990-9FEC-E06D257916DB}" destId="{4DADA6E7-FBFA-4953-AAFB-AD0D4C9719FC}" srcOrd="2" destOrd="0" presId="urn:microsoft.com/office/officeart/2005/8/layout/matrix3"/>
    <dgm:cxn modelId="{76DFA1CB-71AA-4318-BB8F-5B1513E1A624}" type="presParOf" srcId="{4EE07450-8613-4990-9FEC-E06D257916DB}" destId="{A6D333E5-E26D-4AC7-8627-14F82F8457A1}" srcOrd="3" destOrd="0" presId="urn:microsoft.com/office/officeart/2005/8/layout/matrix3"/>
    <dgm:cxn modelId="{49B56D61-F674-4E7F-B277-FCC859D7A146}" type="presParOf" srcId="{4EE07450-8613-4990-9FEC-E06D257916DB}" destId="{DC0981B2-9BEE-4C4D-80A6-63DF679798F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A8283E-CD71-4CFB-8180-254113360C0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518659-A153-4B4F-BF65-34657A5D19B8}">
      <dgm:prSet/>
      <dgm:spPr/>
      <dgm:t>
        <a:bodyPr/>
        <a:lstStyle/>
        <a:p>
          <a:r>
            <a:rPr lang="en-US"/>
            <a:t>First, we present our model using CNN and only a few fully connected layers.</a:t>
          </a:r>
        </a:p>
      </dgm:t>
    </dgm:pt>
    <dgm:pt modelId="{CDE42592-04CE-4169-85ED-FFE47C1010A5}" type="parTrans" cxnId="{B1F7F72E-CDE6-4B6E-A84A-134DC0CA04BD}">
      <dgm:prSet/>
      <dgm:spPr/>
      <dgm:t>
        <a:bodyPr/>
        <a:lstStyle/>
        <a:p>
          <a:endParaRPr lang="en-US"/>
        </a:p>
      </dgm:t>
    </dgm:pt>
    <dgm:pt modelId="{AE6D8FB8-7B6A-42E5-91D7-F2BCD39FF70F}" type="sibTrans" cxnId="{B1F7F72E-CDE6-4B6E-A84A-134DC0CA04BD}">
      <dgm:prSet/>
      <dgm:spPr/>
      <dgm:t>
        <a:bodyPr/>
        <a:lstStyle/>
        <a:p>
          <a:endParaRPr lang="en-US"/>
        </a:p>
      </dgm:t>
    </dgm:pt>
    <dgm:pt modelId="{84AA44EB-89B6-4D4C-973B-B89896E9D38E}">
      <dgm:prSet/>
      <dgm:spPr/>
      <dgm:t>
        <a:bodyPr/>
        <a:lstStyle/>
        <a:p>
          <a:r>
            <a:rPr lang="en-US"/>
            <a:t>The total number of parameters in the model is described.</a:t>
          </a:r>
        </a:p>
      </dgm:t>
    </dgm:pt>
    <dgm:pt modelId="{2ED4E51F-C6CB-43BE-AF6A-5FE15912F9FE}" type="parTrans" cxnId="{9E912C92-72ED-4B86-B528-0E7F264161D3}">
      <dgm:prSet/>
      <dgm:spPr/>
      <dgm:t>
        <a:bodyPr/>
        <a:lstStyle/>
        <a:p>
          <a:endParaRPr lang="en-US"/>
        </a:p>
      </dgm:t>
    </dgm:pt>
    <dgm:pt modelId="{4F355D68-50CE-481E-BA5E-014996203144}" type="sibTrans" cxnId="{9E912C92-72ED-4B86-B528-0E7F264161D3}">
      <dgm:prSet/>
      <dgm:spPr/>
      <dgm:t>
        <a:bodyPr/>
        <a:lstStyle/>
        <a:p>
          <a:endParaRPr lang="en-US"/>
        </a:p>
      </dgm:t>
    </dgm:pt>
    <dgm:pt modelId="{843AE554-4582-444D-A87E-46550EC3A5F6}">
      <dgm:prSet/>
      <dgm:spPr/>
      <dgm:t>
        <a:bodyPr/>
        <a:lstStyle/>
        <a:p>
          <a:r>
            <a:rPr lang="en-US"/>
            <a:t>We then begin training our model, and once we have finished training it, we evaluate it to see if it is a good model or needs improvement.</a:t>
          </a:r>
        </a:p>
      </dgm:t>
    </dgm:pt>
    <dgm:pt modelId="{E4BD6255-5257-4AA0-B4E4-A58226BB0B8B}" type="parTrans" cxnId="{0DA25D56-A71D-4761-B505-F2DFB51649B1}">
      <dgm:prSet/>
      <dgm:spPr/>
      <dgm:t>
        <a:bodyPr/>
        <a:lstStyle/>
        <a:p>
          <a:endParaRPr lang="en-US"/>
        </a:p>
      </dgm:t>
    </dgm:pt>
    <dgm:pt modelId="{BAE5AAAC-577B-4BDE-96FC-0C6F0013E768}" type="sibTrans" cxnId="{0DA25D56-A71D-4761-B505-F2DFB51649B1}">
      <dgm:prSet/>
      <dgm:spPr/>
      <dgm:t>
        <a:bodyPr/>
        <a:lstStyle/>
        <a:p>
          <a:endParaRPr lang="en-US"/>
        </a:p>
      </dgm:t>
    </dgm:pt>
    <dgm:pt modelId="{B93D9CF8-10CD-4314-BB00-DF810B0A6746}">
      <dgm:prSet/>
      <dgm:spPr/>
      <dgm:t>
        <a:bodyPr/>
        <a:lstStyle/>
        <a:p>
          <a:r>
            <a:rPr lang="en-US"/>
            <a:t>We evaluate the model's accuracy by looking for a larger DATASET to see if it is good or bad, and if any changes need to be made, we improve it accordingly.</a:t>
          </a:r>
        </a:p>
      </dgm:t>
    </dgm:pt>
    <dgm:pt modelId="{1CB2161D-F843-45DC-B493-A03536A1FB96}" type="parTrans" cxnId="{07CC732B-76DC-4CF3-B088-F867784A8EAA}">
      <dgm:prSet/>
      <dgm:spPr/>
      <dgm:t>
        <a:bodyPr/>
        <a:lstStyle/>
        <a:p>
          <a:endParaRPr lang="en-US"/>
        </a:p>
      </dgm:t>
    </dgm:pt>
    <dgm:pt modelId="{4AD08794-1D5C-4E19-B172-7D548D1BCF5E}" type="sibTrans" cxnId="{07CC732B-76DC-4CF3-B088-F867784A8EAA}">
      <dgm:prSet/>
      <dgm:spPr/>
      <dgm:t>
        <a:bodyPr/>
        <a:lstStyle/>
        <a:p>
          <a:endParaRPr lang="en-US"/>
        </a:p>
      </dgm:t>
    </dgm:pt>
    <dgm:pt modelId="{BDBF8180-4C76-41D6-A572-6A51AE748EAB}" type="pres">
      <dgm:prSet presAssocID="{9BA8283E-CD71-4CFB-8180-254113360C0B}" presName="diagram" presStyleCnt="0">
        <dgm:presLayoutVars>
          <dgm:dir/>
          <dgm:resizeHandles val="exact"/>
        </dgm:presLayoutVars>
      </dgm:prSet>
      <dgm:spPr/>
    </dgm:pt>
    <dgm:pt modelId="{C38B3CBC-0940-49A3-82C8-7672F9EDD55A}" type="pres">
      <dgm:prSet presAssocID="{CF518659-A153-4B4F-BF65-34657A5D19B8}" presName="node" presStyleLbl="node1" presStyleIdx="0" presStyleCnt="4">
        <dgm:presLayoutVars>
          <dgm:bulletEnabled val="1"/>
        </dgm:presLayoutVars>
      </dgm:prSet>
      <dgm:spPr/>
    </dgm:pt>
    <dgm:pt modelId="{CFFD484D-3B1B-44D7-9415-4D88CC17A816}" type="pres">
      <dgm:prSet presAssocID="{AE6D8FB8-7B6A-42E5-91D7-F2BCD39FF70F}" presName="sibTrans" presStyleLbl="sibTrans2D1" presStyleIdx="0" presStyleCnt="3"/>
      <dgm:spPr/>
    </dgm:pt>
    <dgm:pt modelId="{FE35B452-8502-4189-80C6-31B19B0E28FC}" type="pres">
      <dgm:prSet presAssocID="{AE6D8FB8-7B6A-42E5-91D7-F2BCD39FF70F}" presName="connectorText" presStyleLbl="sibTrans2D1" presStyleIdx="0" presStyleCnt="3"/>
      <dgm:spPr/>
    </dgm:pt>
    <dgm:pt modelId="{F2325897-2A1E-4D03-BA86-C996C3C9E8E7}" type="pres">
      <dgm:prSet presAssocID="{84AA44EB-89B6-4D4C-973B-B89896E9D38E}" presName="node" presStyleLbl="node1" presStyleIdx="1" presStyleCnt="4">
        <dgm:presLayoutVars>
          <dgm:bulletEnabled val="1"/>
        </dgm:presLayoutVars>
      </dgm:prSet>
      <dgm:spPr/>
    </dgm:pt>
    <dgm:pt modelId="{28534A9A-B8CB-4F35-A88E-C2032E1AE68B}" type="pres">
      <dgm:prSet presAssocID="{4F355D68-50CE-481E-BA5E-014996203144}" presName="sibTrans" presStyleLbl="sibTrans2D1" presStyleIdx="1" presStyleCnt="3"/>
      <dgm:spPr/>
    </dgm:pt>
    <dgm:pt modelId="{8250F00B-DA72-4183-AE90-3C6E93E7D425}" type="pres">
      <dgm:prSet presAssocID="{4F355D68-50CE-481E-BA5E-014996203144}" presName="connectorText" presStyleLbl="sibTrans2D1" presStyleIdx="1" presStyleCnt="3"/>
      <dgm:spPr/>
    </dgm:pt>
    <dgm:pt modelId="{2E122985-4BC3-4383-A68C-4ED925FDF66F}" type="pres">
      <dgm:prSet presAssocID="{843AE554-4582-444D-A87E-46550EC3A5F6}" presName="node" presStyleLbl="node1" presStyleIdx="2" presStyleCnt="4">
        <dgm:presLayoutVars>
          <dgm:bulletEnabled val="1"/>
        </dgm:presLayoutVars>
      </dgm:prSet>
      <dgm:spPr/>
    </dgm:pt>
    <dgm:pt modelId="{1F2A1069-7C1F-4934-85F7-467447F0D72F}" type="pres">
      <dgm:prSet presAssocID="{BAE5AAAC-577B-4BDE-96FC-0C6F0013E768}" presName="sibTrans" presStyleLbl="sibTrans2D1" presStyleIdx="2" presStyleCnt="3"/>
      <dgm:spPr/>
    </dgm:pt>
    <dgm:pt modelId="{5867A9C7-0E3B-4625-8351-633F10275E44}" type="pres">
      <dgm:prSet presAssocID="{BAE5AAAC-577B-4BDE-96FC-0C6F0013E768}" presName="connectorText" presStyleLbl="sibTrans2D1" presStyleIdx="2" presStyleCnt="3"/>
      <dgm:spPr/>
    </dgm:pt>
    <dgm:pt modelId="{C24D74CC-5ECE-4B8F-9C82-DA08C0D96259}" type="pres">
      <dgm:prSet presAssocID="{B93D9CF8-10CD-4314-BB00-DF810B0A6746}" presName="node" presStyleLbl="node1" presStyleIdx="3" presStyleCnt="4">
        <dgm:presLayoutVars>
          <dgm:bulletEnabled val="1"/>
        </dgm:presLayoutVars>
      </dgm:prSet>
      <dgm:spPr/>
    </dgm:pt>
  </dgm:ptLst>
  <dgm:cxnLst>
    <dgm:cxn modelId="{61D9B908-B4A1-4CF2-82BF-F9483CC15E9A}" type="presOf" srcId="{843AE554-4582-444D-A87E-46550EC3A5F6}" destId="{2E122985-4BC3-4383-A68C-4ED925FDF66F}" srcOrd="0" destOrd="0" presId="urn:microsoft.com/office/officeart/2005/8/layout/process5"/>
    <dgm:cxn modelId="{D5B80512-1916-4B19-936F-344E680CA895}" type="presOf" srcId="{84AA44EB-89B6-4D4C-973B-B89896E9D38E}" destId="{F2325897-2A1E-4D03-BA86-C996C3C9E8E7}" srcOrd="0" destOrd="0" presId="urn:microsoft.com/office/officeart/2005/8/layout/process5"/>
    <dgm:cxn modelId="{8372A715-A3F8-4918-9871-AB01D745C29C}" type="presOf" srcId="{9BA8283E-CD71-4CFB-8180-254113360C0B}" destId="{BDBF8180-4C76-41D6-A572-6A51AE748EAB}" srcOrd="0" destOrd="0" presId="urn:microsoft.com/office/officeart/2005/8/layout/process5"/>
    <dgm:cxn modelId="{43C88418-293C-437C-9F76-A85317F3802A}" type="presOf" srcId="{AE6D8FB8-7B6A-42E5-91D7-F2BCD39FF70F}" destId="{FE35B452-8502-4189-80C6-31B19B0E28FC}" srcOrd="1" destOrd="0" presId="urn:microsoft.com/office/officeart/2005/8/layout/process5"/>
    <dgm:cxn modelId="{07CC732B-76DC-4CF3-B088-F867784A8EAA}" srcId="{9BA8283E-CD71-4CFB-8180-254113360C0B}" destId="{B93D9CF8-10CD-4314-BB00-DF810B0A6746}" srcOrd="3" destOrd="0" parTransId="{1CB2161D-F843-45DC-B493-A03536A1FB96}" sibTransId="{4AD08794-1D5C-4E19-B172-7D548D1BCF5E}"/>
    <dgm:cxn modelId="{B1F7F72E-CDE6-4B6E-A84A-134DC0CA04BD}" srcId="{9BA8283E-CD71-4CFB-8180-254113360C0B}" destId="{CF518659-A153-4B4F-BF65-34657A5D19B8}" srcOrd="0" destOrd="0" parTransId="{CDE42592-04CE-4169-85ED-FFE47C1010A5}" sibTransId="{AE6D8FB8-7B6A-42E5-91D7-F2BCD39FF70F}"/>
    <dgm:cxn modelId="{BBFA0736-127F-494C-A58E-AE0105B4AC61}" type="presOf" srcId="{CF518659-A153-4B4F-BF65-34657A5D19B8}" destId="{C38B3CBC-0940-49A3-82C8-7672F9EDD55A}" srcOrd="0" destOrd="0" presId="urn:microsoft.com/office/officeart/2005/8/layout/process5"/>
    <dgm:cxn modelId="{0DA25D56-A71D-4761-B505-F2DFB51649B1}" srcId="{9BA8283E-CD71-4CFB-8180-254113360C0B}" destId="{843AE554-4582-444D-A87E-46550EC3A5F6}" srcOrd="2" destOrd="0" parTransId="{E4BD6255-5257-4AA0-B4E4-A58226BB0B8B}" sibTransId="{BAE5AAAC-577B-4BDE-96FC-0C6F0013E768}"/>
    <dgm:cxn modelId="{4D451358-900D-4B19-B9A6-7010B6F8975B}" type="presOf" srcId="{BAE5AAAC-577B-4BDE-96FC-0C6F0013E768}" destId="{5867A9C7-0E3B-4625-8351-633F10275E44}" srcOrd="1" destOrd="0" presId="urn:microsoft.com/office/officeart/2005/8/layout/process5"/>
    <dgm:cxn modelId="{14F7E48B-0ADC-4A70-BE36-058C326515FE}" type="presOf" srcId="{B93D9CF8-10CD-4314-BB00-DF810B0A6746}" destId="{C24D74CC-5ECE-4B8F-9C82-DA08C0D96259}" srcOrd="0" destOrd="0" presId="urn:microsoft.com/office/officeart/2005/8/layout/process5"/>
    <dgm:cxn modelId="{9E912C92-72ED-4B86-B528-0E7F264161D3}" srcId="{9BA8283E-CD71-4CFB-8180-254113360C0B}" destId="{84AA44EB-89B6-4D4C-973B-B89896E9D38E}" srcOrd="1" destOrd="0" parTransId="{2ED4E51F-C6CB-43BE-AF6A-5FE15912F9FE}" sibTransId="{4F355D68-50CE-481E-BA5E-014996203144}"/>
    <dgm:cxn modelId="{77DFF096-FF75-466C-914B-4E05CF979593}" type="presOf" srcId="{4F355D68-50CE-481E-BA5E-014996203144}" destId="{8250F00B-DA72-4183-AE90-3C6E93E7D425}" srcOrd="1" destOrd="0" presId="urn:microsoft.com/office/officeart/2005/8/layout/process5"/>
    <dgm:cxn modelId="{061D14B1-0475-4ACD-82D4-59F14ABCA1F1}" type="presOf" srcId="{BAE5AAAC-577B-4BDE-96FC-0C6F0013E768}" destId="{1F2A1069-7C1F-4934-85F7-467447F0D72F}" srcOrd="0" destOrd="0" presId="urn:microsoft.com/office/officeart/2005/8/layout/process5"/>
    <dgm:cxn modelId="{9C14A8C6-44CE-45F7-B613-7AD30E41CDFB}" type="presOf" srcId="{4F355D68-50CE-481E-BA5E-014996203144}" destId="{28534A9A-B8CB-4F35-A88E-C2032E1AE68B}" srcOrd="0" destOrd="0" presId="urn:microsoft.com/office/officeart/2005/8/layout/process5"/>
    <dgm:cxn modelId="{AECC3EF5-69B8-4C5B-97E1-B8E42AC8B509}" type="presOf" srcId="{AE6D8FB8-7B6A-42E5-91D7-F2BCD39FF70F}" destId="{CFFD484D-3B1B-44D7-9415-4D88CC17A816}" srcOrd="0" destOrd="0" presId="urn:microsoft.com/office/officeart/2005/8/layout/process5"/>
    <dgm:cxn modelId="{775BAC75-CE49-4134-B13A-8CEEAA3ED39C}" type="presParOf" srcId="{BDBF8180-4C76-41D6-A572-6A51AE748EAB}" destId="{C38B3CBC-0940-49A3-82C8-7672F9EDD55A}" srcOrd="0" destOrd="0" presId="urn:microsoft.com/office/officeart/2005/8/layout/process5"/>
    <dgm:cxn modelId="{FA5A9A8D-1730-4820-9FBF-36E6D8932C6A}" type="presParOf" srcId="{BDBF8180-4C76-41D6-A572-6A51AE748EAB}" destId="{CFFD484D-3B1B-44D7-9415-4D88CC17A816}" srcOrd="1" destOrd="0" presId="urn:microsoft.com/office/officeart/2005/8/layout/process5"/>
    <dgm:cxn modelId="{382FB6F5-1D1A-408F-BBE4-406DFE7054B3}" type="presParOf" srcId="{CFFD484D-3B1B-44D7-9415-4D88CC17A816}" destId="{FE35B452-8502-4189-80C6-31B19B0E28FC}" srcOrd="0" destOrd="0" presId="urn:microsoft.com/office/officeart/2005/8/layout/process5"/>
    <dgm:cxn modelId="{84BB3F68-7411-404F-8163-276666AE40C6}" type="presParOf" srcId="{BDBF8180-4C76-41D6-A572-6A51AE748EAB}" destId="{F2325897-2A1E-4D03-BA86-C996C3C9E8E7}" srcOrd="2" destOrd="0" presId="urn:microsoft.com/office/officeart/2005/8/layout/process5"/>
    <dgm:cxn modelId="{4B77012D-642F-45BA-9316-409F5E809093}" type="presParOf" srcId="{BDBF8180-4C76-41D6-A572-6A51AE748EAB}" destId="{28534A9A-B8CB-4F35-A88E-C2032E1AE68B}" srcOrd="3" destOrd="0" presId="urn:microsoft.com/office/officeart/2005/8/layout/process5"/>
    <dgm:cxn modelId="{E51930EA-DA36-4CF2-95E2-ADF8FD2AB02E}" type="presParOf" srcId="{28534A9A-B8CB-4F35-A88E-C2032E1AE68B}" destId="{8250F00B-DA72-4183-AE90-3C6E93E7D425}" srcOrd="0" destOrd="0" presId="urn:microsoft.com/office/officeart/2005/8/layout/process5"/>
    <dgm:cxn modelId="{36AD5682-4C3E-4E65-B91F-528183F766C3}" type="presParOf" srcId="{BDBF8180-4C76-41D6-A572-6A51AE748EAB}" destId="{2E122985-4BC3-4383-A68C-4ED925FDF66F}" srcOrd="4" destOrd="0" presId="urn:microsoft.com/office/officeart/2005/8/layout/process5"/>
    <dgm:cxn modelId="{265DB019-FC8B-4CA2-8D04-A7418FB8AECC}" type="presParOf" srcId="{BDBF8180-4C76-41D6-A572-6A51AE748EAB}" destId="{1F2A1069-7C1F-4934-85F7-467447F0D72F}" srcOrd="5" destOrd="0" presId="urn:microsoft.com/office/officeart/2005/8/layout/process5"/>
    <dgm:cxn modelId="{A1044EAB-EA3F-4EE8-A507-B476AB795BC5}" type="presParOf" srcId="{1F2A1069-7C1F-4934-85F7-467447F0D72F}" destId="{5867A9C7-0E3B-4625-8351-633F10275E44}" srcOrd="0" destOrd="0" presId="urn:microsoft.com/office/officeart/2005/8/layout/process5"/>
    <dgm:cxn modelId="{518EC262-8879-4332-A852-887696FDD0B0}" type="presParOf" srcId="{BDBF8180-4C76-41D6-A572-6A51AE748EAB}" destId="{C24D74CC-5ECE-4B8F-9C82-DA08C0D9625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7D663-1935-42D2-9D80-69AB8CE1D0BB}">
      <dsp:nvSpPr>
        <dsp:cNvPr id="0" name=""/>
        <dsp:cNvSpPr/>
      </dsp:nvSpPr>
      <dsp:spPr>
        <a:xfrm>
          <a:off x="420687" y="0"/>
          <a:ext cx="4773613" cy="477361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B5E93-178B-49FB-B1E1-87FF5C4134F6}">
      <dsp:nvSpPr>
        <dsp:cNvPr id="0" name=""/>
        <dsp:cNvSpPr/>
      </dsp:nvSpPr>
      <dsp:spPr>
        <a:xfrm>
          <a:off x="874180" y="453493"/>
          <a:ext cx="1861709" cy="18617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set</a:t>
          </a:r>
        </a:p>
      </dsp:txBody>
      <dsp:txXfrm>
        <a:off x="965061" y="544374"/>
        <a:ext cx="1679947" cy="1679947"/>
      </dsp:txXfrm>
    </dsp:sp>
    <dsp:sp modelId="{4DADA6E7-FBFA-4953-AAFB-AD0D4C9719FC}">
      <dsp:nvSpPr>
        <dsp:cNvPr id="0" name=""/>
        <dsp:cNvSpPr/>
      </dsp:nvSpPr>
      <dsp:spPr>
        <a:xfrm>
          <a:off x="2879097" y="453493"/>
          <a:ext cx="1861709" cy="18617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Code in a notebook</a:t>
          </a:r>
        </a:p>
      </dsp:txBody>
      <dsp:txXfrm>
        <a:off x="2969978" y="544374"/>
        <a:ext cx="1679947" cy="1679947"/>
      </dsp:txXfrm>
    </dsp:sp>
    <dsp:sp modelId="{A6D333E5-E26D-4AC7-8627-14F82F8457A1}">
      <dsp:nvSpPr>
        <dsp:cNvPr id="0" name=""/>
        <dsp:cNvSpPr/>
      </dsp:nvSpPr>
      <dsp:spPr>
        <a:xfrm>
          <a:off x="874180" y="2458410"/>
          <a:ext cx="1861709" cy="186170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Screen Shot for the execution</a:t>
          </a:r>
        </a:p>
      </dsp:txBody>
      <dsp:txXfrm>
        <a:off x="965061" y="2549291"/>
        <a:ext cx="1679947" cy="1679947"/>
      </dsp:txXfrm>
    </dsp:sp>
    <dsp:sp modelId="{DC0981B2-9BEE-4C4D-80A6-63DF679798FD}">
      <dsp:nvSpPr>
        <dsp:cNvPr id="0" name=""/>
        <dsp:cNvSpPr/>
      </dsp:nvSpPr>
      <dsp:spPr>
        <a:xfrm>
          <a:off x="2879097" y="2458410"/>
          <a:ext cx="1861709" cy="18617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model after training</a:t>
          </a:r>
        </a:p>
      </dsp:txBody>
      <dsp:txXfrm>
        <a:off x="2969978" y="2549291"/>
        <a:ext cx="1679947" cy="16799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B3CBC-0940-49A3-82C8-7672F9EDD55A}">
      <dsp:nvSpPr>
        <dsp:cNvPr id="0" name=""/>
        <dsp:cNvSpPr/>
      </dsp:nvSpPr>
      <dsp:spPr>
        <a:xfrm>
          <a:off x="1328002" y="894"/>
          <a:ext cx="2621056" cy="1572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First, we present our model using CNN and only a few fully connected layers.</a:t>
          </a:r>
        </a:p>
      </dsp:txBody>
      <dsp:txXfrm>
        <a:off x="1374063" y="46955"/>
        <a:ext cx="2528934" cy="1480512"/>
      </dsp:txXfrm>
    </dsp:sp>
    <dsp:sp modelId="{CFFD484D-3B1B-44D7-9415-4D88CC17A816}">
      <dsp:nvSpPr>
        <dsp:cNvPr id="0" name=""/>
        <dsp:cNvSpPr/>
      </dsp:nvSpPr>
      <dsp:spPr>
        <a:xfrm>
          <a:off x="4179712" y="462200"/>
          <a:ext cx="555664" cy="650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179712" y="592204"/>
        <a:ext cx="388965" cy="390014"/>
      </dsp:txXfrm>
    </dsp:sp>
    <dsp:sp modelId="{F2325897-2A1E-4D03-BA86-C996C3C9E8E7}">
      <dsp:nvSpPr>
        <dsp:cNvPr id="0" name=""/>
        <dsp:cNvSpPr/>
      </dsp:nvSpPr>
      <dsp:spPr>
        <a:xfrm>
          <a:off x="4997481" y="894"/>
          <a:ext cx="2621056" cy="1572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total number of parameters in the model is described.</a:t>
          </a:r>
        </a:p>
      </dsp:txBody>
      <dsp:txXfrm>
        <a:off x="5043542" y="46955"/>
        <a:ext cx="2528934" cy="1480512"/>
      </dsp:txXfrm>
    </dsp:sp>
    <dsp:sp modelId="{28534A9A-B8CB-4F35-A88E-C2032E1AE68B}">
      <dsp:nvSpPr>
        <dsp:cNvPr id="0" name=""/>
        <dsp:cNvSpPr/>
      </dsp:nvSpPr>
      <dsp:spPr>
        <a:xfrm rot="5400000">
          <a:off x="6030178" y="1757003"/>
          <a:ext cx="555664" cy="650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113004" y="1804182"/>
        <a:ext cx="390014" cy="388965"/>
      </dsp:txXfrm>
    </dsp:sp>
    <dsp:sp modelId="{2E122985-4BC3-4383-A68C-4ED925FDF66F}">
      <dsp:nvSpPr>
        <dsp:cNvPr id="0" name=""/>
        <dsp:cNvSpPr/>
      </dsp:nvSpPr>
      <dsp:spPr>
        <a:xfrm>
          <a:off x="4997481" y="2621951"/>
          <a:ext cx="2621056" cy="1572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 then begin training our model, and once we have finished training it, we evaluate it to see if it is a good model or needs improvement.</a:t>
          </a:r>
        </a:p>
      </dsp:txBody>
      <dsp:txXfrm>
        <a:off x="5043542" y="2668012"/>
        <a:ext cx="2528934" cy="1480512"/>
      </dsp:txXfrm>
    </dsp:sp>
    <dsp:sp modelId="{1F2A1069-7C1F-4934-85F7-467447F0D72F}">
      <dsp:nvSpPr>
        <dsp:cNvPr id="0" name=""/>
        <dsp:cNvSpPr/>
      </dsp:nvSpPr>
      <dsp:spPr>
        <a:xfrm rot="10800000">
          <a:off x="4211164" y="3083257"/>
          <a:ext cx="555664" cy="650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377863" y="3213261"/>
        <a:ext cx="388965" cy="390014"/>
      </dsp:txXfrm>
    </dsp:sp>
    <dsp:sp modelId="{C24D74CC-5ECE-4B8F-9C82-DA08C0D96259}">
      <dsp:nvSpPr>
        <dsp:cNvPr id="0" name=""/>
        <dsp:cNvSpPr/>
      </dsp:nvSpPr>
      <dsp:spPr>
        <a:xfrm>
          <a:off x="1328002" y="2621951"/>
          <a:ext cx="2621056" cy="1572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 evaluate the model's accuracy by looking for a larger DATASET to see if it is good or bad, and if any changes need to be made, we improve it accordingly.</a:t>
          </a:r>
        </a:p>
      </dsp:txBody>
      <dsp:txXfrm>
        <a:off x="1374063" y="2668012"/>
        <a:ext cx="2528934" cy="1480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939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6362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4755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87317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90125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00512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19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8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4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1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5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4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5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2505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uniper Unite and the University of New Haven Case Study | Juniper Networks  US">
            <a:extLst>
              <a:ext uri="{FF2B5EF4-FFF2-40B4-BE49-F238E27FC236}">
                <a16:creationId xmlns:a16="http://schemas.microsoft.com/office/drawing/2014/main" id="{DA35F0CE-765A-C1FB-AA19-7F0FF3362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320" y="444183"/>
            <a:ext cx="613156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E4E290-E8D3-3131-0986-7317E0F42EA4}"/>
              </a:ext>
            </a:extLst>
          </p:cNvPr>
          <p:cNvSpPr txBox="1"/>
          <p:nvPr/>
        </p:nvSpPr>
        <p:spPr>
          <a:xfrm>
            <a:off x="2319020" y="2267143"/>
            <a:ext cx="7274560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500" b="0" i="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Tumor Detection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project 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– CSCI 6660-02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Prof. Shivanjali Khare</a:t>
            </a:r>
            <a:endParaRPr 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E7D6C-233F-405E-7C80-095E4B4D2EDF}"/>
              </a:ext>
            </a:extLst>
          </p:cNvPr>
          <p:cNvSpPr txBox="1"/>
          <p:nvPr/>
        </p:nvSpPr>
        <p:spPr>
          <a:xfrm>
            <a:off x="8585200" y="4954497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5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Sruthi Mukka</a:t>
            </a:r>
          </a:p>
          <a:p>
            <a:r>
              <a:rPr lang="en-US" sz="25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Bharath Varma Mudundi</a:t>
            </a:r>
          </a:p>
          <a:p>
            <a:r>
              <a:rPr lang="en-US" sz="25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Suneela Gudipudi</a:t>
            </a:r>
          </a:p>
        </p:txBody>
      </p:sp>
    </p:spTree>
    <p:extLst>
      <p:ext uri="{BB962C8B-B14F-4D97-AF65-F5344CB8AC3E}">
        <p14:creationId xmlns:p14="http://schemas.microsoft.com/office/powerpoint/2010/main" val="260713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12BA4-777A-BDC8-386E-E2FAFD82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2F2F2"/>
                </a:solidFill>
              </a:rPr>
              <a:t>Deliverables</a:t>
            </a:r>
            <a:br>
              <a:rPr lang="en-US" b="1" dirty="0">
                <a:solidFill>
                  <a:srgbClr val="F2F2F2"/>
                </a:solidFill>
              </a:rPr>
            </a:br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F78A4D-CFAF-C4B0-1BBB-695777C1F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58567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760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D897-0ACE-56FD-B605-9E54140E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/>
              <a:t>Evaluation Methodology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27D715-B41F-722A-0848-74CD93A9B8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26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D5BC-2F83-046D-45C8-03810D26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Here is the following model that was created via CNN with fully connected layers.</a:t>
            </a:r>
            <a:endParaRPr lang="en-US" sz="3200" dirty="0"/>
          </a:p>
        </p:txBody>
      </p:sp>
      <p:pic>
        <p:nvPicPr>
          <p:cNvPr id="4" name="Google Shape;596;g11b05a335f7_2_257">
            <a:extLst>
              <a:ext uri="{FF2B5EF4-FFF2-40B4-BE49-F238E27FC236}">
                <a16:creationId xmlns:a16="http://schemas.microsoft.com/office/drawing/2014/main" id="{78512BF9-E443-0F1B-13D0-8F7F464B1B6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61915" y="2052638"/>
            <a:ext cx="8429946" cy="419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0287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29ABFE-7356-B8F9-F2B4-6BC3F32E4675}"/>
              </a:ext>
            </a:extLst>
          </p:cNvPr>
          <p:cNvSpPr txBox="1"/>
          <p:nvPr/>
        </p:nvSpPr>
        <p:spPr>
          <a:xfrm>
            <a:off x="1341119" y="894080"/>
            <a:ext cx="93856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fr-FR" sz="1800" b="1" i="0" dirty="0" err="1">
                <a:latin typeface="Times New Roman"/>
                <a:ea typeface="Times New Roman"/>
                <a:cs typeface="Times New Roman"/>
                <a:sym typeface="Times New Roman"/>
              </a:rPr>
              <a:t>here</a:t>
            </a:r>
            <a: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1800" b="1" i="0" dirty="0" err="1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fr-FR" sz="1800" b="1" i="0" dirty="0" err="1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  <a:t> for the model </a:t>
            </a:r>
            <a:r>
              <a:rPr lang="fr-FR" sz="1800" b="1" i="0" dirty="0" err="1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1800" b="1" i="0" dirty="0" err="1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  <a:t> shows </a:t>
            </a:r>
            <a:r>
              <a:rPr lang="fr-FR" sz="1800" b="1" i="0" dirty="0" err="1">
                <a:latin typeface="Times New Roman"/>
                <a:ea typeface="Times New Roman"/>
                <a:cs typeface="Times New Roman"/>
                <a:sym typeface="Times New Roman"/>
              </a:rPr>
              <a:t>our</a:t>
            </a:r>
            <a: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  <a:t> model in </a:t>
            </a:r>
            <a:r>
              <a:rPr lang="fr-FR" sz="1800" b="1" i="0" dirty="0" err="1">
                <a:latin typeface="Times New Roman"/>
                <a:ea typeface="Times New Roman"/>
                <a:cs typeface="Times New Roman"/>
                <a:sym typeface="Times New Roman"/>
              </a:rPr>
              <a:t>detail</a:t>
            </a:r>
            <a: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fr-FR" sz="1800" b="1" i="0" dirty="0" err="1">
                <a:latin typeface="Times New Roman"/>
                <a:ea typeface="Times New Roman"/>
                <a:cs typeface="Times New Roman"/>
                <a:sym typeface="Times New Roman"/>
              </a:rPr>
              <a:t>specifies</a:t>
            </a:r>
            <a: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  <a:t> the total </a:t>
            </a:r>
            <a:r>
              <a:rPr lang="fr-FR" sz="1800" b="1" i="0" dirty="0" err="1"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  <a:t> of the model</a:t>
            </a:r>
            <a:b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50B1F-B3A1-0868-2682-52371B61B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43" y="2093205"/>
            <a:ext cx="8516039" cy="41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52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C89F-E7CD-5819-2397-BAEB47DD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Then we start training our model for epochs just as shown in the figure below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FA764A-6537-2D82-60D3-035E7173E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559564"/>
            <a:ext cx="9858332" cy="35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0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409B-9FB9-281B-6C2B-0B623ED8EC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426720"/>
            <a:ext cx="10302240" cy="5770880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here are some results for the model  when we run it on the test pictures</a:t>
            </a:r>
            <a:b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endParaRPr lang="en-US" sz="2400" b="1" i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sz="2400" b="1" i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sz="2400" b="1" i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the brackets is the correct prediction so we can say that our model gave pretty good results</a:t>
            </a:r>
            <a:br>
              <a:rPr lang="en-US" sz="2400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627FC-102E-886C-4552-D70AE56E0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88" y="1324840"/>
            <a:ext cx="9655467" cy="33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84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444B-2411-D58C-FAE7-6349D146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6400-6F8A-F8FE-421A-6D32FE68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conclusion, The model is built, trained and tested.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 image is given to the model, to test from the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model will test the image and gives the output based on the input image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accuracy of model is 80%.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06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57DB-7378-406B-B124-B9FE9482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B31684A-EA52-F24F-D50B-5AFADBD86B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2883694"/>
            <a:ext cx="45148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29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945D-E273-2FFF-C4E3-81F9D2BE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A7A7-C8B3-87CC-911E-4FB3DF6AC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Brain tumors can be a deadly condition that affects many people worldwide. Despite advancements in medical technology, many people still die each year due to this disease. </a:t>
            </a: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Brain tumors can cause a range of symptoms, including headaches, seizures, and cognitive impairment, which can ultimately lead to death. </a:t>
            </a: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700,000 people in the United States are living with a brain tumor. About 87,000 new cases of primary brain tumors are diagnosed in the US each year.</a:t>
            </a: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and treatment can greatly improve the chances of survival.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6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" name="Picture 307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94" name="Picture 308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96" name="Oval 308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98" name="Picture 308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99" name="Picture 308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00" name="Rectangle 308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48DD3-A26C-FDDB-1E6D-8CA60959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</p:txBody>
      </p:sp>
      <p:sp>
        <p:nvSpPr>
          <p:cNvPr id="309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5" name="Freeform: Shape 309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CCD89F-195D-48A7-F4EF-49DC30573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1" y="2443315"/>
            <a:ext cx="4166509" cy="378541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proposing a new model using convolutional neural network where the model is built, trained using the images in the dataset.</a:t>
            </a:r>
          </a:p>
          <a:p>
            <a:r>
              <a:rPr lang="en-US"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the model is trained, we will give a new x-ray image and the model will detect if the image given has brain tumor or not.</a:t>
            </a:r>
          </a:p>
        </p:txBody>
      </p:sp>
      <p:pic>
        <p:nvPicPr>
          <p:cNvPr id="10" name="Picture 4" descr="Applied Sciences | Free Full-Text | Brain Tumor Analysis Using Deep  Learning and VGG-16 Ensembling Learning Approaches">
            <a:extLst>
              <a:ext uri="{FF2B5EF4-FFF2-40B4-BE49-F238E27FC236}">
                <a16:creationId xmlns:a16="http://schemas.microsoft.com/office/drawing/2014/main" id="{EC3AC762-7E70-413A-1384-183F371AB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71" y="2669685"/>
            <a:ext cx="6377460" cy="321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45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0006-C2C5-69E5-FD00-209F398E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759A-2C49-ACB3-1D3A-BA013A5A4A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CONVOLUTIONAL NEURAL NETWORK :</a:t>
            </a:r>
            <a:endParaRPr lang="en-US" sz="2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rtl="0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 (CNN) is a type of artificial neural network used in image recognition and processing that is specifically designed to </a:t>
            </a:r>
            <a:r>
              <a:rPr lang="en-US" sz="22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pixel data </a:t>
            </a:r>
            <a:r>
              <a:rPr lang="en-US" sz="22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3 layers:</a:t>
            </a:r>
          </a:p>
          <a:p>
            <a:pPr marL="457200" rtl="0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 , pooling layer and fully connected layer</a:t>
            </a:r>
            <a:endParaRPr lang="en-US" sz="2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48520D-0D58-B34D-394B-21CDCC9C0BF6}"/>
              </a:ext>
            </a:extLst>
          </p:cNvPr>
          <p:cNvSpPr txBox="1">
            <a:spLocks/>
          </p:cNvSpPr>
          <p:nvPr/>
        </p:nvSpPr>
        <p:spPr>
          <a:xfrm>
            <a:off x="1104293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pic>
        <p:nvPicPr>
          <p:cNvPr id="5122" name="Picture 2" descr="Basic CNN Architecture: Explaining 5 Layers of Convolutional Neural Network  | upGrad blog">
            <a:extLst>
              <a:ext uri="{FF2B5EF4-FFF2-40B4-BE49-F238E27FC236}">
                <a16:creationId xmlns:a16="http://schemas.microsoft.com/office/drawing/2014/main" id="{86597CD4-25E7-6BE1-21E7-B43D6892459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81374"/>
            <a:ext cx="5053675" cy="313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16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6980B4-A881-B933-EF86-7E1A8E31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74F5-EAF1-B55A-6078-9D66105DE9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layers apply a convolution operation to the input, passing the result to the next layer.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 pooling is a pooling operation that selects the maximum element from the region of the feature map covered by the filter. Thus, the output after max-pooling layer would be a feature map containing the most prominent features of the previous feature map. 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types: max pooling and average pooling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8EAE7-3536-C276-3BA1-E9B4F9E3B9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Keras Convolution Neural Network Layers and Working - DataFlair">
            <a:extLst>
              <a:ext uri="{FF2B5EF4-FFF2-40B4-BE49-F238E27FC236}">
                <a16:creationId xmlns:a16="http://schemas.microsoft.com/office/drawing/2014/main" id="{4EEC7461-20B0-3FC0-3842-80B2FD837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493" y="2056092"/>
            <a:ext cx="5889685" cy="382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64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7272FF-B7FE-6E5E-15D1-39B4DAE5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23B5A7-BB12-8780-6C81-2B16D09AB9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FUNCTIONS: RELU, SOFTMAX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Flatten layer:</a:t>
            </a:r>
          </a:p>
          <a:p>
            <a:pPr marL="11430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Flattening is converting the data into a </a:t>
            </a:r>
            <a:r>
              <a:rPr lang="en-US" sz="24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1-dimensional array</a:t>
            </a: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inputting it to the next layer.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 layer is </a:t>
            </a:r>
            <a:r>
              <a:rPr lang="en-US" sz="24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regular deeply connected neural network layer</a:t>
            </a: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indent="0">
              <a:buNone/>
            </a:pPr>
            <a:b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CEE9D6F-2F22-4B9B-A2A2-49BE44FCEF8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06" y="2377440"/>
            <a:ext cx="4396339" cy="336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05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82D9-6DA8-7F6D-494E-B39D447E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CNN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3A0B-BCD9-49A2-D5BC-9CE42135D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conv2D layer : 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2D Convolution Layer, this layer creates a convolution kernel that is wind with layers input which helps produce a tensor of outputs.</a:t>
            </a:r>
            <a:endParaRPr lang="en-US" sz="1800" b="1" i="0" u="none" strike="noStrike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b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KERNEL_SIZE : 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parameter determines the dimensions of the kernel. Common dimensions include 1×1, 3×3, 5×5, and 7×7 which can be passed as (1, 1), (3, 3), (5, 5), or (7, 7) tuples.</a:t>
            </a:r>
            <a:endParaRPr lang="en-US" sz="1800" b="1" i="0" u="none" strike="noStrike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b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ACTIVATION : 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activation parameter to the Conv2D class is simply a convenience parameter which allows you to supply a string, which specifies the name of the activation function you want to apply after performing the convolution. Two types of activation functions are used in the project. They are :  RELU ,SIGMOID </a:t>
            </a:r>
            <a:endParaRPr lang="en-US" sz="1800" b="1" i="0" u="none" strike="noStrike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0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E39E74-DD61-CF6D-C2A2-9DBD571A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D592B3-2AB1-A195-438D-5E5C410DC6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REGULARIZATION: 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Regularizations are techniques used to reduce the error by fitting a function appropriately on the given training set and avoid overfitting.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Kernel_ </a:t>
            </a:r>
            <a:r>
              <a:rPr lang="en-US" sz="2000" b="0" i="0" u="none" strike="noStrike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regularizer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b="0" i="0" u="none" strike="noStrike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Regularizer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which is applied to the kernel weights matrix.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 _ </a:t>
            </a:r>
            <a:r>
              <a:rPr lang="en-US" sz="2000" b="0" i="0" u="none" strike="noStrike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regularizer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b="0" i="0" u="none" strike="noStrike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Regularizer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which is applied to the bias vector.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B70FFF0D-3BDA-B709-318D-B47708DB7C9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76" y="5236210"/>
            <a:ext cx="2971324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B20666BF-B922-CD97-7FAB-EED238A0D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76" y="3950335"/>
            <a:ext cx="2971324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AFF0B60A-B1BA-4B15-09BF-1DDB4D6CE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76" y="2531110"/>
            <a:ext cx="2971324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50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9" name="Rectangle 9238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5A45C-52C5-E57A-646A-B034F11C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2" y="629266"/>
            <a:ext cx="3692937" cy="5594554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CNN Model</a:t>
            </a:r>
          </a:p>
        </p:txBody>
      </p:sp>
      <p:sp>
        <p:nvSpPr>
          <p:cNvPr id="9241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43" name="Freeform: Shape 9242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45" name="Rectangle 9244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D949-45D7-BE29-F34E-4A63109F2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980" y="1694938"/>
            <a:ext cx="5629708" cy="2704580"/>
          </a:xfrm>
        </p:spPr>
        <p:txBody>
          <a:bodyPr>
            <a:normAutofit/>
          </a:bodyPr>
          <a:lstStyle/>
          <a:p>
            <a:pPr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Arial" panose="020B0604020202020204" pitchFamily="34" charset="0"/>
              </a:rPr>
              <a:t>MAX POOLING :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  Selects maximum element from the region  of feature map covered by the filter. It extracts the most prominent features if the previous feature map.</a:t>
            </a:r>
          </a:p>
          <a:p>
            <a:pPr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Arial" panose="020B0604020202020204" pitchFamily="34" charset="0"/>
              </a:rPr>
              <a:t>FLATTEN() : 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Used to flatten the dimensions of the image obtained after convolving it.</a:t>
            </a:r>
          </a:p>
          <a:p>
            <a:pPr rtl="0" fontAlgn="base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Arial" panose="020B0604020202020204" pitchFamily="34" charset="0"/>
              </a:rPr>
              <a:t>DENSE() :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 Used to make this a fully connected model and is the hidden layer.</a:t>
            </a:r>
          </a:p>
          <a:p>
            <a:pPr>
              <a:lnSpc>
                <a:spcPct val="90000"/>
              </a:lnSpc>
            </a:pPr>
            <a:br>
              <a:rPr lang="en-US" sz="1600" b="0" dirty="0">
                <a:effectLst/>
              </a:rPr>
            </a:br>
            <a:br>
              <a:rPr lang="en-US" sz="1600" b="0" dirty="0">
                <a:effectLst/>
              </a:rPr>
            </a:br>
            <a:endParaRPr lang="en-US" sz="16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B8D04B2-71EE-A0E7-D05D-1D257244D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979" y="4552310"/>
            <a:ext cx="6783447" cy="184848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28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886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Times New Roman</vt:lpstr>
      <vt:lpstr>Wingdings</vt:lpstr>
      <vt:lpstr>Wingdings 3</vt:lpstr>
      <vt:lpstr>Ion</vt:lpstr>
      <vt:lpstr>PowerPoint Presentation</vt:lpstr>
      <vt:lpstr>INTRODUCTION</vt:lpstr>
      <vt:lpstr>Proposed model</vt:lpstr>
      <vt:lpstr>Proposed model</vt:lpstr>
      <vt:lpstr>Proposed model</vt:lpstr>
      <vt:lpstr>Proposed model</vt:lpstr>
      <vt:lpstr>Initializing CNN model</vt:lpstr>
      <vt:lpstr>CNN Model</vt:lpstr>
      <vt:lpstr>CNN Model</vt:lpstr>
      <vt:lpstr>Deliverables </vt:lpstr>
      <vt:lpstr>Evaluation Methodology</vt:lpstr>
      <vt:lpstr>Here is the following model that was created via CNN with fully connected layers.</vt:lpstr>
      <vt:lpstr>PowerPoint Presentation</vt:lpstr>
      <vt:lpstr> Then we start training our model for epochs just as shown in the figure below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Sairam Darapuneni</dc:creator>
  <cp:lastModifiedBy>Sairam Darapuneni</cp:lastModifiedBy>
  <cp:revision>4</cp:revision>
  <dcterms:created xsi:type="dcterms:W3CDTF">2023-04-30T18:56:07Z</dcterms:created>
  <dcterms:modified xsi:type="dcterms:W3CDTF">2023-04-30T23:48:23Z</dcterms:modified>
</cp:coreProperties>
</file>