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301" r:id="rId2"/>
    <p:sldId id="305" r:id="rId3"/>
    <p:sldId id="303" r:id="rId4"/>
    <p:sldId id="307" r:id="rId5"/>
    <p:sldId id="306" r:id="rId6"/>
    <p:sldId id="270" r:id="rId7"/>
    <p:sldId id="266" r:id="rId8"/>
    <p:sldId id="317" r:id="rId9"/>
    <p:sldId id="264" r:id="rId10"/>
    <p:sldId id="267" r:id="rId11"/>
    <p:sldId id="308" r:id="rId12"/>
    <p:sldId id="268" r:id="rId13"/>
    <p:sldId id="271" r:id="rId14"/>
    <p:sldId id="272" r:id="rId15"/>
    <p:sldId id="287" r:id="rId16"/>
    <p:sldId id="309" r:id="rId17"/>
    <p:sldId id="310" r:id="rId18"/>
    <p:sldId id="311" r:id="rId19"/>
    <p:sldId id="312" r:id="rId20"/>
    <p:sldId id="279" r:id="rId21"/>
    <p:sldId id="313" r:id="rId22"/>
    <p:sldId id="282" r:id="rId23"/>
    <p:sldId id="285" r:id="rId24"/>
    <p:sldId id="286" r:id="rId25"/>
    <p:sldId id="315" r:id="rId26"/>
    <p:sldId id="322" r:id="rId27"/>
    <p:sldId id="316" r:id="rId28"/>
    <p:sldId id="324" r:id="rId29"/>
    <p:sldId id="326" r:id="rId30"/>
    <p:sldId id="325" r:id="rId31"/>
    <p:sldId id="320" r:id="rId32"/>
    <p:sldId id="321" r:id="rId33"/>
    <p:sldId id="284" r:id="rId34"/>
    <p:sldId id="31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51092A-979F-43D2-961F-C762C8370FFD}">
          <p14:sldIdLst>
            <p14:sldId id="301"/>
            <p14:sldId id="305"/>
            <p14:sldId id="303"/>
            <p14:sldId id="307"/>
            <p14:sldId id="306"/>
            <p14:sldId id="270"/>
            <p14:sldId id="266"/>
            <p14:sldId id="317"/>
            <p14:sldId id="264"/>
            <p14:sldId id="267"/>
            <p14:sldId id="308"/>
            <p14:sldId id="268"/>
            <p14:sldId id="271"/>
            <p14:sldId id="272"/>
            <p14:sldId id="287"/>
            <p14:sldId id="309"/>
            <p14:sldId id="310"/>
            <p14:sldId id="311"/>
            <p14:sldId id="312"/>
            <p14:sldId id="279"/>
            <p14:sldId id="313"/>
            <p14:sldId id="282"/>
            <p14:sldId id="285"/>
            <p14:sldId id="286"/>
            <p14:sldId id="315"/>
            <p14:sldId id="322"/>
            <p14:sldId id="316"/>
            <p14:sldId id="324"/>
            <p14:sldId id="326"/>
            <p14:sldId id="325"/>
            <p14:sldId id="320"/>
            <p14:sldId id="321"/>
            <p14:sldId id="284"/>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70" d="100"/>
          <a:sy n="70" d="100"/>
        </p:scale>
        <p:origin x="4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F95F6-A866-4CA1-803A-0922C23E207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4255C7CC-B7BC-4B51-8F66-420F53713FEF}">
      <dgm:prSet custT="1"/>
      <dgm:spPr/>
      <dgm:t>
        <a:bodyPr/>
        <a:lstStyle/>
        <a:p>
          <a:r>
            <a:rPr lang="en-IN" sz="1800" b="1" dirty="0"/>
            <a:t>https://github.com/saisruthikunduru/STATML_PROJECT</a:t>
          </a:r>
        </a:p>
      </dgm:t>
    </dgm:pt>
    <dgm:pt modelId="{5B94F74A-B4C4-41B3-8766-7F184B1A736B}" type="parTrans" cxnId="{39FD9723-6C31-47FA-8BA3-275C1837154E}">
      <dgm:prSet/>
      <dgm:spPr/>
      <dgm:t>
        <a:bodyPr/>
        <a:lstStyle/>
        <a:p>
          <a:endParaRPr lang="en-IN"/>
        </a:p>
      </dgm:t>
    </dgm:pt>
    <dgm:pt modelId="{CE8FE86C-CCD7-403A-ADEE-0C21C312F795}" type="sibTrans" cxnId="{39FD9723-6C31-47FA-8BA3-275C1837154E}">
      <dgm:prSet/>
      <dgm:spPr/>
      <dgm:t>
        <a:bodyPr/>
        <a:lstStyle/>
        <a:p>
          <a:endParaRPr lang="en-IN"/>
        </a:p>
      </dgm:t>
    </dgm:pt>
    <dgm:pt modelId="{05991162-4347-4C8F-9744-56C1A407A9FF}" type="pres">
      <dgm:prSet presAssocID="{58BF95F6-A866-4CA1-803A-0922C23E2078}" presName="linearFlow" presStyleCnt="0">
        <dgm:presLayoutVars>
          <dgm:dir/>
          <dgm:resizeHandles val="exact"/>
        </dgm:presLayoutVars>
      </dgm:prSet>
      <dgm:spPr/>
    </dgm:pt>
    <dgm:pt modelId="{DBB38334-8D88-4173-87C7-50D6AF80250B}" type="pres">
      <dgm:prSet presAssocID="{4255C7CC-B7BC-4B51-8F66-420F53713FEF}" presName="composite" presStyleCnt="0"/>
      <dgm:spPr/>
    </dgm:pt>
    <dgm:pt modelId="{DD1EE662-ABD6-49FC-BE6F-2F774EF47D27}" type="pres">
      <dgm:prSet presAssocID="{4255C7CC-B7BC-4B51-8F66-420F53713FEF}" presName="imgShp" presStyleLbl="fgImgPlace1" presStyleIdx="0" presStyleCnt="1"/>
      <dgm:spPr>
        <a:blipFill rotWithShape="1">
          <a:blip xmlns:r="http://schemas.openxmlformats.org/officeDocument/2006/relationships" r:embed="rId1"/>
          <a:srcRect/>
          <a:stretch>
            <a:fillRect l="-39000" r="-39000"/>
          </a:stretch>
        </a:blipFill>
      </dgm:spPr>
    </dgm:pt>
    <dgm:pt modelId="{B62ED470-AD8C-42E3-AC96-DEEE8C5FC220}" type="pres">
      <dgm:prSet presAssocID="{4255C7CC-B7BC-4B51-8F66-420F53713FEF}" presName="txShp" presStyleLbl="node1" presStyleIdx="0" presStyleCnt="1">
        <dgm:presLayoutVars>
          <dgm:bulletEnabled val="1"/>
        </dgm:presLayoutVars>
      </dgm:prSet>
      <dgm:spPr/>
    </dgm:pt>
  </dgm:ptLst>
  <dgm:cxnLst>
    <dgm:cxn modelId="{BC88C313-9E1F-4238-BC23-F3527BC7F585}" type="presOf" srcId="{4255C7CC-B7BC-4B51-8F66-420F53713FEF}" destId="{B62ED470-AD8C-42E3-AC96-DEEE8C5FC220}" srcOrd="0" destOrd="0" presId="urn:microsoft.com/office/officeart/2005/8/layout/vList3"/>
    <dgm:cxn modelId="{39FD9723-6C31-47FA-8BA3-275C1837154E}" srcId="{58BF95F6-A866-4CA1-803A-0922C23E2078}" destId="{4255C7CC-B7BC-4B51-8F66-420F53713FEF}" srcOrd="0" destOrd="0" parTransId="{5B94F74A-B4C4-41B3-8766-7F184B1A736B}" sibTransId="{CE8FE86C-CCD7-403A-ADEE-0C21C312F795}"/>
    <dgm:cxn modelId="{649F502B-BF99-42E2-8181-AD26FE98EFA7}" type="presOf" srcId="{58BF95F6-A866-4CA1-803A-0922C23E2078}" destId="{05991162-4347-4C8F-9744-56C1A407A9FF}" srcOrd="0" destOrd="0" presId="urn:microsoft.com/office/officeart/2005/8/layout/vList3"/>
    <dgm:cxn modelId="{147E5AB4-E5DB-466E-8353-100ED018CF9B}" type="presParOf" srcId="{05991162-4347-4C8F-9744-56C1A407A9FF}" destId="{DBB38334-8D88-4173-87C7-50D6AF80250B}" srcOrd="0" destOrd="0" presId="urn:microsoft.com/office/officeart/2005/8/layout/vList3"/>
    <dgm:cxn modelId="{F305022E-94FC-44C2-A278-38DE1C9D5512}" type="presParOf" srcId="{DBB38334-8D88-4173-87C7-50D6AF80250B}" destId="{DD1EE662-ABD6-49FC-BE6F-2F774EF47D27}" srcOrd="0" destOrd="0" presId="urn:microsoft.com/office/officeart/2005/8/layout/vList3"/>
    <dgm:cxn modelId="{0BF2C66D-9811-4CBB-87ED-FCDB417AC6C9}" type="presParOf" srcId="{DBB38334-8D88-4173-87C7-50D6AF80250B}" destId="{B62ED470-AD8C-42E3-AC96-DEEE8C5FC2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ED470-AD8C-42E3-AC96-DEEE8C5FC220}">
      <dsp:nvSpPr>
        <dsp:cNvPr id="0" name=""/>
        <dsp:cNvSpPr/>
      </dsp:nvSpPr>
      <dsp:spPr>
        <a:xfrm rot="10800000">
          <a:off x="2434849" y="505902"/>
          <a:ext cx="6446576" cy="3244352"/>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0669" tIns="68580" rIns="128016"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t>https://github.com/saisruthikunduru/STATML_PROJECT</a:t>
          </a:r>
        </a:p>
      </dsp:txBody>
      <dsp:txXfrm rot="10800000">
        <a:off x="3245937" y="505902"/>
        <a:ext cx="5635488" cy="3244352"/>
      </dsp:txXfrm>
    </dsp:sp>
    <dsp:sp modelId="{DD1EE662-ABD6-49FC-BE6F-2F774EF47D27}">
      <dsp:nvSpPr>
        <dsp:cNvPr id="0" name=""/>
        <dsp:cNvSpPr/>
      </dsp:nvSpPr>
      <dsp:spPr>
        <a:xfrm>
          <a:off x="812673" y="505902"/>
          <a:ext cx="3244352" cy="3244352"/>
        </a:xfrm>
        <a:prstGeom prst="ellipse">
          <a:avLst/>
        </a:prstGeom>
        <a:blipFill rotWithShape="1">
          <a:blip xmlns:r="http://schemas.openxmlformats.org/officeDocument/2006/relationships" r:embed="rId1"/>
          <a:srcRect/>
          <a:stretch>
            <a:fillRect l="-39000" r="-39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2C8F60-B9AE-8743-BFAB-B9FA3A748F8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91394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C8F60-B9AE-8743-BFAB-B9FA3A748F8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209954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C8F60-B9AE-8743-BFAB-B9FA3A748F8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21DDB1-B834-A941-9D02-368FDD467F3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834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02C8F60-B9AE-8743-BFAB-B9FA3A748F89}"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1641429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02C8F60-B9AE-8743-BFAB-B9FA3A748F89}"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21DDB1-B834-A941-9D02-368FDD467F3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3755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02C8F60-B9AE-8743-BFAB-B9FA3A748F89}"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2958197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C8F60-B9AE-8743-BFAB-B9FA3A748F8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366651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C8F60-B9AE-8743-BFAB-B9FA3A748F8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2075816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C8F60-B9AE-8743-BFAB-B9FA3A748F8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172683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C8F60-B9AE-8743-BFAB-B9FA3A748F8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178293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2C8F60-B9AE-8743-BFAB-B9FA3A748F89}"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161353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2C8F60-B9AE-8743-BFAB-B9FA3A748F89}"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2247718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2C8F60-B9AE-8743-BFAB-B9FA3A748F89}"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235907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C8F60-B9AE-8743-BFAB-B9FA3A748F89}"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407630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2C8F60-B9AE-8743-BFAB-B9FA3A748F89}"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272016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2C8F60-B9AE-8743-BFAB-B9FA3A748F89}"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21DDB1-B834-A941-9D02-368FDD467F3A}" type="slidenum">
              <a:rPr lang="en-US" smtClean="0"/>
              <a:t>‹#›</a:t>
            </a:fld>
            <a:endParaRPr lang="en-US"/>
          </a:p>
        </p:txBody>
      </p:sp>
    </p:spTree>
    <p:extLst>
      <p:ext uri="{BB962C8B-B14F-4D97-AF65-F5344CB8AC3E}">
        <p14:creationId xmlns:p14="http://schemas.microsoft.com/office/powerpoint/2010/main" val="39281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02C8F60-B9AE-8743-BFAB-B9FA3A748F89}" type="datetimeFigureOut">
              <a:rPr lang="en-US" smtClean="0"/>
              <a:t>11/5/2023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121DDB1-B834-A941-9D02-368FDD467F3A}" type="slidenum">
              <a:rPr lang="en-US" smtClean="0"/>
              <a:t>‹#›</a:t>
            </a:fld>
            <a:endParaRPr lang="en-US"/>
          </a:p>
        </p:txBody>
      </p:sp>
    </p:spTree>
    <p:extLst>
      <p:ext uri="{BB962C8B-B14F-4D97-AF65-F5344CB8AC3E}">
        <p14:creationId xmlns:p14="http://schemas.microsoft.com/office/powerpoint/2010/main" val="180811513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AE30-E128-6BDE-F6E6-07C60BC4B4EB}"/>
              </a:ext>
            </a:extLst>
          </p:cNvPr>
          <p:cNvSpPr>
            <a:spLocks noGrp="1"/>
          </p:cNvSpPr>
          <p:nvPr>
            <p:ph type="ctrTitle"/>
          </p:nvPr>
        </p:nvSpPr>
        <p:spPr>
          <a:xfrm>
            <a:off x="1568927" y="1737360"/>
            <a:ext cx="9646919" cy="1935808"/>
          </a:xfrm>
        </p:spPr>
        <p:txBody>
          <a:bodyPr>
            <a:normAutofit/>
          </a:bodyPr>
          <a:lstStyle/>
          <a:p>
            <a:pPr algn="ctr"/>
            <a:r>
              <a:rPr lang="en-IN" sz="6000" b="1" dirty="0">
                <a:solidFill>
                  <a:schemeClr val="tx1"/>
                </a:solidFill>
                <a:latin typeface="Algerian" panose="04020705040A02060702" pitchFamily="82" charset="0"/>
              </a:rPr>
              <a:t>MATERNAL HEALTH RISK        PREDICTION</a:t>
            </a:r>
          </a:p>
        </p:txBody>
      </p:sp>
      <p:sp>
        <p:nvSpPr>
          <p:cNvPr id="3" name="Subtitle 2">
            <a:extLst>
              <a:ext uri="{FF2B5EF4-FFF2-40B4-BE49-F238E27FC236}">
                <a16:creationId xmlns:a16="http://schemas.microsoft.com/office/drawing/2014/main" id="{5B2EBC70-CF26-EA3B-9008-B4BE2A22366F}"/>
              </a:ext>
            </a:extLst>
          </p:cNvPr>
          <p:cNvSpPr>
            <a:spLocks noGrp="1"/>
          </p:cNvSpPr>
          <p:nvPr>
            <p:ph type="subTitle" idx="1"/>
          </p:nvPr>
        </p:nvSpPr>
        <p:spPr>
          <a:xfrm>
            <a:off x="1901953" y="4488133"/>
            <a:ext cx="8980868" cy="1126283"/>
          </a:xfrm>
        </p:spPr>
        <p:txBody>
          <a:bodyPr>
            <a:normAutofit/>
          </a:bodyPr>
          <a:lstStyle/>
          <a:p>
            <a:r>
              <a:rPr lang="en-IN" sz="2400" b="1" dirty="0">
                <a:solidFill>
                  <a:schemeClr val="accent1"/>
                </a:solidFill>
                <a:latin typeface="Sitka Display" pitchFamily="2" charset="0"/>
              </a:rPr>
              <a:t>NAME : KUNDURU SAI SRUTHI</a:t>
            </a:r>
            <a:endParaRPr lang="en-IN" sz="2400" b="1" dirty="0">
              <a:solidFill>
                <a:schemeClr val="accent1"/>
              </a:solidFill>
              <a:latin typeface="Sitka Heading" pitchFamily="2" charset="0"/>
            </a:endParaRPr>
          </a:p>
          <a:p>
            <a:r>
              <a:rPr lang="en-IN" sz="2400" b="1" dirty="0">
                <a:solidFill>
                  <a:schemeClr val="accent1"/>
                </a:solidFill>
                <a:latin typeface="Sitka Heading" pitchFamily="2" charset="0"/>
              </a:rPr>
              <a:t>ROLL . NO : 2203A52156</a:t>
            </a:r>
          </a:p>
        </p:txBody>
      </p:sp>
    </p:spTree>
    <p:extLst>
      <p:ext uri="{BB962C8B-B14F-4D97-AF65-F5344CB8AC3E}">
        <p14:creationId xmlns:p14="http://schemas.microsoft.com/office/powerpoint/2010/main" val="237625677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B72F-D5A4-CA1B-4478-2B2D74020AA7}"/>
              </a:ext>
            </a:extLst>
          </p:cNvPr>
          <p:cNvSpPr>
            <a:spLocks noGrp="1"/>
          </p:cNvSpPr>
          <p:nvPr>
            <p:ph type="title"/>
          </p:nvPr>
        </p:nvSpPr>
        <p:spPr/>
        <p:txBody>
          <a:bodyPr/>
          <a:lstStyle/>
          <a:p>
            <a:r>
              <a:rPr lang="en-IN" b="1" u="sng" dirty="0"/>
              <a:t>LOGISTIC REGRESSION: </a:t>
            </a:r>
          </a:p>
        </p:txBody>
      </p:sp>
      <p:sp>
        <p:nvSpPr>
          <p:cNvPr id="3" name="Content Placeholder 2">
            <a:extLst>
              <a:ext uri="{FF2B5EF4-FFF2-40B4-BE49-F238E27FC236}">
                <a16:creationId xmlns:a16="http://schemas.microsoft.com/office/drawing/2014/main" id="{2B79F4F8-54BB-0637-1F5E-D0D531E281B0}"/>
              </a:ext>
            </a:extLst>
          </p:cNvPr>
          <p:cNvSpPr>
            <a:spLocks noGrp="1"/>
          </p:cNvSpPr>
          <p:nvPr>
            <p:ph idx="1"/>
          </p:nvPr>
        </p:nvSpPr>
        <p:spPr>
          <a:xfrm>
            <a:off x="838200" y="1825625"/>
            <a:ext cx="10515600" cy="4405493"/>
          </a:xfrm>
        </p:spPr>
        <p:txBody>
          <a:bodyPr/>
          <a:lstStyle/>
          <a:p>
            <a:pPr marL="0" indent="0">
              <a:buNone/>
            </a:pPr>
            <a:r>
              <a:rPr lang="en-US" dirty="0">
                <a:latin typeface="Times New Roman" panose="02020603050405020304" pitchFamily="18" charset="0"/>
                <a:cs typeface="Times New Roman" panose="02020603050405020304" pitchFamily="18" charset="0"/>
              </a:rPr>
              <a:t>Logistic regression is a </a:t>
            </a:r>
            <a:r>
              <a:rPr lang="en-US" dirty="0">
                <a:solidFill>
                  <a:srgbClr val="FF0000"/>
                </a:solidFill>
                <a:latin typeface="Times New Roman" panose="02020603050405020304" pitchFamily="18" charset="0"/>
                <a:cs typeface="Times New Roman" panose="02020603050405020304" pitchFamily="18" charset="0"/>
              </a:rPr>
              <a:t>classification algorithm</a:t>
            </a:r>
            <a:r>
              <a:rPr lang="en-US" dirty="0">
                <a:latin typeface="Times New Roman" panose="02020603050405020304" pitchFamily="18" charset="0"/>
                <a:cs typeface="Times New Roman" panose="02020603050405020304" pitchFamily="18" charset="0"/>
              </a:rPr>
              <a:t>, used when the value of the target variable is </a:t>
            </a:r>
            <a:r>
              <a:rPr lang="en-US" i="1" dirty="0">
                <a:solidFill>
                  <a:srgbClr val="FF0000"/>
                </a:solidFill>
                <a:latin typeface="Times New Roman" panose="02020603050405020304" pitchFamily="18" charset="0"/>
                <a:cs typeface="Times New Roman" panose="02020603050405020304" pitchFamily="18" charset="0"/>
              </a:rPr>
              <a:t>categorical</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nature. It follows parametric method approach . It can be applied for supervised data. Logistic regression is most commonly used when the data in question has binary output, so when it belongs to one class or another, or is either a 0 or 1.</a:t>
            </a:r>
          </a:p>
          <a:p>
            <a:r>
              <a:rPr lang="en-US" sz="2800" dirty="0">
                <a:latin typeface="Times New Roman" panose="02020603050405020304" pitchFamily="18" charset="0"/>
                <a:cs typeface="Times New Roman" panose="02020603050405020304" pitchFamily="18" charset="0"/>
              </a:rPr>
              <a:t>Mathematically, a logistic regression model predicts P(Y=1) as a function of X. </a:t>
            </a:r>
          </a:p>
          <a:p>
            <a:r>
              <a:rPr lang="en-US" sz="2800" dirty="0">
                <a:latin typeface="Times New Roman" panose="02020603050405020304" pitchFamily="18" charset="0"/>
                <a:cs typeface="Times New Roman" panose="02020603050405020304" pitchFamily="18" charset="0"/>
              </a:rPr>
              <a:t>It is one of the simplest ML algorithms that can be used for various classification problems .</a:t>
            </a:r>
            <a:endParaRPr lang="en-US" sz="28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645036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E9E8-854C-CF84-5BA4-59E1CAF91A78}"/>
              </a:ext>
            </a:extLst>
          </p:cNvPr>
          <p:cNvSpPr>
            <a:spLocks noGrp="1"/>
          </p:cNvSpPr>
          <p:nvPr>
            <p:ph type="title"/>
          </p:nvPr>
        </p:nvSpPr>
        <p:spPr>
          <a:xfrm>
            <a:off x="1581912" y="446088"/>
            <a:ext cx="4512500" cy="715200"/>
          </a:xfrm>
        </p:spPr>
        <p:txBody>
          <a:bodyPr>
            <a:normAutofit/>
          </a:bodyPr>
          <a:lstStyle/>
          <a:p>
            <a:r>
              <a:rPr lang="en-IN" sz="2800" b="1" u="sng" dirty="0">
                <a:latin typeface="Algerian" panose="04020705040A02060702" pitchFamily="82" charset="0"/>
              </a:rPr>
              <a:t>LOGISTIC REGRESSION: </a:t>
            </a:r>
            <a:endParaRPr lang="en-IN" sz="2800" b="1" dirty="0">
              <a:latin typeface="Algerian" panose="04020705040A02060702" pitchFamily="82" charset="0"/>
            </a:endParaRPr>
          </a:p>
        </p:txBody>
      </p:sp>
      <p:pic>
        <p:nvPicPr>
          <p:cNvPr id="6" name="Content Placeholder 5">
            <a:extLst>
              <a:ext uri="{FF2B5EF4-FFF2-40B4-BE49-F238E27FC236}">
                <a16:creationId xmlns:a16="http://schemas.microsoft.com/office/drawing/2014/main" id="{B9AC1870-71F1-C991-48A4-611A9E8CD87A}"/>
              </a:ext>
            </a:extLst>
          </p:cNvPr>
          <p:cNvPicPr>
            <a:picLocks noGrp="1" noChangeAspect="1"/>
          </p:cNvPicPr>
          <p:nvPr>
            <p:ph idx="1"/>
          </p:nvPr>
        </p:nvPicPr>
        <p:blipFill>
          <a:blip r:embed="rId2"/>
          <a:stretch>
            <a:fillRect/>
          </a:stretch>
        </p:blipFill>
        <p:spPr>
          <a:xfrm>
            <a:off x="6821424" y="803688"/>
            <a:ext cx="5239513" cy="4316952"/>
          </a:xfrm>
        </p:spPr>
      </p:pic>
      <p:sp>
        <p:nvSpPr>
          <p:cNvPr id="4" name="Text Placeholder 3">
            <a:extLst>
              <a:ext uri="{FF2B5EF4-FFF2-40B4-BE49-F238E27FC236}">
                <a16:creationId xmlns:a16="http://schemas.microsoft.com/office/drawing/2014/main" id="{71565359-5B35-01F0-FB5D-0C7BBE816C65}"/>
              </a:ext>
            </a:extLst>
          </p:cNvPr>
          <p:cNvSpPr>
            <a:spLocks noGrp="1"/>
          </p:cNvSpPr>
          <p:nvPr>
            <p:ph type="body" sz="half" idx="2"/>
          </p:nvPr>
        </p:nvSpPr>
        <p:spPr>
          <a:xfrm>
            <a:off x="1581912" y="1225296"/>
            <a:ext cx="5239512" cy="4672331"/>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Logistic regression is a supervised machine learning algorithm mainly used for classification tasks where the goal is to predict the probability that an instance of belonging to a given class or not. It is a kind of statistical algorithm, which analyze the relationship between a set of independent variables and the dependent binary </a:t>
            </a:r>
            <a:r>
              <a:rPr lang="en-US" sz="1600" dirty="0" err="1">
                <a:latin typeface="Times New Roman" panose="02020603050405020304" pitchFamily="18" charset="0"/>
                <a:cs typeface="Times New Roman" panose="02020603050405020304" pitchFamily="18" charset="0"/>
              </a:rPr>
              <a:t>variables.Logistic</a:t>
            </a:r>
            <a:r>
              <a:rPr lang="en-US" sz="1600" dirty="0">
                <a:latin typeface="Times New Roman" panose="02020603050405020304" pitchFamily="18" charset="0"/>
                <a:cs typeface="Times New Roman" panose="02020603050405020304" pitchFamily="18" charset="0"/>
              </a:rPr>
              <a:t> regression is a </a:t>
            </a:r>
            <a:r>
              <a:rPr lang="en-US" sz="1600" dirty="0">
                <a:solidFill>
                  <a:srgbClr val="FF0000"/>
                </a:solidFill>
                <a:latin typeface="Times New Roman" panose="02020603050405020304" pitchFamily="18" charset="0"/>
                <a:cs typeface="Times New Roman" panose="02020603050405020304" pitchFamily="18" charset="0"/>
              </a:rPr>
              <a:t>classification algorithm</a:t>
            </a:r>
            <a:r>
              <a:rPr lang="en-US" sz="1600" dirty="0">
                <a:latin typeface="Times New Roman" panose="02020603050405020304" pitchFamily="18" charset="0"/>
                <a:cs typeface="Times New Roman" panose="02020603050405020304" pitchFamily="18" charset="0"/>
              </a:rPr>
              <a:t>, used when the value of the target variable is </a:t>
            </a:r>
            <a:r>
              <a:rPr lang="en-US" sz="1600" i="1" dirty="0">
                <a:solidFill>
                  <a:srgbClr val="FF0000"/>
                </a:solidFill>
                <a:latin typeface="Times New Roman" panose="02020603050405020304" pitchFamily="18" charset="0"/>
                <a:cs typeface="Times New Roman" panose="02020603050405020304" pitchFamily="18" charset="0"/>
              </a:rPr>
              <a:t>categorical</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nature. It follows parametric method approach . It can be applied for supervised data. Logistic regression is most commonly used when the data in question has binary output, so when it belongs to one class or another, or is either a 0 or 1</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Mathematically, a logistic regression model predicts P(Y=1) as a function of X. </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is one of the simplest ML algorithms that can be used for various classification problems .</a:t>
            </a:r>
            <a:endParaRPr lang="en-US" sz="2000"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97312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8BD0-9A84-D8AA-5D2E-9C4649519DAC}"/>
              </a:ext>
            </a:extLst>
          </p:cNvPr>
          <p:cNvSpPr>
            <a:spLocks noGrp="1"/>
          </p:cNvSpPr>
          <p:nvPr>
            <p:ph type="title"/>
          </p:nvPr>
        </p:nvSpPr>
        <p:spPr/>
        <p:txBody>
          <a:bodyPr/>
          <a:lstStyle/>
          <a:p>
            <a:r>
              <a:rPr lang="en-IN" b="1" u="sng" dirty="0"/>
              <a:t>SUPPORT VECTOR MACHINE:</a:t>
            </a:r>
          </a:p>
        </p:txBody>
      </p:sp>
      <p:sp>
        <p:nvSpPr>
          <p:cNvPr id="3" name="Content Placeholder 2">
            <a:extLst>
              <a:ext uri="{FF2B5EF4-FFF2-40B4-BE49-F238E27FC236}">
                <a16:creationId xmlns:a16="http://schemas.microsoft.com/office/drawing/2014/main" id="{C1B5A679-CEA8-81AC-E9FC-B3D0E1F8A831}"/>
              </a:ext>
            </a:extLst>
          </p:cNvPr>
          <p:cNvSpPr>
            <a:spLocks noGrp="1"/>
          </p:cNvSpPr>
          <p:nvPr>
            <p:ph idx="1"/>
          </p:nvPr>
        </p:nvSpPr>
        <p:spPr>
          <a:xfrm>
            <a:off x="1828800" y="1408176"/>
            <a:ext cx="9675812" cy="4503046"/>
          </a:xfrm>
        </p:spPr>
        <p:txBody>
          <a:bodyPr>
            <a:normAutofit fontScale="92500" lnSpcReduction="10000"/>
          </a:bodyPr>
          <a:lstStyle/>
          <a:p>
            <a:pPr marL="0" indent="0">
              <a:buNone/>
            </a:pPr>
            <a:r>
              <a:rPr lang="en-US" dirty="0"/>
              <a:t>Support Vector Machine (SVM) is a powerful and versatile machine learning algorithm primarily used for classification and regression tasks. It's particularly well-suited for both linear and nonlinear classification problems and is known for its ability to find an optimal hyperplane or decision boundary that maximizes the margin between different classes. Here are the key concepts and characteristics of SVM:</a:t>
            </a:r>
          </a:p>
          <a:p>
            <a:pPr marL="0" indent="0">
              <a:buNone/>
            </a:pPr>
            <a:r>
              <a:rPr lang="en-US" b="1" u="sng" dirty="0"/>
              <a:t>Hyperplane </a:t>
            </a:r>
            <a:r>
              <a:rPr lang="en-US" b="1" dirty="0"/>
              <a:t>: </a:t>
            </a:r>
            <a:r>
              <a:rPr lang="en-US" dirty="0"/>
              <a:t>In SVM, the goal in classification is to find a hyperplane that best separates the data points of different classes. This hyperplane is chosen to maximize the margin, which is the distance between the hyperplane and the nearest data points (support vectors) of each class.</a:t>
            </a:r>
          </a:p>
          <a:p>
            <a:pPr marL="0" indent="0">
              <a:buNone/>
            </a:pPr>
            <a:r>
              <a:rPr lang="en-US" b="1" u="sng" dirty="0"/>
              <a:t>Support vectors</a:t>
            </a:r>
            <a:r>
              <a:rPr lang="en-US" b="1" dirty="0"/>
              <a:t>: </a:t>
            </a:r>
            <a:r>
              <a:rPr lang="en-US" dirty="0"/>
              <a:t>Support vectors are the data points that are closest to the hyperplane and have the smallest margin. They play a critical role in defining the position and orientation of the hyperplane.</a:t>
            </a:r>
          </a:p>
          <a:p>
            <a:pPr marL="0" indent="0">
              <a:buNone/>
            </a:pPr>
            <a:r>
              <a:rPr lang="en-US" b="1" u="sng" dirty="0"/>
              <a:t>Linear and Nonlinear Separation</a:t>
            </a:r>
            <a:r>
              <a:rPr lang="en-US" b="1" dirty="0"/>
              <a:t>: </a:t>
            </a:r>
            <a:r>
              <a:rPr lang="en-US" dirty="0"/>
              <a:t>SVM is effective for linearly separable data, where a straight line (or hyperplane in higher dimensions) can separate the classes. However, SVM can also handle nonlinear data by using techniques like the kernel trick. Kernels allow SVM to transform the original feature space into a higher-dimensional space, where the data becomes linearly separable.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99023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E6F9-1D58-80A6-5B9F-34661B3B9531}"/>
              </a:ext>
            </a:extLst>
          </p:cNvPr>
          <p:cNvSpPr>
            <a:spLocks noGrp="1"/>
          </p:cNvSpPr>
          <p:nvPr>
            <p:ph type="title"/>
          </p:nvPr>
        </p:nvSpPr>
        <p:spPr/>
        <p:txBody>
          <a:bodyPr/>
          <a:lstStyle/>
          <a:p>
            <a:r>
              <a:rPr lang="en-IN" b="1" u="sng" dirty="0"/>
              <a:t>PERCEPTRON LEARNING:</a:t>
            </a:r>
          </a:p>
        </p:txBody>
      </p:sp>
      <p:sp>
        <p:nvSpPr>
          <p:cNvPr id="3" name="Content Placeholder 2">
            <a:extLst>
              <a:ext uri="{FF2B5EF4-FFF2-40B4-BE49-F238E27FC236}">
                <a16:creationId xmlns:a16="http://schemas.microsoft.com/office/drawing/2014/main" id="{84B97F9F-7FF4-2939-25CA-4A106959E2AC}"/>
              </a:ext>
            </a:extLst>
          </p:cNvPr>
          <p:cNvSpPr>
            <a:spLocks noGrp="1"/>
          </p:cNvSpPr>
          <p:nvPr>
            <p:ph idx="1"/>
          </p:nvPr>
        </p:nvSpPr>
        <p:spPr>
          <a:xfrm>
            <a:off x="1828800" y="1527048"/>
            <a:ext cx="10186416" cy="4809744"/>
          </a:xfrm>
        </p:spPr>
        <p:txBody>
          <a:bodyPr>
            <a:normAutofit fontScale="92500" lnSpcReduction="10000"/>
          </a:bodyPr>
          <a:lstStyle/>
          <a:p>
            <a:pPr marL="0" indent="0" algn="just">
              <a:buNone/>
            </a:pPr>
            <a:r>
              <a:rPr lang="en-US" sz="2800" dirty="0">
                <a:latin typeface="Times New Roman" pitchFamily="18" charset="0"/>
                <a:cs typeface="Times New Roman" pitchFamily="18" charset="0"/>
              </a:rPr>
              <a:t>Perceptron is a building block of an Artificial Neural Network.</a:t>
            </a:r>
          </a:p>
          <a:p>
            <a:pPr marL="0" indent="0" algn="just">
              <a:buNone/>
            </a:pPr>
            <a:r>
              <a:rPr lang="en-US" sz="2800" dirty="0">
                <a:latin typeface="Times New Roman" pitchFamily="18" charset="0"/>
                <a:cs typeface="Times New Roman" pitchFamily="18" charset="0"/>
              </a:rPr>
              <a:t>Perceptron is a linear Machine Learning algorithm used for supervised learning for various binary classifiers. </a:t>
            </a:r>
          </a:p>
          <a:p>
            <a:pPr marL="0" indent="0" algn="just">
              <a:buNone/>
            </a:pPr>
            <a:r>
              <a:rPr lang="en-US" sz="2800" dirty="0">
                <a:latin typeface="Times New Roman" pitchFamily="18" charset="0"/>
                <a:cs typeface="Times New Roman" pitchFamily="18" charset="0"/>
              </a:rPr>
              <a:t>This algorithm enables neurons to learn elements and processes them one by one during preparation.</a:t>
            </a:r>
          </a:p>
          <a:p>
            <a:pPr marL="0" indent="0">
              <a:buNone/>
            </a:pPr>
            <a:r>
              <a:rPr lang="en-US" sz="3200" dirty="0">
                <a:latin typeface="Times New Roman" pitchFamily="18" charset="0"/>
                <a:cs typeface="Times New Roman" pitchFamily="18" charset="0"/>
              </a:rPr>
              <a:t>The perceptron consists of 4 parts.</a:t>
            </a:r>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•Input values or One input layer</a:t>
            </a:r>
          </a:p>
          <a:p>
            <a:pPr>
              <a:buFont typeface="Arial" pitchFamily="34" charset="0"/>
              <a:buChar char="•"/>
            </a:pPr>
            <a:r>
              <a:rPr lang="en-US" sz="2800" dirty="0">
                <a:latin typeface="Times New Roman" pitchFamily="18" charset="0"/>
                <a:cs typeface="Times New Roman" pitchFamily="18" charset="0"/>
              </a:rPr>
              <a:t>Weights and Bias</a:t>
            </a:r>
          </a:p>
          <a:p>
            <a:pPr>
              <a:buFont typeface="Arial" pitchFamily="34" charset="0"/>
              <a:buChar char="•"/>
            </a:pPr>
            <a:r>
              <a:rPr lang="en-US" sz="2800" dirty="0">
                <a:latin typeface="Times New Roman" pitchFamily="18" charset="0"/>
                <a:cs typeface="Times New Roman" pitchFamily="18" charset="0"/>
              </a:rPr>
              <a:t>Net sum</a:t>
            </a:r>
          </a:p>
          <a:p>
            <a:pPr marL="0" indent="0" algn="just">
              <a:buNone/>
            </a:pPr>
            <a:r>
              <a:rPr lang="en-US" dirty="0"/>
              <a:t>Activation function</a:t>
            </a:r>
            <a:endParaRPr lang="en-IN" dirty="0"/>
          </a:p>
        </p:txBody>
      </p:sp>
      <p:pic>
        <p:nvPicPr>
          <p:cNvPr id="5" name="Picture 4">
            <a:extLst>
              <a:ext uri="{FF2B5EF4-FFF2-40B4-BE49-F238E27FC236}">
                <a16:creationId xmlns:a16="http://schemas.microsoft.com/office/drawing/2014/main" id="{79C16B3A-E85A-D94A-A31C-990CA4FF17AA}"/>
              </a:ext>
            </a:extLst>
          </p:cNvPr>
          <p:cNvPicPr>
            <a:picLocks noChangeAspect="1"/>
          </p:cNvPicPr>
          <p:nvPr/>
        </p:nvPicPr>
        <p:blipFill>
          <a:blip r:embed="rId2"/>
          <a:stretch>
            <a:fillRect/>
          </a:stretch>
        </p:blipFill>
        <p:spPr>
          <a:xfrm>
            <a:off x="7314882" y="3429000"/>
            <a:ext cx="4302506" cy="2715768"/>
          </a:xfrm>
          <a:prstGeom prst="rect">
            <a:avLst/>
          </a:prstGeom>
        </p:spPr>
      </p:pic>
    </p:spTree>
    <p:extLst>
      <p:ext uri="{BB962C8B-B14F-4D97-AF65-F5344CB8AC3E}">
        <p14:creationId xmlns:p14="http://schemas.microsoft.com/office/powerpoint/2010/main" val="24029034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C9EA-1E6A-2498-CD41-E5B494F69E1F}"/>
              </a:ext>
            </a:extLst>
          </p:cNvPr>
          <p:cNvSpPr>
            <a:spLocks noGrp="1"/>
          </p:cNvSpPr>
          <p:nvPr>
            <p:ph type="title"/>
          </p:nvPr>
        </p:nvSpPr>
        <p:spPr/>
        <p:txBody>
          <a:bodyPr/>
          <a:lstStyle/>
          <a:p>
            <a:r>
              <a:rPr lang="en-IN" dirty="0"/>
              <a:t>Activation function:</a:t>
            </a:r>
          </a:p>
        </p:txBody>
      </p:sp>
      <p:sp>
        <p:nvSpPr>
          <p:cNvPr id="3" name="Content Placeholder 2">
            <a:extLst>
              <a:ext uri="{FF2B5EF4-FFF2-40B4-BE49-F238E27FC236}">
                <a16:creationId xmlns:a16="http://schemas.microsoft.com/office/drawing/2014/main" id="{AD8B9400-83C8-026E-1DB9-8FD6B3B0FB1E}"/>
              </a:ext>
            </a:extLst>
          </p:cNvPr>
          <p:cNvSpPr>
            <a:spLocks noGrp="1"/>
          </p:cNvSpPr>
          <p:nvPr>
            <p:ph idx="1"/>
          </p:nvPr>
        </p:nvSpPr>
        <p:spPr>
          <a:xfrm>
            <a:off x="2011680" y="1691640"/>
            <a:ext cx="5504688" cy="4542250"/>
          </a:xfrm>
        </p:spPr>
        <p:txBody>
          <a:bodyPr/>
          <a:lstStyle/>
          <a:p>
            <a:pPr marL="0" indent="0">
              <a:buNone/>
            </a:pPr>
            <a:r>
              <a:rPr lang="en-US" b="1" u="sng" dirty="0">
                <a:latin typeface="Times New Roman" pitchFamily="18" charset="0"/>
                <a:cs typeface="Times New Roman" pitchFamily="18" charset="0"/>
              </a:rPr>
              <a:t>Activation Function</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 neuron can be activated or not, is determined by an activation function. The activation function calculates a weighted sum and further adding bias with it to give the result.</a:t>
            </a:r>
          </a:p>
          <a:p>
            <a:pPr marL="0" indent="0">
              <a:buNone/>
            </a:pPr>
            <a:r>
              <a:rPr lang="en-US" dirty="0"/>
              <a:t>The default activation function in perception learning is</a:t>
            </a:r>
          </a:p>
          <a:p>
            <a:pPr marL="0" indent="0">
              <a:buNone/>
            </a:pPr>
            <a:r>
              <a:rPr lang="en-US" dirty="0"/>
              <a:t> </a:t>
            </a:r>
            <a:r>
              <a:rPr lang="en-US" dirty="0">
                <a:solidFill>
                  <a:schemeClr val="accent1"/>
                </a:solidFill>
              </a:rPr>
              <a:t>Sigmoid</a:t>
            </a:r>
            <a:r>
              <a:rPr lang="en-US" dirty="0"/>
              <a:t> </a:t>
            </a:r>
            <a:r>
              <a:rPr lang="en-US" dirty="0">
                <a:solidFill>
                  <a:schemeClr val="accent1"/>
                </a:solidFill>
              </a:rPr>
              <a:t>function.</a:t>
            </a:r>
          </a:p>
          <a:p>
            <a:endParaRPr lang="en-IN" dirty="0"/>
          </a:p>
        </p:txBody>
      </p:sp>
      <p:pic>
        <p:nvPicPr>
          <p:cNvPr id="5" name="Picture 4">
            <a:extLst>
              <a:ext uri="{FF2B5EF4-FFF2-40B4-BE49-F238E27FC236}">
                <a16:creationId xmlns:a16="http://schemas.microsoft.com/office/drawing/2014/main" id="{ECDFF04B-75F9-4B18-9A11-7A66532DA857}"/>
              </a:ext>
            </a:extLst>
          </p:cNvPr>
          <p:cNvPicPr>
            <a:picLocks noChangeAspect="1"/>
          </p:cNvPicPr>
          <p:nvPr/>
        </p:nvPicPr>
        <p:blipFill>
          <a:blip r:embed="rId2"/>
          <a:stretch>
            <a:fillRect/>
          </a:stretch>
        </p:blipFill>
        <p:spPr>
          <a:xfrm>
            <a:off x="8018700" y="2244087"/>
            <a:ext cx="3168175" cy="3121123"/>
          </a:xfrm>
          <a:prstGeom prst="rect">
            <a:avLst/>
          </a:prstGeom>
        </p:spPr>
      </p:pic>
    </p:spTree>
    <p:extLst>
      <p:ext uri="{BB962C8B-B14F-4D97-AF65-F5344CB8AC3E}">
        <p14:creationId xmlns:p14="http://schemas.microsoft.com/office/powerpoint/2010/main" val="4189859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5A4F-7628-9421-8261-9007A75E36AA}"/>
              </a:ext>
            </a:extLst>
          </p:cNvPr>
          <p:cNvSpPr>
            <a:spLocks noGrp="1"/>
          </p:cNvSpPr>
          <p:nvPr>
            <p:ph type="title"/>
          </p:nvPr>
        </p:nvSpPr>
        <p:spPr/>
        <p:txBody>
          <a:bodyPr/>
          <a:lstStyle/>
          <a:p>
            <a:r>
              <a:rPr lang="en-IN" b="1" u="sng" dirty="0"/>
              <a:t>LIBRARIES USED:</a:t>
            </a:r>
          </a:p>
        </p:txBody>
      </p:sp>
      <p:sp>
        <p:nvSpPr>
          <p:cNvPr id="6" name="Content Placeholder 5">
            <a:extLst>
              <a:ext uri="{FF2B5EF4-FFF2-40B4-BE49-F238E27FC236}">
                <a16:creationId xmlns:a16="http://schemas.microsoft.com/office/drawing/2014/main" id="{AC3BB92D-A297-F90D-A5E0-E2CBA139A8E2}"/>
              </a:ext>
            </a:extLst>
          </p:cNvPr>
          <p:cNvSpPr txBox="1">
            <a:spLocks noGrp="1"/>
          </p:cNvSpPr>
          <p:nvPr>
            <p:ph idx="1"/>
          </p:nvPr>
        </p:nvSpPr>
        <p:spPr>
          <a:xfrm>
            <a:off x="838200" y="1825625"/>
            <a:ext cx="10515600" cy="5124480"/>
          </a:xfrm>
          <a:prstGeom prst="rect">
            <a:avLst/>
          </a:prstGeom>
          <a:noFill/>
        </p:spPr>
        <p:txBody>
          <a:bodyPr wrap="square">
            <a:spAutoFit/>
          </a:bodyPr>
          <a:lstStyle/>
          <a:p>
            <a:pPr marL="0" indent="0">
              <a:buNone/>
            </a:pPr>
            <a:r>
              <a:rPr lang="en-US" dirty="0"/>
              <a:t>PANDAS: to load the dataset</a:t>
            </a:r>
          </a:p>
          <a:p>
            <a:pPr marL="0" indent="0">
              <a:buNone/>
            </a:pPr>
            <a:r>
              <a:rPr lang="en-US" dirty="0"/>
              <a:t>MATPLOTLIB.PYPLOT : to implement graphs</a:t>
            </a:r>
          </a:p>
          <a:p>
            <a:pPr marL="0" indent="0">
              <a:buNone/>
            </a:pPr>
            <a:r>
              <a:rPr lang="en-US" dirty="0"/>
              <a:t>SKLEARN.MODEL_SELECECTION : for test and train split</a:t>
            </a:r>
          </a:p>
          <a:p>
            <a:pPr marL="0" indent="0">
              <a:buNone/>
            </a:pPr>
            <a:r>
              <a:rPr lang="en-US" dirty="0"/>
              <a:t>SKLEARN.SVM : for logistic regression in classification</a:t>
            </a:r>
          </a:p>
          <a:p>
            <a:pPr marL="0" indent="0">
              <a:buNone/>
            </a:pPr>
            <a:r>
              <a:rPr lang="en-US" dirty="0"/>
              <a:t>SKLEARN.METRICS:</a:t>
            </a:r>
          </a:p>
          <a:p>
            <a:pPr marL="0" indent="0">
              <a:buNone/>
            </a:pPr>
            <a:r>
              <a:rPr lang="en-US" dirty="0"/>
              <a:t>Accuracy score</a:t>
            </a:r>
          </a:p>
          <a:p>
            <a:pPr marL="0" indent="0">
              <a:buNone/>
            </a:pPr>
            <a:r>
              <a:rPr lang="en-US" dirty="0"/>
              <a:t>Classification report</a:t>
            </a:r>
          </a:p>
          <a:p>
            <a:pPr marL="0" indent="0">
              <a:buNone/>
            </a:pPr>
            <a:r>
              <a:rPr lang="en-US" dirty="0"/>
              <a:t>Confusion matrix</a:t>
            </a:r>
          </a:p>
          <a:p>
            <a:pPr marL="0" indent="0">
              <a:buNone/>
            </a:pPr>
            <a:r>
              <a:rPr lang="en-US" dirty="0"/>
              <a:t>SKLEARN : SVM</a:t>
            </a:r>
          </a:p>
          <a:p>
            <a:pPr marL="0" indent="0">
              <a:buNone/>
            </a:pPr>
            <a:r>
              <a:rPr lang="en-US" dirty="0"/>
              <a:t>SKLEARN.LINEAR_MODEL : Perceptron learning</a:t>
            </a:r>
          </a:p>
        </p:txBody>
      </p:sp>
    </p:spTree>
    <p:extLst>
      <p:ext uri="{BB962C8B-B14F-4D97-AF65-F5344CB8AC3E}">
        <p14:creationId xmlns:p14="http://schemas.microsoft.com/office/powerpoint/2010/main" val="1151730427"/>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2325-ED88-9339-6025-C332F526D3CA}"/>
              </a:ext>
            </a:extLst>
          </p:cNvPr>
          <p:cNvSpPr>
            <a:spLocks noGrp="1"/>
          </p:cNvSpPr>
          <p:nvPr>
            <p:ph type="title"/>
          </p:nvPr>
        </p:nvSpPr>
        <p:spPr>
          <a:xfrm>
            <a:off x="1" y="1"/>
            <a:ext cx="1210825" cy="813815"/>
          </a:xfrm>
        </p:spPr>
        <p:txBody>
          <a:bodyPr>
            <a:normAutofit/>
          </a:bodyPr>
          <a:lstStyle/>
          <a:p>
            <a:r>
              <a:rPr lang="en-IN" sz="2800" b="1" dirty="0"/>
              <a:t>code</a:t>
            </a:r>
          </a:p>
        </p:txBody>
      </p:sp>
      <p:sp>
        <p:nvSpPr>
          <p:cNvPr id="3" name="Text Placeholder 2">
            <a:extLst>
              <a:ext uri="{FF2B5EF4-FFF2-40B4-BE49-F238E27FC236}">
                <a16:creationId xmlns:a16="http://schemas.microsoft.com/office/drawing/2014/main" id="{4DEEB453-2E7B-B8A1-5B53-059F630F9078}"/>
              </a:ext>
            </a:extLst>
          </p:cNvPr>
          <p:cNvSpPr>
            <a:spLocks noGrp="1"/>
          </p:cNvSpPr>
          <p:nvPr>
            <p:ph type="body" sz="half" idx="2"/>
          </p:nvPr>
        </p:nvSpPr>
        <p:spPr/>
        <p:txBody>
          <a:bodyPr/>
          <a:lstStyle/>
          <a:p>
            <a:endParaRPr lang="en-IN" dirty="0"/>
          </a:p>
        </p:txBody>
      </p:sp>
      <p:pic>
        <p:nvPicPr>
          <p:cNvPr id="5" name="Picture 4">
            <a:extLst>
              <a:ext uri="{FF2B5EF4-FFF2-40B4-BE49-F238E27FC236}">
                <a16:creationId xmlns:a16="http://schemas.microsoft.com/office/drawing/2014/main" id="{86A5C765-DB42-12AD-E7AB-3A1B136C22FF}"/>
              </a:ext>
            </a:extLst>
          </p:cNvPr>
          <p:cNvPicPr>
            <a:picLocks noChangeAspect="1"/>
          </p:cNvPicPr>
          <p:nvPr/>
        </p:nvPicPr>
        <p:blipFill>
          <a:blip r:embed="rId2"/>
          <a:stretch>
            <a:fillRect/>
          </a:stretch>
        </p:blipFill>
        <p:spPr>
          <a:xfrm>
            <a:off x="1210826" y="114180"/>
            <a:ext cx="9550891" cy="4648439"/>
          </a:xfrm>
          <a:prstGeom prst="rect">
            <a:avLst/>
          </a:prstGeom>
        </p:spPr>
      </p:pic>
      <p:pic>
        <p:nvPicPr>
          <p:cNvPr id="7" name="Picture 6">
            <a:extLst>
              <a:ext uri="{FF2B5EF4-FFF2-40B4-BE49-F238E27FC236}">
                <a16:creationId xmlns:a16="http://schemas.microsoft.com/office/drawing/2014/main" id="{FCA1101A-E016-24C3-075C-D20370318070}"/>
              </a:ext>
            </a:extLst>
          </p:cNvPr>
          <p:cNvPicPr>
            <a:picLocks noChangeAspect="1"/>
          </p:cNvPicPr>
          <p:nvPr/>
        </p:nvPicPr>
        <p:blipFill>
          <a:blip r:embed="rId3"/>
          <a:stretch>
            <a:fillRect/>
          </a:stretch>
        </p:blipFill>
        <p:spPr>
          <a:xfrm>
            <a:off x="1210826" y="4762619"/>
            <a:ext cx="9550891" cy="1816193"/>
          </a:xfrm>
          <a:prstGeom prst="rect">
            <a:avLst/>
          </a:prstGeom>
        </p:spPr>
      </p:pic>
    </p:spTree>
    <p:extLst>
      <p:ext uri="{BB962C8B-B14F-4D97-AF65-F5344CB8AC3E}">
        <p14:creationId xmlns:p14="http://schemas.microsoft.com/office/powerpoint/2010/main" val="1530051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23F4-705E-BDED-291A-459382380CDB}"/>
              </a:ext>
            </a:extLst>
          </p:cNvPr>
          <p:cNvSpPr>
            <a:spLocks noGrp="1"/>
          </p:cNvSpPr>
          <p:nvPr>
            <p:ph type="title"/>
          </p:nvPr>
        </p:nvSpPr>
        <p:spPr/>
        <p:txBody>
          <a:bodyPr/>
          <a:lstStyle/>
          <a:p>
            <a:endParaRPr lang="en-IN" dirty="0"/>
          </a:p>
        </p:txBody>
      </p:sp>
      <p:pic>
        <p:nvPicPr>
          <p:cNvPr id="6" name="Picture Placeholder 5">
            <a:extLst>
              <a:ext uri="{FF2B5EF4-FFF2-40B4-BE49-F238E27FC236}">
                <a16:creationId xmlns:a16="http://schemas.microsoft.com/office/drawing/2014/main" id="{1DDBCC88-20CB-1D47-F23D-8FDB33097B64}"/>
              </a:ext>
            </a:extLst>
          </p:cNvPr>
          <p:cNvPicPr>
            <a:picLocks noGrp="1" noChangeAspect="1"/>
          </p:cNvPicPr>
          <p:nvPr>
            <p:ph type="pic" idx="1"/>
          </p:nvPr>
        </p:nvPicPr>
        <p:blipFill>
          <a:blip r:embed="rId2"/>
          <a:srcRect l="4396" r="4396"/>
          <a:stretch/>
        </p:blipFill>
        <p:spPr>
          <a:xfrm>
            <a:off x="687387" y="996950"/>
            <a:ext cx="10485438" cy="5134899"/>
          </a:xfrm>
        </p:spPr>
      </p:pic>
      <p:sp>
        <p:nvSpPr>
          <p:cNvPr id="4" name="Text Placeholder 3">
            <a:extLst>
              <a:ext uri="{FF2B5EF4-FFF2-40B4-BE49-F238E27FC236}">
                <a16:creationId xmlns:a16="http://schemas.microsoft.com/office/drawing/2014/main" id="{9166ED0F-6711-92A7-41C7-28712EA0F056}"/>
              </a:ext>
            </a:extLst>
          </p:cNvPr>
          <p:cNvSpPr>
            <a:spLocks noGrp="1"/>
          </p:cNvSpPr>
          <p:nvPr>
            <p:ph type="body" sz="half" idx="2"/>
          </p:nvPr>
        </p:nvSpPr>
        <p:spPr>
          <a:xfrm flipH="1">
            <a:off x="11504612" y="5367338"/>
            <a:ext cx="775779" cy="365950"/>
          </a:xfrm>
        </p:spPr>
        <p:txBody>
          <a:bodyPr/>
          <a:lstStyle/>
          <a:p>
            <a:endParaRPr lang="en-IN" dirty="0"/>
          </a:p>
        </p:txBody>
      </p:sp>
    </p:spTree>
    <p:extLst>
      <p:ext uri="{BB962C8B-B14F-4D97-AF65-F5344CB8AC3E}">
        <p14:creationId xmlns:p14="http://schemas.microsoft.com/office/powerpoint/2010/main" val="5119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1554-19DF-BA3D-9337-56A4DD9A3E4D}"/>
              </a:ext>
            </a:extLst>
          </p:cNvPr>
          <p:cNvSpPr>
            <a:spLocks noGrp="1"/>
          </p:cNvSpPr>
          <p:nvPr>
            <p:ph type="title"/>
          </p:nvPr>
        </p:nvSpPr>
        <p:spPr/>
        <p:txBody>
          <a:bodyPr/>
          <a:lstStyle/>
          <a:p>
            <a:r>
              <a:rPr lang="en-IN" dirty="0"/>
              <a:t>Logistic Accuracy:</a:t>
            </a:r>
          </a:p>
        </p:txBody>
      </p:sp>
      <p:pic>
        <p:nvPicPr>
          <p:cNvPr id="4" name="Picture 3">
            <a:extLst>
              <a:ext uri="{FF2B5EF4-FFF2-40B4-BE49-F238E27FC236}">
                <a16:creationId xmlns:a16="http://schemas.microsoft.com/office/drawing/2014/main" id="{C013E396-CBA0-4626-9821-32DAF28743FC}"/>
              </a:ext>
            </a:extLst>
          </p:cNvPr>
          <p:cNvPicPr>
            <a:picLocks noChangeAspect="1"/>
          </p:cNvPicPr>
          <p:nvPr/>
        </p:nvPicPr>
        <p:blipFill>
          <a:blip r:embed="rId2"/>
          <a:stretch>
            <a:fillRect/>
          </a:stretch>
        </p:blipFill>
        <p:spPr>
          <a:xfrm>
            <a:off x="2510266" y="1905000"/>
            <a:ext cx="6687271" cy="4075176"/>
          </a:xfrm>
          <a:prstGeom prst="rect">
            <a:avLst/>
          </a:prstGeom>
        </p:spPr>
      </p:pic>
    </p:spTree>
    <p:extLst>
      <p:ext uri="{BB962C8B-B14F-4D97-AF65-F5344CB8AC3E}">
        <p14:creationId xmlns:p14="http://schemas.microsoft.com/office/powerpoint/2010/main" val="3853012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5881-76F6-BD79-EA99-3CFFDE0F7740}"/>
              </a:ext>
            </a:extLst>
          </p:cNvPr>
          <p:cNvSpPr>
            <a:spLocks noGrp="1"/>
          </p:cNvSpPr>
          <p:nvPr>
            <p:ph type="title"/>
          </p:nvPr>
        </p:nvSpPr>
        <p:spPr/>
        <p:txBody>
          <a:bodyPr/>
          <a:lstStyle/>
          <a:p>
            <a:r>
              <a:rPr lang="en-IN" b="1" dirty="0">
                <a:latin typeface="Algerian" panose="04020705040A02060702" pitchFamily="82" charset="0"/>
              </a:rPr>
              <a:t>Accuracy </a:t>
            </a:r>
            <a:r>
              <a:rPr lang="en-IN" b="1" dirty="0" err="1">
                <a:latin typeface="Algerian" panose="04020705040A02060702" pitchFamily="82" charset="0"/>
              </a:rPr>
              <a:t>svm</a:t>
            </a:r>
            <a:r>
              <a:rPr lang="en-IN" b="1" dirty="0">
                <a:latin typeface="Algerian" panose="04020705040A02060702" pitchFamily="82" charset="0"/>
              </a:rPr>
              <a:t> &amp;perceptron:</a:t>
            </a:r>
          </a:p>
        </p:txBody>
      </p:sp>
      <p:pic>
        <p:nvPicPr>
          <p:cNvPr id="4" name="Picture 3">
            <a:extLst>
              <a:ext uri="{FF2B5EF4-FFF2-40B4-BE49-F238E27FC236}">
                <a16:creationId xmlns:a16="http://schemas.microsoft.com/office/drawing/2014/main" id="{EF1F6417-658D-841C-27BB-03F236B252E9}"/>
              </a:ext>
            </a:extLst>
          </p:cNvPr>
          <p:cNvPicPr>
            <a:picLocks noChangeAspect="1"/>
          </p:cNvPicPr>
          <p:nvPr/>
        </p:nvPicPr>
        <p:blipFill>
          <a:blip r:embed="rId2"/>
          <a:stretch>
            <a:fillRect/>
          </a:stretch>
        </p:blipFill>
        <p:spPr>
          <a:xfrm>
            <a:off x="2592924" y="1568477"/>
            <a:ext cx="7647768" cy="4841467"/>
          </a:xfrm>
          <a:prstGeom prst="rect">
            <a:avLst/>
          </a:prstGeom>
        </p:spPr>
      </p:pic>
    </p:spTree>
    <p:extLst>
      <p:ext uri="{BB962C8B-B14F-4D97-AF65-F5344CB8AC3E}">
        <p14:creationId xmlns:p14="http://schemas.microsoft.com/office/powerpoint/2010/main" val="33818686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184B-9184-D134-0C04-8477E62B6C2E}"/>
              </a:ext>
            </a:extLst>
          </p:cNvPr>
          <p:cNvSpPr>
            <a:spLocks noGrp="1"/>
          </p:cNvSpPr>
          <p:nvPr>
            <p:ph type="title"/>
          </p:nvPr>
        </p:nvSpPr>
        <p:spPr>
          <a:xfrm>
            <a:off x="1638236" y="52896"/>
            <a:ext cx="3505199" cy="976312"/>
          </a:xfrm>
        </p:spPr>
        <p:txBody>
          <a:bodyPr>
            <a:normAutofit/>
          </a:bodyPr>
          <a:lstStyle/>
          <a:p>
            <a:r>
              <a:rPr lang="en-IN" sz="2800" b="1" dirty="0">
                <a:solidFill>
                  <a:schemeClr val="tx2">
                    <a:lumMod val="60000"/>
                    <a:lumOff val="40000"/>
                  </a:schemeClr>
                </a:solidFill>
                <a:latin typeface="Algerian" panose="04020705040A02060702" pitchFamily="82" charset="0"/>
              </a:rPr>
              <a:t>INTRODUCTION :</a:t>
            </a:r>
            <a:endParaRPr lang="en-IN" sz="2800" dirty="0"/>
          </a:p>
        </p:txBody>
      </p:sp>
      <p:pic>
        <p:nvPicPr>
          <p:cNvPr id="5" name="Content Placeholder 4">
            <a:extLst>
              <a:ext uri="{FF2B5EF4-FFF2-40B4-BE49-F238E27FC236}">
                <a16:creationId xmlns:a16="http://schemas.microsoft.com/office/drawing/2014/main" id="{3262F015-EB52-20B4-8030-4C4451B153F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916168" y="1261872"/>
            <a:ext cx="6186811" cy="4400534"/>
          </a:xfrm>
          <a:prstGeom prst="rect">
            <a:avLst/>
          </a:prstGeom>
        </p:spPr>
      </p:pic>
      <p:sp>
        <p:nvSpPr>
          <p:cNvPr id="4" name="Text Placeholder 3">
            <a:extLst>
              <a:ext uri="{FF2B5EF4-FFF2-40B4-BE49-F238E27FC236}">
                <a16:creationId xmlns:a16="http://schemas.microsoft.com/office/drawing/2014/main" id="{349A03CE-6FDC-1E1B-B3ED-6595D230D470}"/>
              </a:ext>
            </a:extLst>
          </p:cNvPr>
          <p:cNvSpPr>
            <a:spLocks noGrp="1"/>
          </p:cNvSpPr>
          <p:nvPr>
            <p:ph type="body" sz="half" idx="2"/>
          </p:nvPr>
        </p:nvSpPr>
        <p:spPr>
          <a:xfrm>
            <a:off x="1243584" y="1261872"/>
            <a:ext cx="4764024" cy="5230368"/>
          </a:xfrm>
        </p:spPr>
        <p:txBody>
          <a:bodyPr/>
          <a:lstStyle/>
          <a:p>
            <a:r>
              <a:rPr lang="en-US" sz="2400" dirty="0">
                <a:solidFill>
                  <a:schemeClr val="bg2">
                    <a:lumMod val="50000"/>
                  </a:schemeClr>
                </a:solidFill>
                <a:latin typeface="Aptos Display" panose="020B0004020202020204" pitchFamily="34" charset="0"/>
              </a:rPr>
              <a:t>Data has been collected from different hospitals, community clinics, maternal health cares through the IoT based risk monitoring system. Health risks for pregnant patients could be attributed to a variety of health conditions such as blood pressure age, heart rate etc. Here data has been collected from different healthcare facilities through the Internet-of-Things-based risk monitoring system (data source: Maternal Health Risk Data Maternal Health Risk Data).</a:t>
            </a:r>
          </a:p>
          <a:p>
            <a:endParaRPr lang="en-IN" dirty="0"/>
          </a:p>
        </p:txBody>
      </p:sp>
    </p:spTree>
    <p:extLst>
      <p:ext uri="{BB962C8B-B14F-4D97-AF65-F5344CB8AC3E}">
        <p14:creationId xmlns:p14="http://schemas.microsoft.com/office/powerpoint/2010/main" val="32813074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B4F2-079A-1541-00F6-A51DF1D95FB6}"/>
              </a:ext>
            </a:extLst>
          </p:cNvPr>
          <p:cNvSpPr>
            <a:spLocks noGrp="1"/>
          </p:cNvSpPr>
          <p:nvPr>
            <p:ph type="title"/>
          </p:nvPr>
        </p:nvSpPr>
        <p:spPr>
          <a:xfrm>
            <a:off x="1554480" y="349520"/>
            <a:ext cx="9913557" cy="640445"/>
          </a:xfrm>
        </p:spPr>
        <p:txBody>
          <a:bodyPr/>
          <a:lstStyle/>
          <a:p>
            <a:r>
              <a:rPr lang="en-IN" b="1" dirty="0">
                <a:latin typeface="Algerian" panose="04020705040A02060702" pitchFamily="82" charset="0"/>
              </a:rPr>
              <a:t> classification report:</a:t>
            </a:r>
          </a:p>
        </p:txBody>
      </p:sp>
      <p:pic>
        <p:nvPicPr>
          <p:cNvPr id="4" name="Picture 3">
            <a:extLst>
              <a:ext uri="{FF2B5EF4-FFF2-40B4-BE49-F238E27FC236}">
                <a16:creationId xmlns:a16="http://schemas.microsoft.com/office/drawing/2014/main" id="{428AD09B-4692-A61D-A3E0-AEB340E405E4}"/>
              </a:ext>
            </a:extLst>
          </p:cNvPr>
          <p:cNvPicPr>
            <a:picLocks noChangeAspect="1"/>
          </p:cNvPicPr>
          <p:nvPr/>
        </p:nvPicPr>
        <p:blipFill>
          <a:blip r:embed="rId2"/>
          <a:stretch>
            <a:fillRect/>
          </a:stretch>
        </p:blipFill>
        <p:spPr>
          <a:xfrm>
            <a:off x="2161955" y="1264555"/>
            <a:ext cx="7437120" cy="1390523"/>
          </a:xfrm>
          <a:prstGeom prst="rect">
            <a:avLst/>
          </a:prstGeom>
        </p:spPr>
      </p:pic>
      <p:pic>
        <p:nvPicPr>
          <p:cNvPr id="11" name="Content Placeholder 10">
            <a:extLst>
              <a:ext uri="{FF2B5EF4-FFF2-40B4-BE49-F238E27FC236}">
                <a16:creationId xmlns:a16="http://schemas.microsoft.com/office/drawing/2014/main" id="{422B6A5E-8A0F-D5F7-D337-0A4641BE5EEE}"/>
              </a:ext>
            </a:extLst>
          </p:cNvPr>
          <p:cNvPicPr>
            <a:picLocks noGrp="1" noChangeAspect="1"/>
          </p:cNvPicPr>
          <p:nvPr>
            <p:ph idx="1"/>
          </p:nvPr>
        </p:nvPicPr>
        <p:blipFill>
          <a:blip r:embed="rId3"/>
          <a:stretch>
            <a:fillRect/>
          </a:stretch>
        </p:blipFill>
        <p:spPr>
          <a:xfrm>
            <a:off x="2246253" y="2834323"/>
            <a:ext cx="7516613" cy="3033712"/>
          </a:xfrm>
          <a:prstGeom prst="rect">
            <a:avLst/>
          </a:prstGeom>
        </p:spPr>
      </p:pic>
    </p:spTree>
    <p:extLst>
      <p:ext uri="{BB962C8B-B14F-4D97-AF65-F5344CB8AC3E}">
        <p14:creationId xmlns:p14="http://schemas.microsoft.com/office/powerpoint/2010/main" val="1675776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E799-0860-F5EE-8353-0312C0020CDA}"/>
              </a:ext>
            </a:extLst>
          </p:cNvPr>
          <p:cNvSpPr>
            <a:spLocks noGrp="1"/>
          </p:cNvSpPr>
          <p:nvPr>
            <p:ph type="title"/>
          </p:nvPr>
        </p:nvSpPr>
        <p:spPr>
          <a:xfrm>
            <a:off x="1709928" y="274320"/>
            <a:ext cx="9794683" cy="1630680"/>
          </a:xfrm>
        </p:spPr>
        <p:txBody>
          <a:bodyPr/>
          <a:lstStyle/>
          <a:p>
            <a:r>
              <a:rPr lang="en-IN" b="1" dirty="0">
                <a:latin typeface="Algerian" panose="04020705040A02060702" pitchFamily="82" charset="0"/>
              </a:rPr>
              <a:t>Heatmap:</a:t>
            </a:r>
          </a:p>
        </p:txBody>
      </p:sp>
      <p:pic>
        <p:nvPicPr>
          <p:cNvPr id="3" name="Picture 2">
            <a:extLst>
              <a:ext uri="{FF2B5EF4-FFF2-40B4-BE49-F238E27FC236}">
                <a16:creationId xmlns:a16="http://schemas.microsoft.com/office/drawing/2014/main" id="{57B73D63-83FD-E09D-26F6-A1C3277DA4AD}"/>
              </a:ext>
            </a:extLst>
          </p:cNvPr>
          <p:cNvPicPr>
            <a:picLocks noChangeAspect="1"/>
          </p:cNvPicPr>
          <p:nvPr/>
        </p:nvPicPr>
        <p:blipFill>
          <a:blip r:embed="rId2"/>
          <a:stretch>
            <a:fillRect/>
          </a:stretch>
        </p:blipFill>
        <p:spPr>
          <a:xfrm>
            <a:off x="2660904" y="1083248"/>
            <a:ext cx="6369918" cy="5701599"/>
          </a:xfrm>
          <a:prstGeom prst="rect">
            <a:avLst/>
          </a:prstGeom>
        </p:spPr>
      </p:pic>
    </p:spTree>
    <p:extLst>
      <p:ext uri="{BB962C8B-B14F-4D97-AF65-F5344CB8AC3E}">
        <p14:creationId xmlns:p14="http://schemas.microsoft.com/office/powerpoint/2010/main" val="10071620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B19D-9CF0-42DD-4DAA-F8E23B98F32D}"/>
              </a:ext>
            </a:extLst>
          </p:cNvPr>
          <p:cNvSpPr>
            <a:spLocks noGrp="1"/>
          </p:cNvSpPr>
          <p:nvPr>
            <p:ph type="title"/>
          </p:nvPr>
        </p:nvSpPr>
        <p:spPr/>
        <p:txBody>
          <a:bodyPr/>
          <a:lstStyle/>
          <a:p>
            <a:r>
              <a:rPr lang="en-IN" b="1" u="sng" dirty="0"/>
              <a:t>RESULT ANALYSIS:</a:t>
            </a:r>
          </a:p>
        </p:txBody>
      </p:sp>
      <p:sp>
        <p:nvSpPr>
          <p:cNvPr id="3" name="Content Placeholder 2">
            <a:extLst>
              <a:ext uri="{FF2B5EF4-FFF2-40B4-BE49-F238E27FC236}">
                <a16:creationId xmlns:a16="http://schemas.microsoft.com/office/drawing/2014/main" id="{F86E9B34-206B-4BC7-B4BA-EEE6E42C6CA4}"/>
              </a:ext>
            </a:extLst>
          </p:cNvPr>
          <p:cNvSpPr>
            <a:spLocks noGrp="1"/>
          </p:cNvSpPr>
          <p:nvPr>
            <p:ph idx="1"/>
          </p:nvPr>
        </p:nvSpPr>
        <p:spPr>
          <a:xfrm>
            <a:off x="2066544" y="1618488"/>
            <a:ext cx="9438068" cy="4292734"/>
          </a:xfrm>
        </p:spPr>
        <p:txBody>
          <a:bodyPr>
            <a:normAutofit/>
          </a:bodyPr>
          <a:lstStyle/>
          <a:p>
            <a:pPr marL="0" indent="0">
              <a:buNone/>
            </a:pPr>
            <a:r>
              <a:rPr lang="en-US" dirty="0"/>
              <a:t>Comparison of the results from different sources:</a:t>
            </a:r>
          </a:p>
          <a:p>
            <a:pPr marL="0" indent="0">
              <a:buNone/>
            </a:pPr>
            <a:r>
              <a:rPr lang="en-US" sz="2000" b="1" dirty="0"/>
              <a:t>My results:</a:t>
            </a:r>
          </a:p>
          <a:p>
            <a:pPr marL="0" indent="0">
              <a:buNone/>
            </a:pPr>
            <a:r>
              <a:rPr lang="en-US" dirty="0"/>
              <a:t>LOGISTIC REGRESSION:0.5555556</a:t>
            </a:r>
          </a:p>
          <a:p>
            <a:pPr marL="0" indent="0">
              <a:buNone/>
            </a:pPr>
            <a:r>
              <a:rPr lang="en-US" dirty="0"/>
              <a:t>SUPPORT VECTOR MACHINE:0.55555556</a:t>
            </a:r>
          </a:p>
          <a:p>
            <a:pPr marL="0" indent="0">
              <a:buNone/>
            </a:pPr>
            <a:r>
              <a:rPr lang="en-US" dirty="0"/>
              <a:t>PERCEPTRON LEARNING:0.2226666666</a:t>
            </a:r>
          </a:p>
          <a:p>
            <a:pPr marL="0" indent="0">
              <a:buNone/>
            </a:pPr>
            <a:endParaRPr lang="en-US" sz="2000" b="1" dirty="0"/>
          </a:p>
          <a:p>
            <a:pPr marL="0" indent="0">
              <a:buNone/>
            </a:pPr>
            <a:r>
              <a:rPr lang="en-IN" sz="2000" b="1" dirty="0"/>
              <a:t>Source 1:</a:t>
            </a:r>
          </a:p>
          <a:p>
            <a:pPr marL="0" indent="0">
              <a:buNone/>
            </a:pPr>
            <a:r>
              <a:rPr lang="en-US" dirty="0"/>
              <a:t>LOGISTIC REGRESSION:0.555555555555</a:t>
            </a:r>
          </a:p>
          <a:p>
            <a:pPr marL="0" indent="0">
              <a:buNone/>
            </a:pPr>
            <a:r>
              <a:rPr lang="en-US" dirty="0"/>
              <a:t>SUPPORT VECTOR MACHINE:0.55555555</a:t>
            </a:r>
          </a:p>
          <a:p>
            <a:pPr marL="0" indent="0">
              <a:buNone/>
            </a:pPr>
            <a:r>
              <a:rPr lang="en-US" dirty="0"/>
              <a:t>PERVEPTRON LEARNING:0.5555555555</a:t>
            </a:r>
          </a:p>
          <a:p>
            <a:pPr marL="0" indent="0">
              <a:buNone/>
            </a:pPr>
            <a:endParaRPr lang="en-IN" dirty="0"/>
          </a:p>
        </p:txBody>
      </p:sp>
    </p:spTree>
    <p:extLst>
      <p:ext uri="{BB962C8B-B14F-4D97-AF65-F5344CB8AC3E}">
        <p14:creationId xmlns:p14="http://schemas.microsoft.com/office/powerpoint/2010/main" val="8470511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3D2F-B5AB-AD35-60AC-69DBC61F2542}"/>
              </a:ext>
            </a:extLst>
          </p:cNvPr>
          <p:cNvSpPr>
            <a:spLocks noGrp="1"/>
          </p:cNvSpPr>
          <p:nvPr>
            <p:ph type="title"/>
          </p:nvPr>
        </p:nvSpPr>
        <p:spPr>
          <a:xfrm>
            <a:off x="1883665" y="624110"/>
            <a:ext cx="9620948" cy="701770"/>
          </a:xfrm>
        </p:spPr>
        <p:txBody>
          <a:bodyPr>
            <a:normAutofit/>
          </a:bodyPr>
          <a:lstStyle/>
          <a:p>
            <a:r>
              <a:rPr lang="en-IN" b="1" u="sng" dirty="0"/>
              <a:t>RESULT ANALYSIS:</a:t>
            </a:r>
            <a:endParaRPr lang="en-IN" dirty="0"/>
          </a:p>
        </p:txBody>
      </p:sp>
      <p:sp>
        <p:nvSpPr>
          <p:cNvPr id="3" name="Content Placeholder 2">
            <a:extLst>
              <a:ext uri="{FF2B5EF4-FFF2-40B4-BE49-F238E27FC236}">
                <a16:creationId xmlns:a16="http://schemas.microsoft.com/office/drawing/2014/main" id="{359128ED-6BF6-BF6F-110A-17C76CD91952}"/>
              </a:ext>
            </a:extLst>
          </p:cNvPr>
          <p:cNvSpPr>
            <a:spLocks noGrp="1"/>
          </p:cNvSpPr>
          <p:nvPr>
            <p:ph idx="1"/>
          </p:nvPr>
        </p:nvSpPr>
        <p:spPr>
          <a:xfrm>
            <a:off x="2304287" y="1993392"/>
            <a:ext cx="9011019" cy="4258986"/>
          </a:xfrm>
        </p:spPr>
        <p:txBody>
          <a:bodyPr/>
          <a:lstStyle/>
          <a:p>
            <a:pPr marL="0" indent="0">
              <a:buNone/>
            </a:pPr>
            <a:r>
              <a:rPr lang="en-IN" sz="2000" b="1" dirty="0"/>
              <a:t>Source 2:</a:t>
            </a:r>
          </a:p>
          <a:p>
            <a:pPr marL="0" indent="0">
              <a:buNone/>
            </a:pPr>
            <a:r>
              <a:rPr lang="en-US" dirty="0"/>
              <a:t>LOGISTIC REGRESSION:0.55555557</a:t>
            </a:r>
          </a:p>
          <a:p>
            <a:pPr marL="0" indent="0">
              <a:buNone/>
            </a:pPr>
            <a:r>
              <a:rPr lang="en-US" dirty="0"/>
              <a:t>SUPPORT VECTOR MACHINE:0.334246576</a:t>
            </a:r>
          </a:p>
          <a:p>
            <a:pPr marL="0" indent="0">
              <a:buNone/>
            </a:pPr>
            <a:r>
              <a:rPr lang="en-US" dirty="0"/>
              <a:t>PERVEPTRON LEARNING:0.666666</a:t>
            </a:r>
          </a:p>
          <a:p>
            <a:pPr marL="0" indent="0">
              <a:buNone/>
            </a:pPr>
            <a:r>
              <a:rPr lang="en-US" sz="2000" b="1" dirty="0"/>
              <a:t>Source 3:</a:t>
            </a:r>
          </a:p>
          <a:p>
            <a:pPr marL="0" indent="0">
              <a:buNone/>
            </a:pPr>
            <a:r>
              <a:rPr lang="en-US" dirty="0"/>
              <a:t>LOGISTIC REGRESSION:0.365676765</a:t>
            </a:r>
          </a:p>
          <a:p>
            <a:pPr marL="0" indent="0">
              <a:buNone/>
            </a:pPr>
            <a:r>
              <a:rPr lang="en-US" dirty="0"/>
              <a:t>SUPPORT VECTOR MACHINE:0.344567</a:t>
            </a:r>
          </a:p>
          <a:p>
            <a:pPr marL="0" indent="0">
              <a:buNone/>
            </a:pPr>
            <a:r>
              <a:rPr lang="en-US" dirty="0"/>
              <a:t>PERVEPTRON LEARNING:0.3455655</a:t>
            </a:r>
            <a:endParaRPr lang="en-IN" dirty="0"/>
          </a:p>
        </p:txBody>
      </p:sp>
    </p:spTree>
    <p:extLst>
      <p:ext uri="{BB962C8B-B14F-4D97-AF65-F5344CB8AC3E}">
        <p14:creationId xmlns:p14="http://schemas.microsoft.com/office/powerpoint/2010/main" val="41656218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6E01-9CC1-EF77-2823-230022FACF5B}"/>
              </a:ext>
            </a:extLst>
          </p:cNvPr>
          <p:cNvSpPr>
            <a:spLocks noGrp="1"/>
          </p:cNvSpPr>
          <p:nvPr>
            <p:ph type="title"/>
          </p:nvPr>
        </p:nvSpPr>
        <p:spPr/>
        <p:txBody>
          <a:bodyPr/>
          <a:lstStyle/>
          <a:p>
            <a:r>
              <a:rPr lang="en-IN" b="1" u="sng" dirty="0"/>
              <a:t>RESULT ANALYSIS:</a:t>
            </a:r>
            <a:endParaRPr lang="en-IN" dirty="0"/>
          </a:p>
        </p:txBody>
      </p:sp>
      <p:sp>
        <p:nvSpPr>
          <p:cNvPr id="3" name="Content Placeholder 2">
            <a:extLst>
              <a:ext uri="{FF2B5EF4-FFF2-40B4-BE49-F238E27FC236}">
                <a16:creationId xmlns:a16="http://schemas.microsoft.com/office/drawing/2014/main" id="{8FCB64BB-148B-7A51-8EE9-ECA151F82CB3}"/>
              </a:ext>
            </a:extLst>
          </p:cNvPr>
          <p:cNvSpPr>
            <a:spLocks noGrp="1"/>
          </p:cNvSpPr>
          <p:nvPr>
            <p:ph idx="1"/>
          </p:nvPr>
        </p:nvSpPr>
        <p:spPr>
          <a:xfrm>
            <a:off x="2185416" y="1554480"/>
            <a:ext cx="9319196" cy="4356742"/>
          </a:xfrm>
        </p:spPr>
        <p:txBody>
          <a:bodyPr>
            <a:normAutofit/>
          </a:bodyPr>
          <a:lstStyle/>
          <a:p>
            <a:pPr marL="0" indent="0">
              <a:buNone/>
            </a:pPr>
            <a:r>
              <a:rPr lang="en-US" sz="2000" b="1" dirty="0"/>
              <a:t>Source 4:</a:t>
            </a:r>
          </a:p>
          <a:p>
            <a:pPr marL="0" indent="0">
              <a:buNone/>
            </a:pPr>
            <a:r>
              <a:rPr lang="en-US" dirty="0"/>
              <a:t>LOGISTIC REGRESSION:0.4672537455</a:t>
            </a:r>
          </a:p>
          <a:p>
            <a:pPr marL="0" indent="0">
              <a:buNone/>
            </a:pPr>
            <a:r>
              <a:rPr lang="en-US" dirty="0"/>
              <a:t>SUPPORT VECTOR MACHINE:0.3746564737364</a:t>
            </a:r>
          </a:p>
          <a:p>
            <a:pPr marL="0" indent="0">
              <a:buNone/>
            </a:pPr>
            <a:r>
              <a:rPr lang="en-US" dirty="0"/>
              <a:t>PERVEPTRON LEARNING:0.322233475746</a:t>
            </a:r>
          </a:p>
          <a:p>
            <a:pPr marL="0" indent="0">
              <a:buNone/>
            </a:pPr>
            <a:r>
              <a:rPr lang="en-US" sz="2000" b="1" dirty="0"/>
              <a:t>Source 5:</a:t>
            </a:r>
            <a:endParaRPr lang="en-IN" sz="2000" b="1" dirty="0"/>
          </a:p>
          <a:p>
            <a:pPr marL="0" indent="0">
              <a:buNone/>
            </a:pPr>
            <a:r>
              <a:rPr lang="en-US" dirty="0"/>
              <a:t>LOGISTIC REGRESSION:0.55555555555</a:t>
            </a:r>
          </a:p>
          <a:p>
            <a:pPr marL="0" indent="0">
              <a:buNone/>
            </a:pPr>
            <a:r>
              <a:rPr lang="en-US" dirty="0"/>
              <a:t>SUPPORT VECTOR MACHINE:0.5555555555</a:t>
            </a:r>
          </a:p>
          <a:p>
            <a:pPr marL="0" indent="0">
              <a:buNone/>
            </a:pPr>
            <a:r>
              <a:rPr lang="en-US" dirty="0"/>
              <a:t>PERVEPTRON LEARNING:0.222222222</a:t>
            </a:r>
            <a:endParaRPr lang="en-IN" dirty="0"/>
          </a:p>
          <a:p>
            <a:endParaRPr lang="en-IN" dirty="0"/>
          </a:p>
        </p:txBody>
      </p:sp>
    </p:spTree>
    <p:extLst>
      <p:ext uri="{BB962C8B-B14F-4D97-AF65-F5344CB8AC3E}">
        <p14:creationId xmlns:p14="http://schemas.microsoft.com/office/powerpoint/2010/main" val="1525208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DEFC-F19D-6E55-5173-9A0EB3E5F194}"/>
              </a:ext>
            </a:extLst>
          </p:cNvPr>
          <p:cNvSpPr>
            <a:spLocks noGrp="1"/>
          </p:cNvSpPr>
          <p:nvPr>
            <p:ph type="title"/>
          </p:nvPr>
        </p:nvSpPr>
        <p:spPr/>
        <p:txBody>
          <a:bodyPr/>
          <a:lstStyle/>
          <a:p>
            <a:r>
              <a:rPr lang="en-IN" dirty="0"/>
              <a:t>KNN INPLECATION:</a:t>
            </a:r>
          </a:p>
        </p:txBody>
      </p:sp>
      <p:sp>
        <p:nvSpPr>
          <p:cNvPr id="3" name="Content Placeholder 2">
            <a:extLst>
              <a:ext uri="{FF2B5EF4-FFF2-40B4-BE49-F238E27FC236}">
                <a16:creationId xmlns:a16="http://schemas.microsoft.com/office/drawing/2014/main" id="{FB743D4A-9B30-1C5D-1AA9-24706D5A0B3B}"/>
              </a:ext>
            </a:extLst>
          </p:cNvPr>
          <p:cNvSpPr>
            <a:spLocks noGrp="1"/>
          </p:cNvSpPr>
          <p:nvPr>
            <p:ph idx="1"/>
          </p:nvPr>
        </p:nvSpPr>
        <p:spPr>
          <a:xfrm>
            <a:off x="1847088" y="1389888"/>
            <a:ext cx="9657524" cy="4521334"/>
          </a:xfrm>
        </p:spPr>
        <p:txBody>
          <a:bodyPr>
            <a:normAutofit fontScale="85000" lnSpcReduction="20000"/>
          </a:bodyPr>
          <a:lstStyle/>
          <a:p>
            <a:pPr>
              <a:buFont typeface="Wingdings" panose="05000000000000000000" pitchFamily="2" charset="2"/>
              <a:buChar char="v"/>
            </a:pPr>
            <a:r>
              <a:rPr lang="en-US" sz="1800" dirty="0">
                <a:solidFill>
                  <a:srgbClr val="000000"/>
                </a:solidFill>
                <a:effectLst/>
                <a:latin typeface="CMSS10"/>
              </a:rPr>
              <a:t>K-Nearest Neighbors (KNN) is a simple, non-parametric machine </a:t>
            </a:r>
            <a:endParaRPr lang="en-US" dirty="0"/>
          </a:p>
          <a:p>
            <a:pPr>
              <a:buFont typeface="Wingdings" panose="05000000000000000000" pitchFamily="2" charset="2"/>
              <a:buChar char="v"/>
            </a:pPr>
            <a:r>
              <a:rPr lang="en-US" sz="1800" dirty="0">
                <a:solidFill>
                  <a:srgbClr val="000000"/>
                </a:solidFill>
                <a:effectLst/>
                <a:latin typeface="CMSS10"/>
              </a:rPr>
              <a:t>learning algorithm used for both classification and regression. It </a:t>
            </a:r>
            <a:endParaRPr lang="en-US" dirty="0"/>
          </a:p>
          <a:p>
            <a:pPr>
              <a:buFont typeface="Wingdings" panose="05000000000000000000" pitchFamily="2" charset="2"/>
              <a:buChar char="v"/>
            </a:pPr>
            <a:r>
              <a:rPr lang="en-US" sz="1800" dirty="0">
                <a:solidFill>
                  <a:srgbClr val="000000"/>
                </a:solidFill>
                <a:effectLst/>
                <a:latin typeface="CMSS10"/>
              </a:rPr>
              <a:t>operates based on instance-based learning, determining the </a:t>
            </a:r>
            <a:endParaRPr lang="en-US" dirty="0"/>
          </a:p>
          <a:p>
            <a:pPr>
              <a:buFont typeface="Wingdings" panose="05000000000000000000" pitchFamily="2" charset="2"/>
              <a:buChar char="v"/>
            </a:pPr>
            <a:r>
              <a:rPr lang="en-US" sz="1800" dirty="0">
                <a:solidFill>
                  <a:srgbClr val="000000"/>
                </a:solidFill>
                <a:effectLst/>
                <a:latin typeface="CMSS10"/>
              </a:rPr>
              <a:t>classification of a new data point by comparing it with the majority </a:t>
            </a:r>
            <a:endParaRPr lang="en-US" dirty="0"/>
          </a:p>
          <a:p>
            <a:pPr>
              <a:buFont typeface="Wingdings" panose="05000000000000000000" pitchFamily="2" charset="2"/>
              <a:buChar char="v"/>
            </a:pPr>
            <a:r>
              <a:rPr lang="en-US" sz="1800" dirty="0">
                <a:solidFill>
                  <a:srgbClr val="000000"/>
                </a:solidFill>
                <a:effectLst/>
                <a:latin typeface="CMSS10"/>
              </a:rPr>
              <a:t>class of its ’k’ nearest neighbors. </a:t>
            </a:r>
            <a:endParaRPr lang="en-US" dirty="0"/>
          </a:p>
          <a:p>
            <a:pPr>
              <a:buFont typeface="Wingdings" panose="05000000000000000000" pitchFamily="2" charset="2"/>
              <a:buChar char="v"/>
            </a:pPr>
            <a:r>
              <a:rPr lang="en-US" sz="1800" dirty="0">
                <a:solidFill>
                  <a:srgbClr val="000000"/>
                </a:solidFill>
                <a:effectLst/>
                <a:latin typeface="CMSS10"/>
              </a:rPr>
              <a:t>KNN computes the distance (usually Euclidean distance) between the </a:t>
            </a:r>
            <a:endParaRPr lang="en-US" dirty="0"/>
          </a:p>
          <a:p>
            <a:pPr>
              <a:buFont typeface="Wingdings" panose="05000000000000000000" pitchFamily="2" charset="2"/>
              <a:buChar char="v"/>
            </a:pPr>
            <a:r>
              <a:rPr lang="en-US" sz="1800" dirty="0">
                <a:solidFill>
                  <a:srgbClr val="000000"/>
                </a:solidFill>
                <a:effectLst/>
                <a:latin typeface="CMSS10"/>
              </a:rPr>
              <a:t>input data point and all other points in the dataset. The ’k’ closest </a:t>
            </a:r>
            <a:endParaRPr lang="en-US" dirty="0"/>
          </a:p>
          <a:p>
            <a:pPr>
              <a:buFont typeface="Wingdings" panose="05000000000000000000" pitchFamily="2" charset="2"/>
              <a:buChar char="v"/>
            </a:pPr>
            <a:r>
              <a:rPr lang="en-US" sz="1800" dirty="0">
                <a:solidFill>
                  <a:srgbClr val="000000"/>
                </a:solidFill>
                <a:effectLst/>
                <a:latin typeface="CMSS10"/>
              </a:rPr>
              <a:t>data points are then chosen based on these distances. </a:t>
            </a:r>
            <a:endParaRPr lang="en-US" dirty="0"/>
          </a:p>
          <a:p>
            <a:pPr>
              <a:buFont typeface="Wingdings" panose="05000000000000000000" pitchFamily="2" charset="2"/>
              <a:buChar char="v"/>
            </a:pPr>
            <a:r>
              <a:rPr lang="en-US" sz="1800" dirty="0">
                <a:solidFill>
                  <a:srgbClr val="000000"/>
                </a:solidFill>
                <a:effectLst/>
                <a:latin typeface="CMSS10"/>
              </a:rPr>
              <a:t>For classification, once the ’k’ nearest neighbors are identified, the </a:t>
            </a:r>
            <a:endParaRPr lang="en-US" dirty="0"/>
          </a:p>
          <a:p>
            <a:pPr>
              <a:buFont typeface="Wingdings" panose="05000000000000000000" pitchFamily="2" charset="2"/>
              <a:buChar char="v"/>
            </a:pPr>
            <a:r>
              <a:rPr lang="en-US" sz="1800" dirty="0">
                <a:solidFill>
                  <a:srgbClr val="000000"/>
                </a:solidFill>
                <a:effectLst/>
                <a:latin typeface="CMSS10"/>
              </a:rPr>
              <a:t>majority class among these neighbors determines the class of the new </a:t>
            </a:r>
            <a:endParaRPr lang="en-US" dirty="0"/>
          </a:p>
          <a:p>
            <a:pPr>
              <a:buFont typeface="Wingdings" panose="05000000000000000000" pitchFamily="2" charset="2"/>
              <a:buChar char="v"/>
            </a:pPr>
            <a:r>
              <a:rPr lang="en-US" sz="1800" dirty="0">
                <a:solidFill>
                  <a:srgbClr val="000000"/>
                </a:solidFill>
                <a:effectLst/>
                <a:latin typeface="CMSS10"/>
              </a:rPr>
              <a:t>data point. This means the most common class among the ’k’ </a:t>
            </a:r>
            <a:endParaRPr lang="en-US" dirty="0"/>
          </a:p>
          <a:p>
            <a:pPr>
              <a:buFont typeface="Wingdings" panose="05000000000000000000" pitchFamily="2" charset="2"/>
              <a:buChar char="v"/>
            </a:pPr>
            <a:r>
              <a:rPr lang="en-US" sz="1800" dirty="0">
                <a:solidFill>
                  <a:srgbClr val="000000"/>
                </a:solidFill>
                <a:effectLst/>
                <a:latin typeface="CMSS10"/>
              </a:rPr>
              <a:t>neighbors is assigned to the new point. </a:t>
            </a:r>
            <a:endParaRPr lang="en-US" dirty="0"/>
          </a:p>
          <a:p>
            <a:pPr>
              <a:buFont typeface="Wingdings" panose="05000000000000000000" pitchFamily="2" charset="2"/>
              <a:buChar char="v"/>
            </a:pPr>
            <a:r>
              <a:rPr lang="en-US" sz="1800" dirty="0">
                <a:solidFill>
                  <a:srgbClr val="000000"/>
                </a:solidFill>
                <a:effectLst/>
                <a:latin typeface="CMSS10"/>
              </a:rPr>
              <a:t>It works well with small to medium-sized datasets but might not be </a:t>
            </a:r>
            <a:endParaRPr lang="en-US" dirty="0"/>
          </a:p>
          <a:p>
            <a:pPr>
              <a:buFont typeface="Wingdings" panose="05000000000000000000" pitchFamily="2" charset="2"/>
              <a:buChar char="v"/>
            </a:pPr>
            <a:r>
              <a:rPr lang="en-US" sz="1800" dirty="0">
                <a:solidFill>
                  <a:srgbClr val="000000"/>
                </a:solidFill>
                <a:effectLst/>
                <a:latin typeface="CMSS10"/>
              </a:rPr>
              <a:t>the most efficient for large datasets. </a:t>
            </a:r>
            <a:endParaRPr lang="en-IN" dirty="0"/>
          </a:p>
        </p:txBody>
      </p:sp>
    </p:spTree>
    <p:extLst>
      <p:ext uri="{BB962C8B-B14F-4D97-AF65-F5344CB8AC3E}">
        <p14:creationId xmlns:p14="http://schemas.microsoft.com/office/powerpoint/2010/main" val="2331818568"/>
      </p:ext>
    </p:extLst>
  </p:cSld>
  <p:clrMapOvr>
    <a:masterClrMapping/>
  </p:clrMapOvr>
  <p:transition spd="slow">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8C92-03A0-395D-DB5E-8EDBDAD00328}"/>
              </a:ext>
            </a:extLst>
          </p:cNvPr>
          <p:cNvSpPr>
            <a:spLocks noGrp="1"/>
          </p:cNvSpPr>
          <p:nvPr>
            <p:ph type="title"/>
          </p:nvPr>
        </p:nvSpPr>
        <p:spPr/>
        <p:txBody>
          <a:bodyPr/>
          <a:lstStyle/>
          <a:p>
            <a:r>
              <a:rPr lang="en-IN" dirty="0"/>
              <a:t>KNN GRAPH:</a:t>
            </a:r>
          </a:p>
        </p:txBody>
      </p:sp>
      <p:pic>
        <p:nvPicPr>
          <p:cNvPr id="3" name="Picture 2">
            <a:extLst>
              <a:ext uri="{FF2B5EF4-FFF2-40B4-BE49-F238E27FC236}">
                <a16:creationId xmlns:a16="http://schemas.microsoft.com/office/drawing/2014/main" id="{84F097F6-C096-1361-C2C2-43750C51E7BE}"/>
              </a:ext>
            </a:extLst>
          </p:cNvPr>
          <p:cNvPicPr>
            <a:picLocks noChangeAspect="1"/>
          </p:cNvPicPr>
          <p:nvPr/>
        </p:nvPicPr>
        <p:blipFill>
          <a:blip r:embed="rId2"/>
          <a:stretch>
            <a:fillRect/>
          </a:stretch>
        </p:blipFill>
        <p:spPr>
          <a:xfrm>
            <a:off x="1592770" y="1264555"/>
            <a:ext cx="9517190" cy="5210175"/>
          </a:xfrm>
          <a:prstGeom prst="rect">
            <a:avLst/>
          </a:prstGeom>
        </p:spPr>
      </p:pic>
    </p:spTree>
    <p:extLst>
      <p:ext uri="{BB962C8B-B14F-4D97-AF65-F5344CB8AC3E}">
        <p14:creationId xmlns:p14="http://schemas.microsoft.com/office/powerpoint/2010/main" val="182312584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BD312E-CC9F-C948-C027-44CFC8DF4669}"/>
              </a:ext>
            </a:extLst>
          </p:cNvPr>
          <p:cNvPicPr>
            <a:picLocks noChangeAspect="1"/>
          </p:cNvPicPr>
          <p:nvPr/>
        </p:nvPicPr>
        <p:blipFill>
          <a:blip r:embed="rId2"/>
          <a:stretch>
            <a:fillRect/>
          </a:stretch>
        </p:blipFill>
        <p:spPr>
          <a:xfrm>
            <a:off x="1425335" y="819016"/>
            <a:ext cx="9341330" cy="5219968"/>
          </a:xfrm>
          <a:prstGeom prst="rect">
            <a:avLst/>
          </a:prstGeom>
        </p:spPr>
      </p:pic>
    </p:spTree>
    <p:extLst>
      <p:ext uri="{BB962C8B-B14F-4D97-AF65-F5344CB8AC3E}">
        <p14:creationId xmlns:p14="http://schemas.microsoft.com/office/powerpoint/2010/main" val="6656066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CD50-798F-7177-9F4C-6134733A9344}"/>
              </a:ext>
            </a:extLst>
          </p:cNvPr>
          <p:cNvSpPr>
            <a:spLocks noGrp="1"/>
          </p:cNvSpPr>
          <p:nvPr>
            <p:ph type="title"/>
          </p:nvPr>
        </p:nvSpPr>
        <p:spPr/>
        <p:txBody>
          <a:bodyPr/>
          <a:lstStyle/>
          <a:p>
            <a:r>
              <a:rPr lang="en-IN" dirty="0"/>
              <a:t>CONFUSION MATRIX:</a:t>
            </a:r>
          </a:p>
        </p:txBody>
      </p:sp>
      <p:pic>
        <p:nvPicPr>
          <p:cNvPr id="5" name="Picture 4">
            <a:extLst>
              <a:ext uri="{FF2B5EF4-FFF2-40B4-BE49-F238E27FC236}">
                <a16:creationId xmlns:a16="http://schemas.microsoft.com/office/drawing/2014/main" id="{FA0A82DB-65A1-B6F2-5B7D-35ABE04E349F}"/>
              </a:ext>
            </a:extLst>
          </p:cNvPr>
          <p:cNvPicPr>
            <a:picLocks noChangeAspect="1"/>
          </p:cNvPicPr>
          <p:nvPr/>
        </p:nvPicPr>
        <p:blipFill>
          <a:blip r:embed="rId2"/>
          <a:stretch>
            <a:fillRect/>
          </a:stretch>
        </p:blipFill>
        <p:spPr>
          <a:xfrm>
            <a:off x="2843212" y="1390840"/>
            <a:ext cx="6505575" cy="5210175"/>
          </a:xfrm>
          <a:prstGeom prst="rect">
            <a:avLst/>
          </a:prstGeom>
        </p:spPr>
      </p:pic>
    </p:spTree>
    <p:extLst>
      <p:ext uri="{BB962C8B-B14F-4D97-AF65-F5344CB8AC3E}">
        <p14:creationId xmlns:p14="http://schemas.microsoft.com/office/powerpoint/2010/main" val="351476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CA84-E03B-AEA8-394D-771FB22C1ED7}"/>
              </a:ext>
            </a:extLst>
          </p:cNvPr>
          <p:cNvSpPr>
            <a:spLocks noGrp="1"/>
          </p:cNvSpPr>
          <p:nvPr>
            <p:ph type="title"/>
          </p:nvPr>
        </p:nvSpPr>
        <p:spPr>
          <a:xfrm>
            <a:off x="2592925" y="624110"/>
            <a:ext cx="7227732" cy="857218"/>
          </a:xfrm>
        </p:spPr>
        <p:txBody>
          <a:bodyPr/>
          <a:lstStyle/>
          <a:p>
            <a:r>
              <a:rPr lang="en-US" sz="3600" b="1" dirty="0">
                <a:effectLst/>
                <a:latin typeface="CMSS10"/>
              </a:rPr>
              <a:t>Bootstrapping:</a:t>
            </a:r>
            <a:endParaRPr lang="en-IN" b="1" dirty="0"/>
          </a:p>
        </p:txBody>
      </p:sp>
      <p:sp>
        <p:nvSpPr>
          <p:cNvPr id="4" name="TextBox 3">
            <a:extLst>
              <a:ext uri="{FF2B5EF4-FFF2-40B4-BE49-F238E27FC236}">
                <a16:creationId xmlns:a16="http://schemas.microsoft.com/office/drawing/2014/main" id="{892E3FD5-0CB1-FE6C-CDDE-BDDA1AC025CC}"/>
              </a:ext>
            </a:extLst>
          </p:cNvPr>
          <p:cNvSpPr txBox="1"/>
          <p:nvPr/>
        </p:nvSpPr>
        <p:spPr>
          <a:xfrm>
            <a:off x="2121408" y="1481328"/>
            <a:ext cx="7227732" cy="4247317"/>
          </a:xfrm>
          <a:prstGeom prst="rect">
            <a:avLst/>
          </a:prstGeom>
          <a:noFill/>
        </p:spPr>
        <p:txBody>
          <a:bodyPr wrap="square">
            <a:spAutoFit/>
          </a:bodyPr>
          <a:lstStyle/>
          <a:p>
            <a:r>
              <a:rPr lang="en-US" sz="1800" dirty="0">
                <a:solidFill>
                  <a:srgbClr val="3333B2"/>
                </a:solidFill>
                <a:effectLst/>
                <a:latin typeface="MSAM10"/>
              </a:rPr>
              <a:t>□ </a:t>
            </a:r>
            <a:r>
              <a:rPr lang="en-US" sz="1800" dirty="0">
                <a:solidFill>
                  <a:srgbClr val="000000"/>
                </a:solidFill>
                <a:effectLst/>
                <a:latin typeface="CMSS10"/>
              </a:rPr>
              <a:t>Bootstrapping is a resampling technique commonly used in machine </a:t>
            </a:r>
            <a:endParaRPr lang="en-US" dirty="0"/>
          </a:p>
          <a:p>
            <a:r>
              <a:rPr lang="en-US" sz="1800" dirty="0">
                <a:solidFill>
                  <a:srgbClr val="000000"/>
                </a:solidFill>
                <a:effectLst/>
                <a:latin typeface="CMSS10"/>
              </a:rPr>
              <a:t>learning and statistics. It involves repeatedly sampling data from your </a:t>
            </a:r>
            <a:endParaRPr lang="en-US" dirty="0"/>
          </a:p>
          <a:p>
            <a:r>
              <a:rPr lang="en-US" sz="1800" dirty="0">
                <a:solidFill>
                  <a:srgbClr val="000000"/>
                </a:solidFill>
                <a:effectLst/>
                <a:latin typeface="CMSS10"/>
              </a:rPr>
              <a:t>dataset with replacement to create multiple new datasets, each of the </a:t>
            </a:r>
            <a:endParaRPr lang="en-US" dirty="0"/>
          </a:p>
          <a:p>
            <a:r>
              <a:rPr lang="en-US" sz="1800" dirty="0">
                <a:solidFill>
                  <a:srgbClr val="000000"/>
                </a:solidFill>
                <a:effectLst/>
                <a:latin typeface="CMSS10"/>
              </a:rPr>
              <a:t>same size as the original. </a:t>
            </a:r>
            <a:endParaRPr lang="en-US" dirty="0"/>
          </a:p>
          <a:p>
            <a:r>
              <a:rPr lang="en-US" sz="1800" dirty="0">
                <a:solidFill>
                  <a:srgbClr val="3333B2"/>
                </a:solidFill>
                <a:effectLst/>
                <a:latin typeface="MSAM10"/>
              </a:rPr>
              <a:t>□ </a:t>
            </a:r>
            <a:r>
              <a:rPr lang="en-US" sz="1800" dirty="0">
                <a:solidFill>
                  <a:srgbClr val="000000"/>
                </a:solidFill>
                <a:effectLst/>
                <a:latin typeface="CMSS10"/>
              </a:rPr>
              <a:t>The goal of bootstrapping is to create multiple new datasets, each of </a:t>
            </a:r>
            <a:endParaRPr lang="en-US" dirty="0"/>
          </a:p>
          <a:p>
            <a:r>
              <a:rPr lang="en-US" sz="1800" dirty="0">
                <a:solidFill>
                  <a:srgbClr val="000000"/>
                </a:solidFill>
                <a:effectLst/>
                <a:latin typeface="CMSS10"/>
              </a:rPr>
              <a:t>the same size as the original. These datasets are called ”bootstrap </a:t>
            </a:r>
            <a:endParaRPr lang="en-US" dirty="0"/>
          </a:p>
          <a:p>
            <a:r>
              <a:rPr lang="en-US" sz="1800" dirty="0" err="1">
                <a:solidFill>
                  <a:srgbClr val="000000"/>
                </a:solidFill>
                <a:effectLst/>
                <a:latin typeface="CMSS10"/>
              </a:rPr>
              <a:t>samples.Bootstrapping</a:t>
            </a:r>
            <a:r>
              <a:rPr lang="en-US" sz="1800" dirty="0">
                <a:solidFill>
                  <a:srgbClr val="000000"/>
                </a:solidFill>
                <a:effectLst/>
                <a:latin typeface="CMSS10"/>
              </a:rPr>
              <a:t> helps in assessing the variability and </a:t>
            </a:r>
            <a:endParaRPr lang="en-US" dirty="0"/>
          </a:p>
          <a:p>
            <a:r>
              <a:rPr lang="en-US" sz="1800" dirty="0">
                <a:solidFill>
                  <a:srgbClr val="000000"/>
                </a:solidFill>
                <a:effectLst/>
                <a:latin typeface="CMSS10"/>
              </a:rPr>
              <a:t>robustness of your model. By training multiple models on different </a:t>
            </a:r>
            <a:endParaRPr lang="en-US" dirty="0"/>
          </a:p>
          <a:p>
            <a:r>
              <a:rPr lang="en-US" sz="1800" dirty="0">
                <a:solidFill>
                  <a:srgbClr val="000000"/>
                </a:solidFill>
                <a:effectLst/>
                <a:latin typeface="CMSS10"/>
              </a:rPr>
              <a:t>bootstrap samples, you can evaluate how well your model generalizes </a:t>
            </a:r>
            <a:endParaRPr lang="en-US" dirty="0"/>
          </a:p>
          <a:p>
            <a:r>
              <a:rPr lang="en-US" sz="1800" dirty="0">
                <a:solidFill>
                  <a:srgbClr val="000000"/>
                </a:solidFill>
                <a:effectLst/>
                <a:latin typeface="CMSS10"/>
              </a:rPr>
              <a:t>to different subsets of the data. </a:t>
            </a:r>
            <a:endParaRPr lang="en-US" dirty="0"/>
          </a:p>
          <a:p>
            <a:r>
              <a:rPr lang="en-US" sz="1800" dirty="0">
                <a:solidFill>
                  <a:srgbClr val="3333B2"/>
                </a:solidFill>
                <a:effectLst/>
                <a:latin typeface="MSAM10"/>
              </a:rPr>
              <a:t>□ </a:t>
            </a:r>
            <a:r>
              <a:rPr lang="en-US" sz="1800" dirty="0">
                <a:solidFill>
                  <a:srgbClr val="000000"/>
                </a:solidFill>
                <a:effectLst/>
                <a:latin typeface="CMSS10"/>
              </a:rPr>
              <a:t>Bootstrapping can be used to estimate confidence intervals for various </a:t>
            </a:r>
            <a:endParaRPr lang="en-US" dirty="0"/>
          </a:p>
          <a:p>
            <a:r>
              <a:rPr lang="en-US" sz="1800" dirty="0">
                <a:solidFill>
                  <a:srgbClr val="000000"/>
                </a:solidFill>
                <a:effectLst/>
                <a:latin typeface="CMSS10"/>
              </a:rPr>
              <a:t>performance metrics of your model, such as accuracy or mean squared </a:t>
            </a:r>
            <a:endParaRPr lang="en-US" dirty="0"/>
          </a:p>
          <a:p>
            <a:r>
              <a:rPr lang="en-US" sz="1800" dirty="0">
                <a:solidFill>
                  <a:srgbClr val="000000"/>
                </a:solidFill>
                <a:effectLst/>
                <a:latin typeface="CMSS10"/>
              </a:rPr>
              <a:t>error. By repeatedly resampling the data and evaluating the model on </a:t>
            </a:r>
            <a:endParaRPr lang="en-US" dirty="0"/>
          </a:p>
          <a:p>
            <a:r>
              <a:rPr lang="en-US" sz="1800" dirty="0">
                <a:solidFill>
                  <a:srgbClr val="000000"/>
                </a:solidFill>
                <a:effectLst/>
                <a:latin typeface="CMSS10"/>
              </a:rPr>
              <a:t>each sample, you can get a distribution of the metric and compute its </a:t>
            </a:r>
            <a:endParaRPr lang="en-US" dirty="0"/>
          </a:p>
          <a:p>
            <a:r>
              <a:rPr lang="en-US" sz="1800" dirty="0">
                <a:solidFill>
                  <a:srgbClr val="000000"/>
                </a:solidFill>
                <a:effectLst/>
                <a:latin typeface="CMSS10"/>
              </a:rPr>
              <a:t>confidence interval. </a:t>
            </a:r>
            <a:endParaRPr lang="en-IN" dirty="0"/>
          </a:p>
        </p:txBody>
      </p:sp>
    </p:spTree>
    <p:extLst>
      <p:ext uri="{BB962C8B-B14F-4D97-AF65-F5344CB8AC3E}">
        <p14:creationId xmlns:p14="http://schemas.microsoft.com/office/powerpoint/2010/main" val="2941879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B4BF-666D-1BEE-9293-EEB171127689}"/>
              </a:ext>
            </a:extLst>
          </p:cNvPr>
          <p:cNvSpPr>
            <a:spLocks noGrp="1"/>
          </p:cNvSpPr>
          <p:nvPr>
            <p:ph type="title"/>
          </p:nvPr>
        </p:nvSpPr>
        <p:spPr>
          <a:xfrm>
            <a:off x="1536193" y="459518"/>
            <a:ext cx="9154604" cy="857218"/>
          </a:xfrm>
        </p:spPr>
        <p:txBody>
          <a:bodyPr/>
          <a:lstStyle/>
          <a:p>
            <a:r>
              <a:rPr lang="en-IN" dirty="0">
                <a:latin typeface="Algerian" panose="04020705040A02060702" pitchFamily="82" charset="0"/>
              </a:rPr>
              <a:t>INFO OF DATA ATRIBUTES:</a:t>
            </a:r>
          </a:p>
        </p:txBody>
      </p:sp>
      <p:sp>
        <p:nvSpPr>
          <p:cNvPr id="3" name="Content Placeholder 2">
            <a:extLst>
              <a:ext uri="{FF2B5EF4-FFF2-40B4-BE49-F238E27FC236}">
                <a16:creationId xmlns:a16="http://schemas.microsoft.com/office/drawing/2014/main" id="{46153B87-2BCE-6EA7-2143-C6F75C4F060E}"/>
              </a:ext>
            </a:extLst>
          </p:cNvPr>
          <p:cNvSpPr>
            <a:spLocks noGrp="1"/>
          </p:cNvSpPr>
          <p:nvPr>
            <p:ph idx="1"/>
          </p:nvPr>
        </p:nvSpPr>
        <p:spPr>
          <a:xfrm>
            <a:off x="1501203" y="1316736"/>
            <a:ext cx="9526461" cy="4864608"/>
          </a:xfrm>
        </p:spPr>
        <p:txBody>
          <a:bodyPr>
            <a:noAutofit/>
          </a:bodyPr>
          <a:lstStyle/>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Age: </a:t>
            </a:r>
            <a:r>
              <a:rPr lang="en-US" sz="2400" dirty="0">
                <a:latin typeface="Arial" panose="020B0604020202020204" pitchFamily="34" charset="0"/>
                <a:cs typeface="Arial" panose="020B0604020202020204" pitchFamily="34" charset="0"/>
              </a:rPr>
              <a:t>Age in years when a woman is pregnant.</a:t>
            </a:r>
          </a:p>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Systolic BP: </a:t>
            </a:r>
            <a:r>
              <a:rPr lang="en-US" sz="2400" dirty="0">
                <a:latin typeface="Arial" panose="020B0604020202020204" pitchFamily="34" charset="0"/>
                <a:cs typeface="Arial" panose="020B0604020202020204" pitchFamily="34" charset="0"/>
              </a:rPr>
              <a:t>Upper value of Blood Pressure in mmHg, another significant attribute during pregnancy.</a:t>
            </a:r>
          </a:p>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Diastolic BP: </a:t>
            </a:r>
            <a:r>
              <a:rPr lang="en-US" sz="2400" dirty="0">
                <a:latin typeface="Arial" panose="020B0604020202020204" pitchFamily="34" charset="0"/>
                <a:cs typeface="Arial" panose="020B0604020202020204" pitchFamily="34" charset="0"/>
              </a:rPr>
              <a:t>Lower value of Blood Pressure in mmHg, another significant attribute during pregnancy.</a:t>
            </a:r>
          </a:p>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BS: </a:t>
            </a:r>
            <a:r>
              <a:rPr lang="en-US" sz="2400" dirty="0">
                <a:latin typeface="Arial" panose="020B0604020202020204" pitchFamily="34" charset="0"/>
                <a:cs typeface="Arial" panose="020B0604020202020204" pitchFamily="34" charset="0"/>
              </a:rPr>
              <a:t>Blood glucose levels is in terms of a molar concentration, mmol/L.</a:t>
            </a:r>
          </a:p>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Heart Rate: </a:t>
            </a:r>
            <a:r>
              <a:rPr lang="en-US" sz="2400" dirty="0">
                <a:latin typeface="Arial" panose="020B0604020202020204" pitchFamily="34" charset="0"/>
                <a:cs typeface="Arial" panose="020B0604020202020204" pitchFamily="34" charset="0"/>
              </a:rPr>
              <a:t>A normal resting heart rate in beats per minute.</a:t>
            </a:r>
          </a:p>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Risk Level: </a:t>
            </a:r>
            <a:r>
              <a:rPr lang="en-US" sz="2400" dirty="0">
                <a:latin typeface="Arial" panose="020B0604020202020204" pitchFamily="34" charset="0"/>
                <a:cs typeface="Arial" panose="020B0604020202020204" pitchFamily="34" charset="0"/>
              </a:rPr>
              <a:t>Predicted Risk Intensity Level during pregnancy considering the previous attribute.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9763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1153-CDB6-84E3-EF69-A3575894A33B}"/>
              </a:ext>
            </a:extLst>
          </p:cNvPr>
          <p:cNvSpPr>
            <a:spLocks noGrp="1"/>
          </p:cNvSpPr>
          <p:nvPr>
            <p:ph type="title"/>
          </p:nvPr>
        </p:nvSpPr>
        <p:spPr>
          <a:xfrm>
            <a:off x="1998565" y="459518"/>
            <a:ext cx="5462940" cy="646906"/>
          </a:xfrm>
        </p:spPr>
        <p:txBody>
          <a:bodyPr/>
          <a:lstStyle/>
          <a:p>
            <a:r>
              <a:rPr lang="en-IN" b="1" dirty="0" err="1"/>
              <a:t>Bootsrapping</a:t>
            </a:r>
            <a:r>
              <a:rPr lang="en-IN" b="1" dirty="0"/>
              <a:t>:</a:t>
            </a:r>
          </a:p>
        </p:txBody>
      </p:sp>
      <p:pic>
        <p:nvPicPr>
          <p:cNvPr id="5" name="Picture 4">
            <a:extLst>
              <a:ext uri="{FF2B5EF4-FFF2-40B4-BE49-F238E27FC236}">
                <a16:creationId xmlns:a16="http://schemas.microsoft.com/office/drawing/2014/main" id="{A8A91769-7998-63A2-54F5-BE15B0703777}"/>
              </a:ext>
            </a:extLst>
          </p:cNvPr>
          <p:cNvPicPr>
            <a:picLocks noChangeAspect="1"/>
          </p:cNvPicPr>
          <p:nvPr/>
        </p:nvPicPr>
        <p:blipFill>
          <a:blip r:embed="rId2"/>
          <a:stretch>
            <a:fillRect/>
          </a:stretch>
        </p:blipFill>
        <p:spPr>
          <a:xfrm>
            <a:off x="1998564" y="1306530"/>
            <a:ext cx="8699915" cy="5219968"/>
          </a:xfrm>
          <a:prstGeom prst="rect">
            <a:avLst/>
          </a:prstGeom>
        </p:spPr>
      </p:pic>
    </p:spTree>
    <p:extLst>
      <p:ext uri="{BB962C8B-B14F-4D97-AF65-F5344CB8AC3E}">
        <p14:creationId xmlns:p14="http://schemas.microsoft.com/office/powerpoint/2010/main" val="407505357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8C3F-80D0-5A50-6CB8-8F2980F92F76}"/>
              </a:ext>
            </a:extLst>
          </p:cNvPr>
          <p:cNvSpPr>
            <a:spLocks noGrp="1"/>
          </p:cNvSpPr>
          <p:nvPr>
            <p:ph type="title"/>
          </p:nvPr>
        </p:nvSpPr>
        <p:spPr/>
        <p:txBody>
          <a:bodyPr/>
          <a:lstStyle/>
          <a:p>
            <a:r>
              <a:rPr lang="en-IN" dirty="0"/>
              <a:t>COMPARING THE BELOW:</a:t>
            </a:r>
          </a:p>
        </p:txBody>
      </p:sp>
      <p:pic>
        <p:nvPicPr>
          <p:cNvPr id="6" name="Content Placeholder 5">
            <a:extLst>
              <a:ext uri="{FF2B5EF4-FFF2-40B4-BE49-F238E27FC236}">
                <a16:creationId xmlns:a16="http://schemas.microsoft.com/office/drawing/2014/main" id="{A972E6CD-3582-3C6E-80FF-C016148D773B}"/>
              </a:ext>
            </a:extLst>
          </p:cNvPr>
          <p:cNvPicPr>
            <a:picLocks noGrp="1" noChangeAspect="1"/>
          </p:cNvPicPr>
          <p:nvPr>
            <p:ph sz="half" idx="1"/>
          </p:nvPr>
        </p:nvPicPr>
        <p:blipFill>
          <a:blip r:embed="rId2"/>
          <a:stretch>
            <a:fillRect/>
          </a:stretch>
        </p:blipFill>
        <p:spPr>
          <a:xfrm>
            <a:off x="743997" y="2153128"/>
            <a:ext cx="6158453" cy="3927631"/>
          </a:xfrm>
        </p:spPr>
      </p:pic>
      <p:pic>
        <p:nvPicPr>
          <p:cNvPr id="7" name="Content Placeholder 6">
            <a:extLst>
              <a:ext uri="{FF2B5EF4-FFF2-40B4-BE49-F238E27FC236}">
                <a16:creationId xmlns:a16="http://schemas.microsoft.com/office/drawing/2014/main" id="{5E795150-1DB6-40F1-65AD-803BDEF36871}"/>
              </a:ext>
            </a:extLst>
          </p:cNvPr>
          <p:cNvPicPr>
            <a:picLocks noGrp="1" noChangeAspect="1"/>
          </p:cNvPicPr>
          <p:nvPr>
            <p:ph sz="half" idx="2"/>
          </p:nvPr>
        </p:nvPicPr>
        <p:blipFill>
          <a:blip r:embed="rId3"/>
          <a:stretch>
            <a:fillRect/>
          </a:stretch>
        </p:blipFill>
        <p:spPr>
          <a:xfrm>
            <a:off x="6364224" y="1905001"/>
            <a:ext cx="5623560" cy="4175758"/>
          </a:xfrm>
          <a:prstGeom prst="rect">
            <a:avLst/>
          </a:prstGeom>
        </p:spPr>
      </p:pic>
    </p:spTree>
    <p:extLst>
      <p:ext uri="{BB962C8B-B14F-4D97-AF65-F5344CB8AC3E}">
        <p14:creationId xmlns:p14="http://schemas.microsoft.com/office/powerpoint/2010/main" val="33943299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BD239A-63A8-B68D-A253-C9CB79641B01}"/>
              </a:ext>
            </a:extLst>
          </p:cNvPr>
          <p:cNvSpPr>
            <a:spLocks noGrp="1"/>
          </p:cNvSpPr>
          <p:nvPr>
            <p:ph type="body" idx="1"/>
          </p:nvPr>
        </p:nvSpPr>
        <p:spPr/>
        <p:txBody>
          <a:bodyPr/>
          <a:lstStyle/>
          <a:p>
            <a:endParaRPr lang="en-IN"/>
          </a:p>
        </p:txBody>
      </p:sp>
      <p:pic>
        <p:nvPicPr>
          <p:cNvPr id="8" name="Content Placeholder 7">
            <a:extLst>
              <a:ext uri="{FF2B5EF4-FFF2-40B4-BE49-F238E27FC236}">
                <a16:creationId xmlns:a16="http://schemas.microsoft.com/office/drawing/2014/main" id="{711965C0-6522-9485-76DB-9716EAA37F84}"/>
              </a:ext>
            </a:extLst>
          </p:cNvPr>
          <p:cNvPicPr>
            <a:picLocks noGrp="1" noChangeAspect="1"/>
          </p:cNvPicPr>
          <p:nvPr>
            <p:ph sz="half" idx="2"/>
          </p:nvPr>
        </p:nvPicPr>
        <p:blipFill>
          <a:blip r:embed="rId2"/>
          <a:stretch>
            <a:fillRect/>
          </a:stretch>
        </p:blipFill>
        <p:spPr>
          <a:xfrm>
            <a:off x="798685" y="1885051"/>
            <a:ext cx="5297315" cy="4240041"/>
          </a:xfrm>
        </p:spPr>
      </p:pic>
      <p:sp>
        <p:nvSpPr>
          <p:cNvPr id="5" name="Text Placeholder 4">
            <a:extLst>
              <a:ext uri="{FF2B5EF4-FFF2-40B4-BE49-F238E27FC236}">
                <a16:creationId xmlns:a16="http://schemas.microsoft.com/office/drawing/2014/main" id="{BF3B5AFA-8BDF-2DAD-C95A-17AE40C8F4F5}"/>
              </a:ext>
            </a:extLst>
          </p:cNvPr>
          <p:cNvSpPr>
            <a:spLocks noGrp="1"/>
          </p:cNvSpPr>
          <p:nvPr>
            <p:ph type="body" sz="quarter" idx="3"/>
          </p:nvPr>
        </p:nvSpPr>
        <p:spPr/>
        <p:txBody>
          <a:bodyPr/>
          <a:lstStyle/>
          <a:p>
            <a:endParaRPr lang="en-IN"/>
          </a:p>
        </p:txBody>
      </p:sp>
      <p:pic>
        <p:nvPicPr>
          <p:cNvPr id="9" name="Content Placeholder 8">
            <a:extLst>
              <a:ext uri="{FF2B5EF4-FFF2-40B4-BE49-F238E27FC236}">
                <a16:creationId xmlns:a16="http://schemas.microsoft.com/office/drawing/2014/main" id="{21C0A273-F632-07A8-B3BF-71FB89895384}"/>
              </a:ext>
            </a:extLst>
          </p:cNvPr>
          <p:cNvPicPr>
            <a:picLocks noGrp="1" noChangeAspect="1"/>
          </p:cNvPicPr>
          <p:nvPr>
            <p:ph sz="quarter" idx="4"/>
          </p:nvPr>
        </p:nvPicPr>
        <p:blipFill>
          <a:blip r:embed="rId3"/>
          <a:stretch>
            <a:fillRect/>
          </a:stretch>
        </p:blipFill>
        <p:spPr>
          <a:xfrm>
            <a:off x="6291073" y="1664208"/>
            <a:ext cx="5947558" cy="4818888"/>
          </a:xfrm>
          <a:prstGeom prst="rect">
            <a:avLst/>
          </a:prstGeom>
        </p:spPr>
      </p:pic>
    </p:spTree>
    <p:extLst>
      <p:ext uri="{BB962C8B-B14F-4D97-AF65-F5344CB8AC3E}">
        <p14:creationId xmlns:p14="http://schemas.microsoft.com/office/powerpoint/2010/main" val="236511320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A99D-A487-277F-D81D-7318D3AA8FB0}"/>
              </a:ext>
            </a:extLst>
          </p:cNvPr>
          <p:cNvSpPr>
            <a:spLocks noGrp="1"/>
          </p:cNvSpPr>
          <p:nvPr>
            <p:ph type="title"/>
          </p:nvPr>
        </p:nvSpPr>
        <p:spPr/>
        <p:txBody>
          <a:bodyPr/>
          <a:lstStyle/>
          <a:p>
            <a:r>
              <a:rPr lang="en-IN" b="1" u="sng" dirty="0"/>
              <a:t>GITHUB LINK:</a:t>
            </a:r>
          </a:p>
        </p:txBody>
      </p:sp>
      <p:graphicFrame>
        <p:nvGraphicFramePr>
          <p:cNvPr id="4" name="Content Placeholder 3">
            <a:extLst>
              <a:ext uri="{FF2B5EF4-FFF2-40B4-BE49-F238E27FC236}">
                <a16:creationId xmlns:a16="http://schemas.microsoft.com/office/drawing/2014/main" id="{AA42B674-61B7-68B6-D0E3-B4A586795CF7}"/>
              </a:ext>
            </a:extLst>
          </p:cNvPr>
          <p:cNvGraphicFramePr>
            <a:graphicFrameLocks noGrp="1"/>
          </p:cNvGraphicFramePr>
          <p:nvPr>
            <p:ph idx="1"/>
            <p:extLst>
              <p:ext uri="{D42A27DB-BD31-4B8C-83A1-F6EECF244321}">
                <p14:modId xmlns:p14="http://schemas.microsoft.com/office/powerpoint/2010/main" val="460393967"/>
              </p:ext>
            </p:extLst>
          </p:nvPr>
        </p:nvGraphicFramePr>
        <p:xfrm>
          <a:off x="1325880" y="1545336"/>
          <a:ext cx="9694100" cy="4256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4936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3A8C-7CD3-22D2-BEEC-442E9894ECAC}"/>
              </a:ext>
            </a:extLst>
          </p:cNvPr>
          <p:cNvSpPr>
            <a:spLocks noGrp="1"/>
          </p:cNvSpPr>
          <p:nvPr>
            <p:ph type="title"/>
          </p:nvPr>
        </p:nvSpPr>
        <p:spPr>
          <a:xfrm>
            <a:off x="3529584" y="484633"/>
            <a:ext cx="10643616" cy="3154680"/>
          </a:xfrm>
        </p:spPr>
        <p:txBody>
          <a:bodyPr>
            <a:normAutofit/>
          </a:bodyPr>
          <a:lstStyle/>
          <a:p>
            <a:r>
              <a:rPr lang="en-IN" sz="6600" b="1" dirty="0"/>
              <a:t>THANK YOU</a:t>
            </a:r>
          </a:p>
        </p:txBody>
      </p:sp>
      <p:sp>
        <p:nvSpPr>
          <p:cNvPr id="3" name="Text Placeholder 2">
            <a:extLst>
              <a:ext uri="{FF2B5EF4-FFF2-40B4-BE49-F238E27FC236}">
                <a16:creationId xmlns:a16="http://schemas.microsoft.com/office/drawing/2014/main" id="{0631DF77-D7E3-D1BF-3DB7-A32A0413D3EF}"/>
              </a:ext>
            </a:extLst>
          </p:cNvPr>
          <p:cNvSpPr>
            <a:spLocks noGrp="1"/>
          </p:cNvSpPr>
          <p:nvPr>
            <p:ph type="body" sz="half" idx="2"/>
          </p:nvPr>
        </p:nvSpPr>
        <p:spPr>
          <a:xfrm>
            <a:off x="11458893" y="5181600"/>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82466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FF0F-E06D-359C-4C73-8091E697164A}"/>
              </a:ext>
            </a:extLst>
          </p:cNvPr>
          <p:cNvSpPr>
            <a:spLocks noGrp="1"/>
          </p:cNvSpPr>
          <p:nvPr>
            <p:ph type="title"/>
          </p:nvPr>
        </p:nvSpPr>
        <p:spPr>
          <a:xfrm>
            <a:off x="1865376" y="446088"/>
            <a:ext cx="4229035" cy="678624"/>
          </a:xfrm>
        </p:spPr>
        <p:txBody>
          <a:bodyPr>
            <a:normAutofit/>
          </a:bodyPr>
          <a:lstStyle/>
          <a:p>
            <a:r>
              <a:rPr lang="en-IN" sz="2800" b="1" dirty="0">
                <a:latin typeface="Algerian" panose="04020705040A02060702" pitchFamily="82" charset="0"/>
              </a:rPr>
              <a:t>Data set:</a:t>
            </a:r>
          </a:p>
        </p:txBody>
      </p:sp>
      <p:pic>
        <p:nvPicPr>
          <p:cNvPr id="5" name="Content Placeholder 4">
            <a:extLst>
              <a:ext uri="{FF2B5EF4-FFF2-40B4-BE49-F238E27FC236}">
                <a16:creationId xmlns:a16="http://schemas.microsoft.com/office/drawing/2014/main" id="{9EAB0C77-E319-EFB4-DAA4-E766AF8F72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42206" y="1298448"/>
            <a:ext cx="10562408" cy="5340096"/>
          </a:xfrm>
          <a:prstGeom prst="rect">
            <a:avLst/>
          </a:prstGeom>
        </p:spPr>
      </p:pic>
      <p:sp>
        <p:nvSpPr>
          <p:cNvPr id="4" name="Text Placeholder 3">
            <a:extLst>
              <a:ext uri="{FF2B5EF4-FFF2-40B4-BE49-F238E27FC236}">
                <a16:creationId xmlns:a16="http://schemas.microsoft.com/office/drawing/2014/main" id="{1C51B1A3-0810-A412-3752-EFF61899140B}"/>
              </a:ext>
            </a:extLst>
          </p:cNvPr>
          <p:cNvSpPr>
            <a:spLocks noGrp="1"/>
          </p:cNvSpPr>
          <p:nvPr>
            <p:ph type="body" sz="half" idx="2"/>
          </p:nvPr>
        </p:nvSpPr>
        <p:spPr>
          <a:xfrm>
            <a:off x="2589213" y="1598613"/>
            <a:ext cx="62548"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2032772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51C3-19BE-4707-C350-75E45247963A}"/>
              </a:ext>
            </a:extLst>
          </p:cNvPr>
          <p:cNvSpPr>
            <a:spLocks noGrp="1"/>
          </p:cNvSpPr>
          <p:nvPr>
            <p:ph type="title"/>
          </p:nvPr>
        </p:nvSpPr>
        <p:spPr>
          <a:xfrm>
            <a:off x="1709929" y="201168"/>
            <a:ext cx="9794683" cy="667512"/>
          </a:xfrm>
        </p:spPr>
        <p:txBody>
          <a:bodyPr>
            <a:normAutofit/>
          </a:bodyPr>
          <a:lstStyle/>
          <a:p>
            <a:r>
              <a:rPr lang="en-IN" b="1" dirty="0">
                <a:latin typeface="Algerian" panose="04020705040A02060702" pitchFamily="82" charset="0"/>
              </a:rPr>
              <a:t>Data set :</a:t>
            </a:r>
          </a:p>
        </p:txBody>
      </p:sp>
      <p:pic>
        <p:nvPicPr>
          <p:cNvPr id="5" name="Content Placeholder 4">
            <a:extLst>
              <a:ext uri="{FF2B5EF4-FFF2-40B4-BE49-F238E27FC236}">
                <a16:creationId xmlns:a16="http://schemas.microsoft.com/office/drawing/2014/main" id="{98010C95-0542-514F-A1F3-2903494A7EFD}"/>
              </a:ext>
            </a:extLst>
          </p:cNvPr>
          <p:cNvPicPr>
            <a:picLocks noGrp="1" noChangeAspect="1"/>
          </p:cNvPicPr>
          <p:nvPr>
            <p:ph idx="1"/>
          </p:nvPr>
        </p:nvPicPr>
        <p:blipFill>
          <a:blip r:embed="rId2"/>
          <a:stretch>
            <a:fillRect/>
          </a:stretch>
        </p:blipFill>
        <p:spPr>
          <a:xfrm>
            <a:off x="1778508" y="1203611"/>
            <a:ext cx="9657524" cy="5306917"/>
          </a:xfrm>
        </p:spPr>
      </p:pic>
    </p:spTree>
    <p:extLst>
      <p:ext uri="{BB962C8B-B14F-4D97-AF65-F5344CB8AC3E}">
        <p14:creationId xmlns:p14="http://schemas.microsoft.com/office/powerpoint/2010/main" val="33664034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CB62-54C1-724A-1586-2A2289E2DD13}"/>
              </a:ext>
            </a:extLst>
          </p:cNvPr>
          <p:cNvSpPr>
            <a:spLocks noGrp="1"/>
          </p:cNvSpPr>
          <p:nvPr>
            <p:ph type="title"/>
          </p:nvPr>
        </p:nvSpPr>
        <p:spPr>
          <a:xfrm>
            <a:off x="1828800" y="624110"/>
            <a:ext cx="9675813" cy="957802"/>
          </a:xfrm>
        </p:spPr>
        <p:txBody>
          <a:bodyPr/>
          <a:lstStyle/>
          <a:p>
            <a:r>
              <a:rPr lang="en-IN" b="1" dirty="0">
                <a:latin typeface="Algerian" panose="04020705040A02060702" pitchFamily="82" charset="0"/>
              </a:rPr>
              <a:t>Types to deal with project:</a:t>
            </a:r>
          </a:p>
        </p:txBody>
      </p:sp>
      <p:sp>
        <p:nvSpPr>
          <p:cNvPr id="3" name="Content Placeholder 2">
            <a:extLst>
              <a:ext uri="{FF2B5EF4-FFF2-40B4-BE49-F238E27FC236}">
                <a16:creationId xmlns:a16="http://schemas.microsoft.com/office/drawing/2014/main" id="{32C75048-CE32-2CFB-A50D-801EBD58DCEA}"/>
              </a:ext>
            </a:extLst>
          </p:cNvPr>
          <p:cNvSpPr>
            <a:spLocks noGrp="1"/>
          </p:cNvSpPr>
          <p:nvPr>
            <p:ph idx="1"/>
          </p:nvPr>
        </p:nvSpPr>
        <p:spPr>
          <a:xfrm>
            <a:off x="2148840" y="1664208"/>
            <a:ext cx="9355772" cy="4247014"/>
          </a:xfrm>
        </p:spPr>
        <p:txBody>
          <a:bodyPr>
            <a:normAutofit lnSpcReduction="10000"/>
          </a:bodyPr>
          <a:lstStyle/>
          <a:p>
            <a:pPr marL="0" indent="0">
              <a:lnSpc>
                <a:spcPct val="150000"/>
              </a:lnSpc>
              <a:buNone/>
            </a:pPr>
            <a:r>
              <a:rPr lang="en-US" sz="2000" b="1" u="sng" dirty="0"/>
              <a:t>Classification and Regression</a:t>
            </a:r>
            <a:r>
              <a:rPr lang="en-US" sz="2000" b="1" dirty="0"/>
              <a:t>: </a:t>
            </a:r>
            <a:r>
              <a:rPr lang="en-US" sz="2000" dirty="0"/>
              <a:t>SVM is primarily used for classification, where it assigns data points to different classes. However, it can also be used for regression tasks, referred to as Support Vector Regression (SVR), where it finds a hyperplane that best fits the data while minimizing errors.</a:t>
            </a:r>
          </a:p>
          <a:p>
            <a:pPr marL="0" indent="0">
              <a:lnSpc>
                <a:spcPct val="150000"/>
              </a:lnSpc>
              <a:buNone/>
            </a:pPr>
            <a:r>
              <a:rPr lang="en-US" sz="2000" dirty="0"/>
              <a:t>SVMs are widely used in applications like image classification, text classification, bioinformatics, and many others. They are favored for their ability to handle high-dimensional data, robustness against overfitting, and adaptability to both linear and nonlinear problems. However, tuning SVM hyperparameters, especially for non-linear kernels, can be a complex task.</a:t>
            </a:r>
          </a:p>
          <a:p>
            <a:endParaRPr lang="en-IN" dirty="0"/>
          </a:p>
        </p:txBody>
      </p:sp>
    </p:spTree>
    <p:extLst>
      <p:ext uri="{BB962C8B-B14F-4D97-AF65-F5344CB8AC3E}">
        <p14:creationId xmlns:p14="http://schemas.microsoft.com/office/powerpoint/2010/main" val="4280908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3EA7-F3F7-4F78-9132-83C504925460}"/>
              </a:ext>
            </a:extLst>
          </p:cNvPr>
          <p:cNvSpPr>
            <a:spLocks noGrp="1"/>
          </p:cNvSpPr>
          <p:nvPr>
            <p:ph type="title"/>
          </p:nvPr>
        </p:nvSpPr>
        <p:spPr>
          <a:xfrm>
            <a:off x="1508760" y="548639"/>
            <a:ext cx="9845040" cy="893661"/>
          </a:xfrm>
        </p:spPr>
        <p:txBody>
          <a:bodyPr/>
          <a:lstStyle/>
          <a:p>
            <a:r>
              <a:rPr lang="en-IN" b="1" u="sng" dirty="0">
                <a:solidFill>
                  <a:schemeClr val="tx2">
                    <a:lumMod val="60000"/>
                    <a:lumOff val="40000"/>
                  </a:schemeClr>
                </a:solidFill>
                <a:latin typeface="Algerian" panose="04020705040A02060702" pitchFamily="82" charset="0"/>
              </a:rPr>
              <a:t>FEATURES AND TARGET VARIABLE</a:t>
            </a:r>
            <a:r>
              <a:rPr lang="en-IN" dirty="0">
                <a:solidFill>
                  <a:schemeClr val="tx2">
                    <a:lumMod val="60000"/>
                    <a:lumOff val="40000"/>
                  </a:schemeClr>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85A9D95B-30E4-2AD8-E416-69DC04F670FD}"/>
              </a:ext>
            </a:extLst>
          </p:cNvPr>
          <p:cNvSpPr>
            <a:spLocks noGrp="1"/>
          </p:cNvSpPr>
          <p:nvPr>
            <p:ph idx="1"/>
          </p:nvPr>
        </p:nvSpPr>
        <p:spPr>
          <a:xfrm>
            <a:off x="1508760" y="1655065"/>
            <a:ext cx="10253472" cy="3447287"/>
          </a:xfrm>
        </p:spPr>
        <p:txBody>
          <a:bodyPr/>
          <a:lstStyle/>
          <a:p>
            <a:pPr marL="0" indent="0">
              <a:buNone/>
            </a:pPr>
            <a:r>
              <a:rPr lang="en-US" sz="2000" dirty="0"/>
              <a:t>Here the dataset is loaded using pandas library.</a:t>
            </a:r>
          </a:p>
          <a:p>
            <a:pPr marL="0" indent="0">
              <a:buNone/>
            </a:pPr>
            <a:r>
              <a:rPr lang="en-US" sz="2000" dirty="0"/>
              <a:t>We can see that the dataset have features and a target variable.</a:t>
            </a:r>
          </a:p>
          <a:p>
            <a:pPr>
              <a:buFont typeface="Wingdings" panose="05000000000000000000" pitchFamily="2" charset="2"/>
              <a:buChar char="q"/>
            </a:pPr>
            <a:r>
              <a:rPr lang="en-US" sz="2000" b="1" dirty="0"/>
              <a:t>Features</a:t>
            </a:r>
            <a:r>
              <a:rPr lang="en-US" sz="2000" dirty="0"/>
              <a:t> : Unnamed , Age , systolic </a:t>
            </a:r>
            <a:r>
              <a:rPr lang="en-US" sz="2000" dirty="0" err="1"/>
              <a:t>bp,diastolic</a:t>
            </a:r>
            <a:r>
              <a:rPr lang="en-US" sz="2000" dirty="0"/>
              <a:t> </a:t>
            </a:r>
            <a:r>
              <a:rPr lang="en-US" sz="2000" dirty="0" err="1"/>
              <a:t>bp,BS,body</a:t>
            </a:r>
            <a:r>
              <a:rPr lang="en-US" sz="2000" dirty="0"/>
              <a:t> </a:t>
            </a:r>
            <a:r>
              <a:rPr lang="en-US" sz="2000" dirty="0" err="1"/>
              <a:t>temperature,heart</a:t>
            </a:r>
            <a:r>
              <a:rPr lang="en-US" sz="2000" dirty="0"/>
              <a:t> rate</a:t>
            </a:r>
          </a:p>
          <a:p>
            <a:pPr>
              <a:buFont typeface="Wingdings" panose="05000000000000000000" pitchFamily="2" charset="2"/>
              <a:buChar char="q"/>
            </a:pPr>
            <a:r>
              <a:rPr lang="en-US" sz="2000" b="1" dirty="0"/>
              <a:t>Target Variable </a:t>
            </a:r>
            <a:r>
              <a:rPr lang="en-US" sz="2000" dirty="0"/>
              <a:t>: risk level</a:t>
            </a:r>
          </a:p>
          <a:p>
            <a:pPr marL="0" indent="0">
              <a:buNone/>
            </a:pPr>
            <a:r>
              <a:rPr lang="en-US" sz="2000" dirty="0"/>
              <a:t>From the dataset we can see that it is parametric method approach.</a:t>
            </a:r>
          </a:p>
          <a:p>
            <a:pPr marL="0" indent="0">
              <a:buNone/>
            </a:pPr>
            <a:r>
              <a:rPr lang="en-US" sz="2000" dirty="0"/>
              <a:t>The dataset contains categorical values.</a:t>
            </a:r>
          </a:p>
          <a:p>
            <a:pPr marL="0" indent="0">
              <a:buNone/>
            </a:pPr>
            <a:r>
              <a:rPr lang="en-US" sz="2000" dirty="0"/>
              <a:t>So , this is classification.</a:t>
            </a:r>
          </a:p>
          <a:p>
            <a:pPr algn="just"/>
            <a:endParaRPr lang="en-IN" dirty="0"/>
          </a:p>
        </p:txBody>
      </p:sp>
    </p:spTree>
    <p:extLst>
      <p:ext uri="{BB962C8B-B14F-4D97-AF65-F5344CB8AC3E}">
        <p14:creationId xmlns:p14="http://schemas.microsoft.com/office/powerpoint/2010/main" val="42015787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3A33-2D12-DE9A-4394-6A5FD643A88B}"/>
              </a:ext>
            </a:extLst>
          </p:cNvPr>
          <p:cNvSpPr>
            <a:spLocks noGrp="1"/>
          </p:cNvSpPr>
          <p:nvPr>
            <p:ph type="title"/>
          </p:nvPr>
        </p:nvSpPr>
        <p:spPr>
          <a:xfrm>
            <a:off x="2592924" y="624110"/>
            <a:ext cx="8946804" cy="683482"/>
          </a:xfrm>
        </p:spPr>
        <p:txBody>
          <a:bodyPr/>
          <a:lstStyle/>
          <a:p>
            <a:r>
              <a:rPr lang="en-IN" dirty="0"/>
              <a:t>TARGET AND FEATURES COMPARITION:</a:t>
            </a:r>
          </a:p>
        </p:txBody>
      </p:sp>
      <p:pic>
        <p:nvPicPr>
          <p:cNvPr id="1026" name="Picture 2">
            <a:extLst>
              <a:ext uri="{FF2B5EF4-FFF2-40B4-BE49-F238E27FC236}">
                <a16:creationId xmlns:a16="http://schemas.microsoft.com/office/drawing/2014/main" id="{E2520B62-0EA5-5E66-6298-853BAE41C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488" y="1279578"/>
            <a:ext cx="10140696" cy="5578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714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3EA7-F3F7-4F78-9132-83C504925460}"/>
              </a:ext>
            </a:extLst>
          </p:cNvPr>
          <p:cNvSpPr>
            <a:spLocks noGrp="1"/>
          </p:cNvSpPr>
          <p:nvPr>
            <p:ph type="title"/>
          </p:nvPr>
        </p:nvSpPr>
        <p:spPr/>
        <p:txBody>
          <a:bodyPr/>
          <a:lstStyle/>
          <a:p>
            <a:r>
              <a:rPr lang="en-IN" b="1" u="sng" dirty="0"/>
              <a:t>IMPLEMENTATION:</a:t>
            </a:r>
          </a:p>
        </p:txBody>
      </p:sp>
      <p:sp>
        <p:nvSpPr>
          <p:cNvPr id="3" name="Content Placeholder 2">
            <a:extLst>
              <a:ext uri="{FF2B5EF4-FFF2-40B4-BE49-F238E27FC236}">
                <a16:creationId xmlns:a16="http://schemas.microsoft.com/office/drawing/2014/main" id="{85A9D95B-30E4-2AD8-E416-69DC04F670FD}"/>
              </a:ext>
            </a:extLst>
          </p:cNvPr>
          <p:cNvSpPr>
            <a:spLocks noGrp="1"/>
          </p:cNvSpPr>
          <p:nvPr>
            <p:ph idx="1"/>
          </p:nvPr>
        </p:nvSpPr>
        <p:spPr/>
        <p:txBody>
          <a:bodyPr/>
          <a:lstStyle/>
          <a:p>
            <a:pPr marL="0" indent="0">
              <a:buNone/>
            </a:pPr>
            <a:r>
              <a:rPr lang="en-US" dirty="0"/>
              <a:t>There are three methods to find the accuracy for the classification dataset.</a:t>
            </a:r>
          </a:p>
          <a:p>
            <a:pPr marL="0" indent="0">
              <a:buNone/>
            </a:pPr>
            <a:r>
              <a:rPr lang="en-US" dirty="0"/>
              <a:t>They are:</a:t>
            </a:r>
          </a:p>
          <a:p>
            <a:r>
              <a:rPr lang="en-US" dirty="0"/>
              <a:t>Logistic Regression</a:t>
            </a:r>
          </a:p>
          <a:p>
            <a:r>
              <a:rPr lang="en-US" dirty="0"/>
              <a:t>Support Vector Machine</a:t>
            </a:r>
          </a:p>
          <a:p>
            <a:r>
              <a:rPr lang="en-US" dirty="0"/>
              <a:t>Perception Learning</a:t>
            </a:r>
          </a:p>
          <a:p>
            <a:endParaRPr lang="en-IN" dirty="0"/>
          </a:p>
        </p:txBody>
      </p:sp>
    </p:spTree>
    <p:extLst>
      <p:ext uri="{BB962C8B-B14F-4D97-AF65-F5344CB8AC3E}">
        <p14:creationId xmlns:p14="http://schemas.microsoft.com/office/powerpoint/2010/main" val="35210327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389</TotalTime>
  <Words>1548</Words>
  <Application>Microsoft Office PowerPoint</Application>
  <PresentationFormat>Widescreen</PresentationFormat>
  <Paragraphs>141</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Algerian</vt:lpstr>
      <vt:lpstr>Aptos Display</vt:lpstr>
      <vt:lpstr>Arial</vt:lpstr>
      <vt:lpstr>Century Gothic</vt:lpstr>
      <vt:lpstr>CMSS10</vt:lpstr>
      <vt:lpstr>MSAM10</vt:lpstr>
      <vt:lpstr>Sitka Display</vt:lpstr>
      <vt:lpstr>Sitka Heading</vt:lpstr>
      <vt:lpstr>Times New Roman</vt:lpstr>
      <vt:lpstr>Wingdings</vt:lpstr>
      <vt:lpstr>Wingdings 3</vt:lpstr>
      <vt:lpstr>Wisp</vt:lpstr>
      <vt:lpstr>MATERNAL HEALTH RISK        PREDICTION</vt:lpstr>
      <vt:lpstr>INTRODUCTION :</vt:lpstr>
      <vt:lpstr>INFO OF DATA ATRIBUTES:</vt:lpstr>
      <vt:lpstr>Data set:</vt:lpstr>
      <vt:lpstr>Data set :</vt:lpstr>
      <vt:lpstr>Types to deal with project:</vt:lpstr>
      <vt:lpstr>FEATURES AND TARGET VARIABLE: </vt:lpstr>
      <vt:lpstr>TARGET AND FEATURES COMPARITION:</vt:lpstr>
      <vt:lpstr>IMPLEMENTATION:</vt:lpstr>
      <vt:lpstr>LOGISTIC REGRESSION: </vt:lpstr>
      <vt:lpstr>LOGISTIC REGRESSION: </vt:lpstr>
      <vt:lpstr>SUPPORT VECTOR MACHINE:</vt:lpstr>
      <vt:lpstr>PERCEPTRON LEARNING:</vt:lpstr>
      <vt:lpstr>Activation function:</vt:lpstr>
      <vt:lpstr>LIBRARIES USED:</vt:lpstr>
      <vt:lpstr>code</vt:lpstr>
      <vt:lpstr>PowerPoint Presentation</vt:lpstr>
      <vt:lpstr>Logistic Accuracy:</vt:lpstr>
      <vt:lpstr>Accuracy svm &amp;perceptron:</vt:lpstr>
      <vt:lpstr> classification report:</vt:lpstr>
      <vt:lpstr>Heatmap:</vt:lpstr>
      <vt:lpstr>RESULT ANALYSIS:</vt:lpstr>
      <vt:lpstr>RESULT ANALYSIS:</vt:lpstr>
      <vt:lpstr>RESULT ANALYSIS:</vt:lpstr>
      <vt:lpstr>KNN INPLECATION:</vt:lpstr>
      <vt:lpstr>KNN GRAPH:</vt:lpstr>
      <vt:lpstr>PowerPoint Presentation</vt:lpstr>
      <vt:lpstr>CONFUSION MATRIX:</vt:lpstr>
      <vt:lpstr>Bootstrapping:</vt:lpstr>
      <vt:lpstr>Bootsrapping:</vt:lpstr>
      <vt:lpstr>COMPARING THE BELOW:</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HEPATITIS C  PREDICTION</dc:title>
  <dc:creator>harshithaenugala@gmail.com</dc:creator>
  <cp:lastModifiedBy>kunduru sai sruthi</cp:lastModifiedBy>
  <cp:revision>9</cp:revision>
  <dcterms:created xsi:type="dcterms:W3CDTF">2023-09-17T09:02:12Z</dcterms:created>
  <dcterms:modified xsi:type="dcterms:W3CDTF">2023-11-05T11:48:27Z</dcterms:modified>
</cp:coreProperties>
</file>