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282" r:id="rId2"/>
    <p:sldId id="285" r:id="rId3"/>
    <p:sldId id="286" r:id="rId4"/>
    <p:sldId id="283" r:id="rId5"/>
    <p:sldId id="287" r:id="rId6"/>
    <p:sldId id="298" r:id="rId7"/>
    <p:sldId id="288" r:id="rId8"/>
    <p:sldId id="256" r:id="rId9"/>
    <p:sldId id="289" r:id="rId10"/>
    <p:sldId id="257" r:id="rId11"/>
    <p:sldId id="258" r:id="rId12"/>
    <p:sldId id="280" r:id="rId13"/>
    <p:sldId id="259" r:id="rId14"/>
    <p:sldId id="261" r:id="rId15"/>
    <p:sldId id="281" r:id="rId16"/>
    <p:sldId id="290" r:id="rId17"/>
    <p:sldId id="260" r:id="rId18"/>
    <p:sldId id="262" r:id="rId19"/>
    <p:sldId id="263" r:id="rId20"/>
    <p:sldId id="291" r:id="rId21"/>
    <p:sldId id="264" r:id="rId22"/>
    <p:sldId id="265" r:id="rId23"/>
    <p:sldId id="292" r:id="rId24"/>
    <p:sldId id="266" r:id="rId25"/>
    <p:sldId id="293" r:id="rId26"/>
    <p:sldId id="267" r:id="rId27"/>
    <p:sldId id="294" r:id="rId28"/>
    <p:sldId id="269" r:id="rId29"/>
    <p:sldId id="270" r:id="rId30"/>
    <p:sldId id="295" r:id="rId31"/>
    <p:sldId id="302" r:id="rId32"/>
    <p:sldId id="274" r:id="rId33"/>
    <p:sldId id="271" r:id="rId34"/>
    <p:sldId id="275" r:id="rId35"/>
    <p:sldId id="272" r:id="rId36"/>
    <p:sldId id="276" r:id="rId37"/>
    <p:sldId id="277" r:id="rId38"/>
    <p:sldId id="300" r:id="rId39"/>
    <p:sldId id="301" r:id="rId40"/>
    <p:sldId id="279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C891B-9D1D-4D6F-87D9-64261C8A2A4C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2F2A5-4129-46DF-9538-697134F50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880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2F2A5-4129-46DF-9538-697134F50CF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719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2F2A5-4129-46DF-9538-697134F50CF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572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C545-7D4D-47BC-8DA1-5361DD357C50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DD1A-ED5F-421F-8DB3-B75C5350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14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C545-7D4D-47BC-8DA1-5361DD357C50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DD1A-ED5F-421F-8DB3-B75C5350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89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C545-7D4D-47BC-8DA1-5361DD357C50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DD1A-ED5F-421F-8DB3-B75C5350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09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C545-7D4D-47BC-8DA1-5361DD357C50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DD1A-ED5F-421F-8DB3-B75C5350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16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C545-7D4D-47BC-8DA1-5361DD357C50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DD1A-ED5F-421F-8DB3-B75C5350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54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C545-7D4D-47BC-8DA1-5361DD357C50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DD1A-ED5F-421F-8DB3-B75C5350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61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C545-7D4D-47BC-8DA1-5361DD357C50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DD1A-ED5F-421F-8DB3-B75C5350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22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C545-7D4D-47BC-8DA1-5361DD357C50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DD1A-ED5F-421F-8DB3-B75C5350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63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C545-7D4D-47BC-8DA1-5361DD357C50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DD1A-ED5F-421F-8DB3-B75C5350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03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C545-7D4D-47BC-8DA1-5361DD357C50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DD1A-ED5F-421F-8DB3-B75C5350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7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C545-7D4D-47BC-8DA1-5361DD357C50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DD1A-ED5F-421F-8DB3-B75C5350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9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DC545-7D4D-47BC-8DA1-5361DD357C50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FDD1A-ED5F-421F-8DB3-B75C5350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21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4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64225" y="2500087"/>
            <a:ext cx="767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A Review on Sparse Neural Network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5168897" y="3784602"/>
            <a:ext cx="1868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2017.5.12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8381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5838" y="823258"/>
            <a:ext cx="3915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dirty="0">
                <a:solidFill>
                  <a:srgbClr val="0070C0"/>
                </a:solidFill>
              </a:rPr>
              <a:t>Zero Out </a:t>
            </a:r>
            <a:r>
              <a:rPr lang="en-US" altLang="zh-CN" dirty="0" err="1">
                <a:solidFill>
                  <a:srgbClr val="0070C0"/>
                </a:solidFill>
              </a:rPr>
              <a:t>Wij</a:t>
            </a:r>
            <a:r>
              <a:rPr lang="en-US" altLang="zh-CN" dirty="0">
                <a:solidFill>
                  <a:srgbClr val="0070C0"/>
                </a:solidFill>
              </a:rPr>
              <a:t>(k)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30401" y="2335689"/>
            <a:ext cx="6684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if ( </a:t>
            </a:r>
            <a:r>
              <a:rPr lang="en-US" altLang="zh-CN" sz="3200" dirty="0" err="1"/>
              <a:t>W</a:t>
            </a:r>
            <a:r>
              <a:rPr lang="en-US" altLang="zh-CN" sz="3200" baseline="-25000" dirty="0" err="1"/>
              <a:t>ij</a:t>
            </a:r>
            <a:r>
              <a:rPr lang="en-US" altLang="zh-CN" sz="3200" dirty="0"/>
              <a:t> &lt; </a:t>
            </a:r>
            <a:r>
              <a:rPr lang="en-US" altLang="zh-CN" sz="3200" dirty="0">
                <a:solidFill>
                  <a:srgbClr val="0070C0"/>
                </a:solidFill>
              </a:rPr>
              <a:t>threshold</a:t>
            </a:r>
            <a:r>
              <a:rPr lang="en-US" altLang="zh-CN" sz="3200" dirty="0"/>
              <a:t> )      then </a:t>
            </a:r>
            <a:r>
              <a:rPr lang="en-US" altLang="zh-CN" sz="3200" dirty="0" err="1"/>
              <a:t>W</a:t>
            </a:r>
            <a:r>
              <a:rPr lang="en-US" altLang="zh-CN" sz="3200" baseline="-25000" dirty="0" err="1"/>
              <a:t>ij</a:t>
            </a:r>
            <a:r>
              <a:rPr lang="en-US" altLang="zh-CN" sz="3200" dirty="0"/>
              <a:t> = 0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985838" y="300038"/>
            <a:ext cx="291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Weight Sparseness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1801914" y="2299661"/>
            <a:ext cx="210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Simplest:</a:t>
            </a:r>
            <a:endParaRPr lang="zh-CN" altLang="en-US" sz="36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6530669" y="3704112"/>
            <a:ext cx="4975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( Optimal Brain Damage )</a:t>
            </a:r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801914" y="3642556"/>
            <a:ext cx="3944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Choose a </a:t>
            </a:r>
            <a:r>
              <a:rPr lang="en-US" altLang="zh-CN" sz="3600" b="1" dirty="0">
                <a:solidFill>
                  <a:srgbClr val="0070C0"/>
                </a:solidFill>
              </a:rPr>
              <a:t>criteria</a:t>
            </a:r>
            <a:r>
              <a:rPr lang="en-US" altLang="zh-CN" sz="3600" b="1" dirty="0"/>
              <a:t>:</a:t>
            </a:r>
            <a:endParaRPr lang="zh-CN" altLang="en-US" sz="36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5567143" y="3704112"/>
            <a:ext cx="963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OBD</a:t>
            </a:r>
            <a:endParaRPr lang="zh-CN" altLang="en-US" sz="3200" dirty="0"/>
          </a:p>
        </p:txBody>
      </p:sp>
      <p:sp>
        <p:nvSpPr>
          <p:cNvPr id="13" name="矩形 32"/>
          <p:cNvSpPr>
            <a:spLocks noChangeArrowheads="1"/>
          </p:cNvSpPr>
          <p:nvPr/>
        </p:nvSpPr>
        <p:spPr bwMode="auto">
          <a:xfrm>
            <a:off x="694749" y="0"/>
            <a:ext cx="161594" cy="1507546"/>
          </a:xfrm>
          <a:prstGeom prst="rect">
            <a:avLst/>
          </a:prstGeom>
          <a:solidFill>
            <a:srgbClr val="1E8DD4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43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300" y="3958331"/>
            <a:ext cx="5718532" cy="19183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85838" y="823258"/>
            <a:ext cx="3915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sz="2800" dirty="0"/>
              <a:t>Zero Out </a:t>
            </a:r>
            <a:r>
              <a:rPr lang="en-US" altLang="zh-CN" sz="2800" dirty="0" err="1"/>
              <a:t>Wij</a:t>
            </a:r>
            <a:r>
              <a:rPr lang="en-US" altLang="zh-CN" sz="2800" dirty="0"/>
              <a:t>(k)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985838" y="300038"/>
            <a:ext cx="291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Weight Sparseness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487168" y="3025213"/>
            <a:ext cx="4970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70C0"/>
                </a:solidFill>
              </a:rPr>
              <a:t>( Optimal Brain Damage )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0413" y="2401160"/>
            <a:ext cx="4532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0070C0"/>
                </a:solidFill>
              </a:rPr>
              <a:t>OBD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188709" y="881928"/>
            <a:ext cx="10160" cy="5210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724606" y="535059"/>
                <a:ext cx="4931227" cy="987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606" y="535059"/>
                <a:ext cx="4931227" cy="9870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932021" y="3663721"/>
                <a:ext cx="1329595" cy="987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r>
                              <a:rPr lang="zh-CN" alt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𝛥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80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=?</m:t>
                            </m:r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021" y="3663721"/>
                <a:ext cx="1329595" cy="9870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675794" y="1225167"/>
                <a:ext cx="4961038" cy="886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)+</m:t>
                            </m:r>
                            <m:f>
                              <m:f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num>
                              <m:den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den>
                            </m:f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sSup>
                              <m:sSup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794" y="1225167"/>
                <a:ext cx="4961038" cy="8866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6053810" y="1963430"/>
                <a:ext cx="4351191" cy="1204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num>
                              <m:den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den>
                            </m:f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sSup>
                              <m:sSup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810" y="1963430"/>
                <a:ext cx="4351191" cy="12043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箭头: 下 24"/>
          <p:cNvSpPr/>
          <p:nvPr/>
        </p:nvSpPr>
        <p:spPr>
          <a:xfrm>
            <a:off x="6394634" y="1442273"/>
            <a:ext cx="227041" cy="58510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8" name="文本框 17"/>
          <p:cNvSpPr txBox="1"/>
          <p:nvPr/>
        </p:nvSpPr>
        <p:spPr>
          <a:xfrm>
            <a:off x="8288242" y="355039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其中</a:t>
            </a:r>
          </a:p>
        </p:txBody>
      </p:sp>
      <p:sp>
        <p:nvSpPr>
          <p:cNvPr id="19" name="矩形 32"/>
          <p:cNvSpPr>
            <a:spLocks noChangeArrowheads="1"/>
          </p:cNvSpPr>
          <p:nvPr/>
        </p:nvSpPr>
        <p:spPr bwMode="auto">
          <a:xfrm>
            <a:off x="694749" y="0"/>
            <a:ext cx="161594" cy="1507546"/>
          </a:xfrm>
          <a:prstGeom prst="rect">
            <a:avLst/>
          </a:prstGeom>
          <a:solidFill>
            <a:srgbClr val="1E8DD4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12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5838" y="823258"/>
            <a:ext cx="3915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sz="2800" dirty="0"/>
              <a:t>Zero Out </a:t>
            </a:r>
            <a:r>
              <a:rPr lang="en-US" altLang="zh-CN" sz="2800" dirty="0" err="1"/>
              <a:t>Wij</a:t>
            </a:r>
            <a:r>
              <a:rPr lang="en-US" altLang="zh-CN" sz="2800" dirty="0"/>
              <a:t>(k)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985838" y="300038"/>
            <a:ext cx="291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Weight Sparseness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487168" y="3025213"/>
            <a:ext cx="4970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70C0"/>
                </a:solidFill>
              </a:rPr>
              <a:t>( Optimal Brain Damage )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0413" y="2401160"/>
            <a:ext cx="4532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0070C0"/>
                </a:solidFill>
              </a:rPr>
              <a:t>OBD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188709" y="881928"/>
            <a:ext cx="10160" cy="5210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724606" y="520545"/>
                <a:ext cx="4931227" cy="987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606" y="520545"/>
                <a:ext cx="4931227" cy="9870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932021" y="3663721"/>
                <a:ext cx="1329595" cy="987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r>
                              <a:rPr lang="zh-CN" alt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𝛥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80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=?</m:t>
                            </m:r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021" y="3663721"/>
                <a:ext cx="1329595" cy="9870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675794" y="1210653"/>
                <a:ext cx="4961038" cy="886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)+</m:t>
                            </m:r>
                            <m:f>
                              <m:f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num>
                              <m:den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den>
                            </m:f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sSup>
                              <m:sSup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794" y="1210653"/>
                <a:ext cx="4961038" cy="8866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6053810" y="1948916"/>
                <a:ext cx="4351191" cy="1204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num>
                              <m:den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den>
                            </m:f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sSup>
                              <m:sSup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810" y="1948916"/>
                <a:ext cx="4351191" cy="12043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箭头: 下 24"/>
          <p:cNvSpPr/>
          <p:nvPr/>
        </p:nvSpPr>
        <p:spPr>
          <a:xfrm>
            <a:off x="6394634" y="1427759"/>
            <a:ext cx="227041" cy="58510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6" name="箭头: 下 25"/>
          <p:cNvSpPr/>
          <p:nvPr/>
        </p:nvSpPr>
        <p:spPr>
          <a:xfrm>
            <a:off x="6389089" y="3194441"/>
            <a:ext cx="227041" cy="58510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6027892" y="3594655"/>
                <a:ext cx="3128421" cy="1533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≈</m:t>
                            </m:r>
                            <m:f>
                              <m:f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  <m:sSubSup>
                                  <m:sSubSup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892" y="3594655"/>
                <a:ext cx="3128421" cy="1533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6818397" y="3083324"/>
                <a:ext cx="2405338" cy="8073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𝑒𝑙𝑙</m:t>
                      </m:r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𝑡𝑟𝑎𝑖𝑛𝑒𝑑</m:t>
                      </m:r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num>
                              <m:den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den>
                            </m:f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397" y="3083324"/>
                <a:ext cx="2405338" cy="8073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箭头: 下 30"/>
          <p:cNvSpPr/>
          <p:nvPr/>
        </p:nvSpPr>
        <p:spPr>
          <a:xfrm>
            <a:off x="6389089" y="4840197"/>
            <a:ext cx="227041" cy="58510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6021498" y="5235494"/>
                <a:ext cx="2681119" cy="1194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zh-CN" altLang="en-US" sz="2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2800" i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sSubSup>
                              <m:sSubSup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498" y="5235494"/>
                <a:ext cx="2681119" cy="119455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32"/>
          <p:cNvSpPr>
            <a:spLocks noChangeArrowheads="1"/>
          </p:cNvSpPr>
          <p:nvPr/>
        </p:nvSpPr>
        <p:spPr bwMode="auto">
          <a:xfrm>
            <a:off x="694749" y="0"/>
            <a:ext cx="161594" cy="1507546"/>
          </a:xfrm>
          <a:prstGeom prst="rect">
            <a:avLst/>
          </a:prstGeom>
          <a:solidFill>
            <a:srgbClr val="1E8DD4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87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985838" y="823258"/>
            <a:ext cx="3915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sz="2800" dirty="0"/>
              <a:t>Zero Out </a:t>
            </a:r>
            <a:r>
              <a:rPr lang="en-US" altLang="zh-CN" sz="2800" dirty="0" err="1"/>
              <a:t>Wij</a:t>
            </a:r>
            <a:r>
              <a:rPr lang="en-US" altLang="zh-CN" sz="2800" dirty="0"/>
              <a:t>(k)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985838" y="300038"/>
            <a:ext cx="291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Weight Sparseness</a:t>
            </a:r>
            <a:endParaRPr lang="zh-CN" altLang="en-US" sz="2800" dirty="0"/>
          </a:p>
        </p:txBody>
      </p:sp>
      <p:sp>
        <p:nvSpPr>
          <p:cNvPr id="25" name="文本框 24"/>
          <p:cNvSpPr txBox="1"/>
          <p:nvPr/>
        </p:nvSpPr>
        <p:spPr>
          <a:xfrm>
            <a:off x="487168" y="3025213"/>
            <a:ext cx="4970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( Optimal Brain Damage )</a:t>
            </a:r>
            <a:endParaRPr lang="zh-CN" altLang="en-US" sz="3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30413" y="2401160"/>
            <a:ext cx="4532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OBD</a:t>
            </a:r>
            <a:endParaRPr lang="zh-CN" altLang="en-US" sz="3600" dirty="0"/>
          </a:p>
        </p:txBody>
      </p:sp>
      <p:cxnSp>
        <p:nvCxnSpPr>
          <p:cNvPr id="27" name="直接连接符 26"/>
          <p:cNvCxnSpPr/>
          <p:nvPr/>
        </p:nvCxnSpPr>
        <p:spPr>
          <a:xfrm>
            <a:off x="5188709" y="881928"/>
            <a:ext cx="10160" cy="5210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1970974" y="3638392"/>
                <a:ext cx="1358898" cy="987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zh-CN" alt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  <m:r>
                              <a:rPr lang="zh-CN" alt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=?</m:t>
                            </m:r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8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974" y="3638392"/>
                <a:ext cx="1358898" cy="9870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408" y="954517"/>
            <a:ext cx="6091051" cy="8903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24352" y="344992"/>
            <a:ext cx="2714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</a:rPr>
              <a:t>Back Propagation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95300" y="2254672"/>
            <a:ext cx="5287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由 </a:t>
            </a:r>
            <a:r>
              <a:rPr lang="zh-CN" altLang="en-US" sz="2400" dirty="0">
                <a:solidFill>
                  <a:srgbClr val="00B050"/>
                </a:solidFill>
              </a:rPr>
              <a:t>误差函数 </a:t>
            </a:r>
            <a:r>
              <a:rPr lang="en-US" altLang="zh-CN" sz="2400" dirty="0">
                <a:solidFill>
                  <a:srgbClr val="00B050"/>
                </a:solidFill>
              </a:rPr>
              <a:t>&amp; </a:t>
            </a:r>
            <a:r>
              <a:rPr lang="zh-CN" altLang="en-US" sz="2400" dirty="0">
                <a:solidFill>
                  <a:srgbClr val="00B050"/>
                </a:solidFill>
              </a:rPr>
              <a:t>输出层的激活函数 </a:t>
            </a:r>
            <a:r>
              <a:rPr lang="zh-CN" altLang="en-US" sz="2400" dirty="0"/>
              <a:t>得到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797875" y="2716337"/>
                <a:ext cx="1242904" cy="1227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f>
                              <m:f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num>
                              <m:den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zh-CN" alt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CN" alt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zh-CN" alt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875" y="2716337"/>
                <a:ext cx="1242904" cy="12275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5595300" y="41021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代入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7883" y="4102115"/>
            <a:ext cx="3596100" cy="1786683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225698" y="573053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其中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7012" y="5651417"/>
            <a:ext cx="4649904" cy="871857"/>
          </a:xfrm>
          <a:prstGeom prst="rect">
            <a:avLst/>
          </a:prstGeom>
        </p:spPr>
      </p:pic>
      <p:sp>
        <p:nvSpPr>
          <p:cNvPr id="21" name="矩形 32"/>
          <p:cNvSpPr>
            <a:spLocks noChangeArrowheads="1"/>
          </p:cNvSpPr>
          <p:nvPr/>
        </p:nvSpPr>
        <p:spPr bwMode="auto">
          <a:xfrm>
            <a:off x="694749" y="0"/>
            <a:ext cx="161594" cy="1507546"/>
          </a:xfrm>
          <a:prstGeom prst="rect">
            <a:avLst/>
          </a:prstGeom>
          <a:solidFill>
            <a:srgbClr val="1E8DD4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55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5838" y="823258"/>
            <a:ext cx="3915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sz="2800" dirty="0"/>
              <a:t>Zero Out </a:t>
            </a:r>
            <a:r>
              <a:rPr lang="en-US" altLang="zh-CN" sz="2800" dirty="0" err="1"/>
              <a:t>Wij</a:t>
            </a:r>
            <a:r>
              <a:rPr lang="en-US" altLang="zh-CN" sz="2800" dirty="0"/>
              <a:t>(k)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985838" y="300038"/>
            <a:ext cx="291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Weight Sparseness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487168" y="3025213"/>
            <a:ext cx="4970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( Optimal Brain Damage )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330413" y="2401160"/>
            <a:ext cx="4532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OBD</a:t>
            </a:r>
            <a:endParaRPr lang="zh-CN" altLang="en-US" sz="36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5188709" y="881928"/>
            <a:ext cx="10160" cy="5210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8301186" y="1907659"/>
                <a:ext cx="839139" cy="987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zh-CN" altLang="en-US" sz="2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800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186" y="1907659"/>
                <a:ext cx="839139" cy="9870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074149" y="3277317"/>
                <a:ext cx="2681119" cy="1194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zh-CN" altLang="en-US" sz="2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2800" i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sSubSup>
                              <m:sSubSup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149" y="3277317"/>
                <a:ext cx="2681119" cy="1194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箭头: 下 9"/>
          <p:cNvSpPr/>
          <p:nvPr/>
        </p:nvSpPr>
        <p:spPr>
          <a:xfrm>
            <a:off x="8607236" y="2793140"/>
            <a:ext cx="227041" cy="585101"/>
          </a:xfrm>
          <a:prstGeom prst="downArrow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11" name="矩形 32"/>
          <p:cNvSpPr>
            <a:spLocks noChangeArrowheads="1"/>
          </p:cNvSpPr>
          <p:nvPr/>
        </p:nvSpPr>
        <p:spPr bwMode="auto">
          <a:xfrm>
            <a:off x="694749" y="0"/>
            <a:ext cx="161594" cy="1507546"/>
          </a:xfrm>
          <a:prstGeom prst="rect">
            <a:avLst/>
          </a:prstGeom>
          <a:solidFill>
            <a:srgbClr val="1E8DD4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31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5838" y="823258"/>
            <a:ext cx="3915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sz="2800" dirty="0"/>
              <a:t>Zero Out </a:t>
            </a:r>
            <a:r>
              <a:rPr lang="en-US" altLang="zh-CN" sz="2800" dirty="0" err="1"/>
              <a:t>Wij</a:t>
            </a:r>
            <a:r>
              <a:rPr lang="en-US" altLang="zh-CN" sz="2800" dirty="0"/>
              <a:t>(k)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985838" y="300038"/>
            <a:ext cx="291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Weight Sparseness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487168" y="3025213"/>
            <a:ext cx="4970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( Optimal Brain Damage )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330413" y="2401160"/>
            <a:ext cx="4532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OBD</a:t>
            </a:r>
            <a:endParaRPr lang="zh-CN" altLang="en-US" sz="36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188709" y="881928"/>
            <a:ext cx="10160" cy="5210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614341" y="2717435"/>
                <a:ext cx="595278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/>
                  <a:t>① </a:t>
                </a:r>
                <a:r>
                  <a:rPr lang="en-US" altLang="zh-CN" sz="2400" dirty="0"/>
                  <a:t>train NN until convergence</a:t>
                </a:r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② 把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作为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neural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node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孰优孰劣</m:t>
                    </m:r>
                  </m:oMath>
                </a14:m>
                <a:r>
                  <a:rPr lang="zh-CN" altLang="en-US" sz="2400" dirty="0"/>
                  <a:t>的标准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341" y="2717435"/>
                <a:ext cx="5952783" cy="1200329"/>
              </a:xfrm>
              <a:prstGeom prst="rect">
                <a:avLst/>
              </a:prstGeom>
              <a:blipFill>
                <a:blip r:embed="rId2"/>
                <a:stretch>
                  <a:fillRect l="-1639" t="-4061" r="-615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32"/>
          <p:cNvSpPr>
            <a:spLocks noChangeArrowheads="1"/>
          </p:cNvSpPr>
          <p:nvPr/>
        </p:nvSpPr>
        <p:spPr bwMode="auto">
          <a:xfrm>
            <a:off x="694749" y="0"/>
            <a:ext cx="161594" cy="1507546"/>
          </a:xfrm>
          <a:prstGeom prst="rect">
            <a:avLst/>
          </a:prstGeom>
          <a:solidFill>
            <a:srgbClr val="1E8DD4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32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5837" y="823258"/>
            <a:ext cx="4282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dirty="0"/>
              <a:t>Sparse Regularization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85838" y="300038"/>
            <a:ext cx="3023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Sparse Deep Model</a:t>
            </a:r>
            <a:endParaRPr lang="zh-CN" altLang="en-US" sz="2800" dirty="0"/>
          </a:p>
        </p:txBody>
      </p:sp>
      <p:sp>
        <p:nvSpPr>
          <p:cNvPr id="4" name="矩形 32"/>
          <p:cNvSpPr>
            <a:spLocks noChangeArrowheads="1"/>
          </p:cNvSpPr>
          <p:nvPr/>
        </p:nvSpPr>
        <p:spPr bwMode="auto">
          <a:xfrm>
            <a:off x="694749" y="0"/>
            <a:ext cx="161594" cy="1507546"/>
          </a:xfrm>
          <a:prstGeom prst="rect">
            <a:avLst/>
          </a:prstGeom>
          <a:solidFill>
            <a:srgbClr val="1E8DD4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4979" y="2122400"/>
            <a:ext cx="4282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sz="4000" dirty="0"/>
              <a:t>Weight Sparseness</a:t>
            </a:r>
            <a:endParaRPr lang="zh-CN" altLang="en-US" sz="4000" dirty="0"/>
          </a:p>
        </p:txBody>
      </p:sp>
      <p:sp>
        <p:nvSpPr>
          <p:cNvPr id="6" name="文本框 5"/>
          <p:cNvSpPr txBox="1"/>
          <p:nvPr/>
        </p:nvSpPr>
        <p:spPr>
          <a:xfrm>
            <a:off x="7161663" y="2122399"/>
            <a:ext cx="4282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sz="4000" dirty="0"/>
              <a:t>Neural Sparseness</a:t>
            </a:r>
            <a:endParaRPr lang="zh-CN" altLang="en-US" sz="4000" dirty="0"/>
          </a:p>
        </p:txBody>
      </p:sp>
      <p:sp>
        <p:nvSpPr>
          <p:cNvPr id="8" name="箭头: 左右 7"/>
          <p:cNvSpPr/>
          <p:nvPr/>
        </p:nvSpPr>
        <p:spPr>
          <a:xfrm>
            <a:off x="5879389" y="2429711"/>
            <a:ext cx="1070712" cy="184218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62964" y="1795528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Combine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89832" y="3295898"/>
            <a:ext cx="3426509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pPr algn="ctr">
              <a:lnSpc>
                <a:spcPts val="4000"/>
              </a:lnSpc>
            </a:pPr>
            <a:r>
              <a:rPr lang="en-US" altLang="zh-CN" sz="2800" dirty="0"/>
              <a:t>Norm</a:t>
            </a:r>
          </a:p>
          <a:p>
            <a:pPr algn="ctr">
              <a:lnSpc>
                <a:spcPts val="4000"/>
              </a:lnSpc>
            </a:pPr>
            <a:r>
              <a:rPr lang="en-US" altLang="zh-CN" sz="2800" dirty="0"/>
              <a:t>Activation Function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599064" y="3295898"/>
            <a:ext cx="3854678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pPr algn="ctr">
              <a:lnSpc>
                <a:spcPts val="4000"/>
              </a:lnSpc>
            </a:pPr>
            <a:r>
              <a:rPr lang="en-US" altLang="zh-CN" sz="2800" dirty="0"/>
              <a:t>Norm</a:t>
            </a:r>
          </a:p>
          <a:p>
            <a:pPr algn="ctr">
              <a:lnSpc>
                <a:spcPts val="4000"/>
              </a:lnSpc>
            </a:pPr>
            <a:r>
              <a:rPr lang="en-US" altLang="zh-CN" sz="2800" dirty="0"/>
              <a:t>Zero out </a:t>
            </a:r>
            <a:r>
              <a:rPr lang="en-US" altLang="zh-CN" sz="2800" dirty="0" err="1"/>
              <a:t>Wij</a:t>
            </a:r>
            <a:r>
              <a:rPr lang="en-US" altLang="zh-CN" sz="2800" dirty="0"/>
              <a:t>(k)</a:t>
            </a:r>
          </a:p>
          <a:p>
            <a:pPr algn="ctr">
              <a:lnSpc>
                <a:spcPts val="4000"/>
              </a:lnSpc>
            </a:pPr>
            <a:r>
              <a:rPr lang="en-US" altLang="zh-CN" sz="2800" dirty="0">
                <a:solidFill>
                  <a:srgbClr val="0070C0"/>
                </a:solidFill>
              </a:rPr>
              <a:t>Matrix Decomposition</a:t>
            </a:r>
            <a:endParaRPr lang="zh-CN" altLang="en-US" sz="2800" dirty="0">
              <a:solidFill>
                <a:srgbClr val="0070C0"/>
              </a:solidFill>
            </a:endParaRPr>
          </a:p>
          <a:p>
            <a:pPr algn="ctr">
              <a:lnSpc>
                <a:spcPts val="4000"/>
              </a:lnSpc>
            </a:pPr>
            <a:r>
              <a:rPr lang="en-US" altLang="zh-CN" sz="2800" dirty="0"/>
              <a:t>Cluster &amp; Quantization</a:t>
            </a:r>
          </a:p>
          <a:p>
            <a:pPr algn="ctr">
              <a:lnSpc>
                <a:spcPts val="4000"/>
              </a:lnSpc>
            </a:pPr>
            <a:r>
              <a:rPr lang="en-US" altLang="zh-CN" sz="2800" dirty="0"/>
              <a:t>Huffman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5013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5838" y="823258"/>
            <a:ext cx="4608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dirty="0">
                <a:solidFill>
                  <a:srgbClr val="0070C0"/>
                </a:solidFill>
              </a:rPr>
              <a:t>Matrix Decomposition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5838" y="300038"/>
            <a:ext cx="291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Weight Sparseness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294767" y="1849916"/>
                <a:ext cx="4901498" cy="13705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4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4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zh-CN" altLang="en-US" sz="4000" i="1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zh-CN" altLang="en-US" sz="4000" i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4000" i="1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4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sz="4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zh-CN" altLang="en-US" sz="4000" i="1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zh-CN" altLang="en-US" sz="4000" i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4000" i="1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sub>
                            </m:sSub>
                            <m:r>
                              <a:rPr lang="zh-CN" altLang="en-US" sz="4000" i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zh-CN" alt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4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zh-CN" altLang="en-US" sz="4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zh-CN" altLang="en-US" sz="4000" i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zh-CN" altLang="en-US" sz="4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767" y="1849916"/>
                <a:ext cx="4901498" cy="13705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1381923" y="332142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存储空间改变：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792292" y="212521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矩阵分解：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481340" y="3259864"/>
            <a:ext cx="1145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m*n</a:t>
            </a:r>
            <a:endParaRPr lang="zh-CN" altLang="en-US" sz="4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745515" y="3259863"/>
            <a:ext cx="2704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m*r + r*n</a:t>
            </a:r>
          </a:p>
        </p:txBody>
      </p:sp>
      <p:sp>
        <p:nvSpPr>
          <p:cNvPr id="13" name="箭头: 下 12"/>
          <p:cNvSpPr/>
          <p:nvPr/>
        </p:nvSpPr>
        <p:spPr>
          <a:xfrm rot="16200000">
            <a:off x="7072518" y="3321256"/>
            <a:ext cx="227041" cy="58510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" name="文本框 13"/>
          <p:cNvSpPr txBox="1"/>
          <p:nvPr/>
        </p:nvSpPr>
        <p:spPr>
          <a:xfrm>
            <a:off x="1381923" y="456182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网络结构改变：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680410" y="4291808"/>
                <a:ext cx="4203395" cy="14011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40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r>
                              <a:rPr lang="zh-CN" altLang="en-US" sz="4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zh-CN" altLang="en-US" sz="4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CN" alt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4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sz="40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zh-CN" alt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4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4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410" y="4291808"/>
                <a:ext cx="4203395" cy="14011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32"/>
          <p:cNvSpPr>
            <a:spLocks noChangeArrowheads="1"/>
          </p:cNvSpPr>
          <p:nvPr/>
        </p:nvSpPr>
        <p:spPr bwMode="auto">
          <a:xfrm>
            <a:off x="694749" y="0"/>
            <a:ext cx="161594" cy="1507546"/>
          </a:xfrm>
          <a:prstGeom prst="rect">
            <a:avLst/>
          </a:prstGeom>
          <a:solidFill>
            <a:srgbClr val="1E8DD4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04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5838" y="823258"/>
            <a:ext cx="4608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sz="2800" dirty="0"/>
              <a:t>Matrix Decomposition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985838" y="300038"/>
            <a:ext cx="291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Weight Sparseness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257108" y="2170551"/>
                <a:ext cx="4901498" cy="987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sub>
                            </m:sSub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108" y="2170551"/>
                <a:ext cx="4901498" cy="9870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7416478" y="1588599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/>
              <a:t>分解低秩矩阵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m*n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783634" y="378743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节省存储空间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103428" y="4418204"/>
            <a:ext cx="3720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m*n &gt; m*r + r*n</a:t>
            </a:r>
          </a:p>
          <a:p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1119851" y="2664052"/>
            <a:ext cx="4608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dirty="0">
                <a:solidFill>
                  <a:srgbClr val="0070C0"/>
                </a:solidFill>
              </a:rPr>
              <a:t>Low-Rank Matrix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188709" y="881928"/>
            <a:ext cx="10160" cy="5210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800236" y="3417313"/>
            <a:ext cx="18373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/>
              <a:t>A</a:t>
            </a:r>
            <a:r>
              <a:rPr lang="en-US" altLang="zh-CN" sz="2400" baseline="-25000" dirty="0"/>
              <a:t>m*n</a:t>
            </a:r>
          </a:p>
          <a:p>
            <a:pPr algn="ctr"/>
            <a:r>
              <a:rPr lang="zh-CN" altLang="en-US" sz="2400" dirty="0"/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r</a:t>
            </a:r>
            <a:r>
              <a:rPr lang="en-US" altLang="zh-CN" sz="2400" dirty="0"/>
              <a:t> &lt;&lt; </a:t>
            </a:r>
            <a:r>
              <a:rPr lang="en-US" altLang="zh-CN" sz="2400" dirty="0" err="1"/>
              <a:t>m,n</a:t>
            </a:r>
            <a:r>
              <a:rPr lang="zh-CN" altLang="en-US" sz="2400" dirty="0"/>
              <a:t>）</a:t>
            </a:r>
          </a:p>
        </p:txBody>
      </p:sp>
      <p:sp>
        <p:nvSpPr>
          <p:cNvPr id="13" name="矩形 32"/>
          <p:cNvSpPr>
            <a:spLocks noChangeArrowheads="1"/>
          </p:cNvSpPr>
          <p:nvPr/>
        </p:nvSpPr>
        <p:spPr bwMode="auto">
          <a:xfrm>
            <a:off x="694749" y="0"/>
            <a:ext cx="161594" cy="1507546"/>
          </a:xfrm>
          <a:prstGeom prst="rect">
            <a:avLst/>
          </a:prstGeom>
          <a:solidFill>
            <a:srgbClr val="1E8DD4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67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5838" y="823258"/>
            <a:ext cx="4608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sz="2800" dirty="0"/>
              <a:t>Matrix Decomposition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985838" y="300038"/>
            <a:ext cx="291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Weight Sparseness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90731" y="2700373"/>
            <a:ext cx="4608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dirty="0">
                <a:solidFill>
                  <a:srgbClr val="0070C0"/>
                </a:solidFill>
              </a:rPr>
              <a:t>General Sparse Matrix</a:t>
            </a:r>
            <a:endParaRPr lang="zh-CN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111484" y="1143315"/>
                <a:ext cx="5290294" cy="11148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CN" altLang="en-US" sz="3200" i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𝛴</m:t>
                                </m:r>
                              </m:e>
                              <m:sub>
                                <m: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CN" altLang="en-US" sz="3200" i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Sup>
                              <m:sSubSupPr>
                                <m:ctrl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484" y="1143315"/>
                <a:ext cx="5290294" cy="11148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985838" y="300038"/>
            <a:ext cx="291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Weight Sparseness</a:t>
            </a:r>
            <a:endParaRPr lang="zh-CN" altLang="en-US" sz="2800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5188709" y="881928"/>
            <a:ext cx="10160" cy="5210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111484" y="3689439"/>
                <a:ext cx="5399170" cy="1117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sz="3200" i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zh-CN" altLang="en-US" sz="3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𝛴</m:t>
                                </m:r>
                              </m:e>
                              <m:sub>
                                <m:r>
                                  <a:rPr lang="zh-CN" altLang="en-US" sz="3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3200" i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zh-CN" altLang="en-US" sz="3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sz="3200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Sup>
                              <m:sSubSupPr>
                                <m:ctrlPr>
                                  <a:rPr lang="zh-CN" altLang="en-US" sz="3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3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zh-CN" altLang="en-US" sz="3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3200" i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zh-CN" altLang="en-US" sz="3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zh-CN" altLang="en-US" sz="3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484" y="3689439"/>
                <a:ext cx="5399170" cy="1117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1784205" y="3417313"/>
            <a:ext cx="1869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/>
              <a:t>A</a:t>
            </a:r>
            <a:r>
              <a:rPr lang="en-US" altLang="zh-CN" sz="2400" baseline="-25000" dirty="0"/>
              <a:t>m*n</a:t>
            </a:r>
          </a:p>
          <a:p>
            <a:pPr algn="ctr"/>
            <a:r>
              <a:rPr lang="zh-CN" altLang="en-US" sz="2400" dirty="0"/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k</a:t>
            </a:r>
            <a:r>
              <a:rPr lang="en-US" altLang="zh-CN" sz="2400" dirty="0"/>
              <a:t> &lt;&lt; </a:t>
            </a:r>
            <a:r>
              <a:rPr lang="en-US" altLang="zh-CN" sz="2400" dirty="0" err="1"/>
              <a:t>m,n</a:t>
            </a:r>
            <a:r>
              <a:rPr lang="zh-CN" altLang="en-US" sz="2400" dirty="0"/>
              <a:t>）</a:t>
            </a:r>
          </a:p>
        </p:txBody>
      </p:sp>
      <p:sp>
        <p:nvSpPr>
          <p:cNvPr id="14" name="箭头: 下 13"/>
          <p:cNvSpPr/>
          <p:nvPr/>
        </p:nvSpPr>
        <p:spPr>
          <a:xfrm>
            <a:off x="6733950" y="2201791"/>
            <a:ext cx="293867" cy="154403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7488880" y="2423374"/>
                <a:ext cx="253550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Sparse: </a:t>
                </a:r>
                <a:r>
                  <a:rPr lang="zh-CN" altLang="en-US" dirty="0"/>
                  <a:t>很多奇异值较小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中前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个奇异值</a:t>
                </a: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880" y="2423374"/>
                <a:ext cx="2535502" cy="923330"/>
              </a:xfrm>
              <a:prstGeom prst="rect">
                <a:avLst/>
              </a:prstGeom>
              <a:blipFill>
                <a:blip r:embed="rId4"/>
                <a:stretch>
                  <a:fillRect l="-1923" t="-3974" r="-1923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7304506" y="5013102"/>
                <a:ext cx="2923358" cy="987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506" y="5013102"/>
                <a:ext cx="2923358" cy="9870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32"/>
          <p:cNvSpPr>
            <a:spLocks noChangeArrowheads="1"/>
          </p:cNvSpPr>
          <p:nvPr/>
        </p:nvSpPr>
        <p:spPr bwMode="auto">
          <a:xfrm>
            <a:off x="694749" y="0"/>
            <a:ext cx="161594" cy="1507546"/>
          </a:xfrm>
          <a:prstGeom prst="rect">
            <a:avLst/>
          </a:prstGeom>
          <a:solidFill>
            <a:srgbClr val="1E8DD4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19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2"/>
          <p:cNvSpPr>
            <a:spLocks noChangeArrowheads="1"/>
          </p:cNvSpPr>
          <p:nvPr/>
        </p:nvSpPr>
        <p:spPr bwMode="auto">
          <a:xfrm>
            <a:off x="694749" y="0"/>
            <a:ext cx="161594" cy="1507546"/>
          </a:xfrm>
          <a:prstGeom prst="rect">
            <a:avLst/>
          </a:prstGeom>
          <a:solidFill>
            <a:srgbClr val="1E8DD4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8410" y="430607"/>
            <a:ext cx="4496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70C0"/>
                </a:solidFill>
              </a:rPr>
              <a:t>Sparse Neural Network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078867" y="2522120"/>
            <a:ext cx="5849012" cy="599289"/>
            <a:chOff x="1058410" y="4136571"/>
            <a:chExt cx="5849012" cy="599289"/>
          </a:xfrm>
        </p:grpSpPr>
        <p:sp>
          <p:nvSpPr>
            <p:cNvPr id="5" name="文本框 4"/>
            <p:cNvSpPr txBox="1"/>
            <p:nvPr/>
          </p:nvSpPr>
          <p:spPr>
            <a:xfrm>
              <a:off x="1058410" y="4136571"/>
              <a:ext cx="14975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Stimuli</a:t>
              </a:r>
              <a:endParaRPr lang="zh-CN" altLang="en-US" sz="3200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508785" y="4151085"/>
              <a:ext cx="3398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Activated Neural</a:t>
              </a:r>
              <a:endParaRPr lang="zh-CN" altLang="en-US" sz="3200" dirty="0"/>
            </a:p>
          </p:txBody>
        </p:sp>
        <p:sp>
          <p:nvSpPr>
            <p:cNvPr id="7" name="箭头: 左右 6"/>
            <p:cNvSpPr/>
            <p:nvPr/>
          </p:nvSpPr>
          <p:spPr>
            <a:xfrm>
              <a:off x="2555918" y="4316581"/>
              <a:ext cx="681819" cy="224754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dk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2797629" y="2475078"/>
            <a:ext cx="14223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00B050"/>
                </a:solidFill>
              </a:rPr>
              <a:t>Sparse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31973" y="3861193"/>
            <a:ext cx="2349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00B050"/>
                </a:solidFill>
              </a:rPr>
              <a:t>hierarchical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78867" y="3922749"/>
            <a:ext cx="4224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High-level abstraction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5228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5837" y="823258"/>
            <a:ext cx="4282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dirty="0"/>
              <a:t>Sparse Regularization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85838" y="300038"/>
            <a:ext cx="3023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Sparse Deep Model</a:t>
            </a:r>
            <a:endParaRPr lang="zh-CN" altLang="en-US" sz="2800" dirty="0"/>
          </a:p>
        </p:txBody>
      </p:sp>
      <p:sp>
        <p:nvSpPr>
          <p:cNvPr id="4" name="矩形 32"/>
          <p:cNvSpPr>
            <a:spLocks noChangeArrowheads="1"/>
          </p:cNvSpPr>
          <p:nvPr/>
        </p:nvSpPr>
        <p:spPr bwMode="auto">
          <a:xfrm>
            <a:off x="694749" y="0"/>
            <a:ext cx="161594" cy="1507546"/>
          </a:xfrm>
          <a:prstGeom prst="rect">
            <a:avLst/>
          </a:prstGeom>
          <a:solidFill>
            <a:srgbClr val="1E8DD4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4979" y="2122400"/>
            <a:ext cx="4282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sz="4000" dirty="0"/>
              <a:t>Weight Sparseness</a:t>
            </a:r>
            <a:endParaRPr lang="zh-CN" altLang="en-US" sz="4000" dirty="0"/>
          </a:p>
        </p:txBody>
      </p:sp>
      <p:sp>
        <p:nvSpPr>
          <p:cNvPr id="6" name="文本框 5"/>
          <p:cNvSpPr txBox="1"/>
          <p:nvPr/>
        </p:nvSpPr>
        <p:spPr>
          <a:xfrm>
            <a:off x="7161663" y="2122399"/>
            <a:ext cx="4282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sz="4000" dirty="0"/>
              <a:t>Neural Sparseness</a:t>
            </a:r>
            <a:endParaRPr lang="zh-CN" altLang="en-US" sz="4000" dirty="0"/>
          </a:p>
        </p:txBody>
      </p:sp>
      <p:sp>
        <p:nvSpPr>
          <p:cNvPr id="8" name="箭头: 左右 7"/>
          <p:cNvSpPr/>
          <p:nvPr/>
        </p:nvSpPr>
        <p:spPr>
          <a:xfrm>
            <a:off x="5879389" y="2429711"/>
            <a:ext cx="1070712" cy="184218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62964" y="1795528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Combine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89832" y="3295898"/>
            <a:ext cx="3426509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pPr algn="ctr">
              <a:lnSpc>
                <a:spcPts val="4000"/>
              </a:lnSpc>
            </a:pPr>
            <a:r>
              <a:rPr lang="en-US" altLang="zh-CN" sz="2800" dirty="0"/>
              <a:t>Norm</a:t>
            </a:r>
          </a:p>
          <a:p>
            <a:pPr algn="ctr">
              <a:lnSpc>
                <a:spcPts val="4000"/>
              </a:lnSpc>
            </a:pPr>
            <a:r>
              <a:rPr lang="en-US" altLang="zh-CN" sz="2800" dirty="0"/>
              <a:t>Activation Function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599064" y="3295898"/>
            <a:ext cx="3854678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pPr algn="ctr">
              <a:lnSpc>
                <a:spcPts val="4000"/>
              </a:lnSpc>
            </a:pPr>
            <a:r>
              <a:rPr lang="en-US" altLang="zh-CN" sz="2800" dirty="0"/>
              <a:t>Norm</a:t>
            </a:r>
          </a:p>
          <a:p>
            <a:pPr algn="ctr">
              <a:lnSpc>
                <a:spcPts val="4000"/>
              </a:lnSpc>
            </a:pPr>
            <a:r>
              <a:rPr lang="en-US" altLang="zh-CN" sz="2800" dirty="0"/>
              <a:t>Zero out </a:t>
            </a:r>
            <a:r>
              <a:rPr lang="en-US" altLang="zh-CN" sz="2800" dirty="0" err="1"/>
              <a:t>Wij</a:t>
            </a:r>
            <a:r>
              <a:rPr lang="en-US" altLang="zh-CN" sz="2800" dirty="0"/>
              <a:t>(k)</a:t>
            </a:r>
          </a:p>
          <a:p>
            <a:pPr algn="ctr">
              <a:lnSpc>
                <a:spcPts val="4000"/>
              </a:lnSpc>
            </a:pPr>
            <a:r>
              <a:rPr lang="en-US" altLang="zh-CN" sz="2800" dirty="0"/>
              <a:t>Matrix Decomposition</a:t>
            </a:r>
            <a:endParaRPr lang="zh-CN" altLang="en-US" sz="2800" dirty="0"/>
          </a:p>
          <a:p>
            <a:pPr algn="ctr">
              <a:lnSpc>
                <a:spcPts val="4000"/>
              </a:lnSpc>
            </a:pPr>
            <a:r>
              <a:rPr lang="en-US" altLang="zh-CN" sz="2800" dirty="0">
                <a:solidFill>
                  <a:srgbClr val="0070C0"/>
                </a:solidFill>
              </a:rPr>
              <a:t>Cluster &amp; Quantization</a:t>
            </a:r>
          </a:p>
          <a:p>
            <a:pPr algn="ctr">
              <a:lnSpc>
                <a:spcPts val="4000"/>
              </a:lnSpc>
            </a:pPr>
            <a:r>
              <a:rPr lang="en-US" altLang="zh-CN" sz="2800" dirty="0"/>
              <a:t>Huffman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2972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85838" y="823258"/>
            <a:ext cx="511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dirty="0">
                <a:solidFill>
                  <a:srgbClr val="0070C0"/>
                </a:solidFill>
              </a:rPr>
              <a:t>Cluster ( Weight Sharing)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5838" y="300038"/>
            <a:ext cx="291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Weight Sparseness</a:t>
            </a:r>
            <a:endParaRPr lang="zh-CN" altLang="en-US" sz="2800" dirty="0"/>
          </a:p>
        </p:txBody>
      </p:sp>
      <p:grpSp>
        <p:nvGrpSpPr>
          <p:cNvPr id="9" name="组合 8"/>
          <p:cNvGrpSpPr/>
          <p:nvPr/>
        </p:nvGrpSpPr>
        <p:grpSpPr>
          <a:xfrm>
            <a:off x="5825314" y="2083245"/>
            <a:ext cx="5977801" cy="2571750"/>
            <a:chOff x="2837586" y="1803649"/>
            <a:chExt cx="5363439" cy="223971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21312" b="50188"/>
            <a:stretch/>
          </p:blipFill>
          <p:spPr>
            <a:xfrm>
              <a:off x="2837586" y="1803649"/>
              <a:ext cx="5134839" cy="2239714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7758113" y="2589462"/>
              <a:ext cx="442912" cy="14539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239549" y="283094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存储空间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874687" y="3354168"/>
            <a:ext cx="4452954" cy="599727"/>
            <a:chOff x="3817732" y="5325496"/>
            <a:chExt cx="4452954" cy="599727"/>
          </a:xfrm>
        </p:grpSpPr>
        <p:sp>
          <p:nvSpPr>
            <p:cNvPr id="11" name="文本框 10"/>
            <p:cNvSpPr txBox="1"/>
            <p:nvPr/>
          </p:nvSpPr>
          <p:spPr>
            <a:xfrm>
              <a:off x="3817732" y="5325496"/>
              <a:ext cx="8226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n*b</a:t>
              </a:r>
              <a:endParaRPr lang="zh-CN" altLang="en-US" sz="32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724796" y="5340448"/>
              <a:ext cx="25458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n*log(k) + k*b</a:t>
              </a:r>
              <a:endParaRPr lang="zh-CN" altLang="en-US" sz="3200" dirty="0"/>
            </a:p>
          </p:txBody>
        </p:sp>
        <p:sp>
          <p:nvSpPr>
            <p:cNvPr id="13" name="箭头: 下 12"/>
            <p:cNvSpPr/>
            <p:nvPr/>
          </p:nvSpPr>
          <p:spPr>
            <a:xfrm rot="16200000">
              <a:off x="5069074" y="5325334"/>
              <a:ext cx="227041" cy="585101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</p:grpSp>
      <p:sp>
        <p:nvSpPr>
          <p:cNvPr id="15" name="矩形 32"/>
          <p:cNvSpPr>
            <a:spLocks noChangeArrowheads="1"/>
          </p:cNvSpPr>
          <p:nvPr/>
        </p:nvSpPr>
        <p:spPr bwMode="auto">
          <a:xfrm>
            <a:off x="694749" y="0"/>
            <a:ext cx="161594" cy="1507546"/>
          </a:xfrm>
          <a:prstGeom prst="rect">
            <a:avLst/>
          </a:prstGeom>
          <a:solidFill>
            <a:srgbClr val="1E8DD4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75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5838" y="823258"/>
            <a:ext cx="511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dirty="0"/>
              <a:t>Cluster ( Weight Sharing)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85838" y="300038"/>
            <a:ext cx="291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Weight Sparseness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285" y="1623697"/>
            <a:ext cx="6525536" cy="449642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8495" y="3467425"/>
            <a:ext cx="3972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Cluster</a:t>
            </a:r>
            <a:r>
              <a:rPr lang="zh-CN" altLang="en-US" sz="3200" dirty="0">
                <a:solidFill>
                  <a:srgbClr val="0070C0"/>
                </a:solidFill>
              </a:rPr>
              <a:t>整体</a:t>
            </a:r>
            <a:r>
              <a:rPr lang="zh-CN" altLang="en-US" sz="3200" dirty="0"/>
              <a:t>减</a:t>
            </a:r>
            <a:r>
              <a:rPr lang="en-US" altLang="zh-CN" sz="3200" dirty="0"/>
              <a:t>gradient</a:t>
            </a:r>
            <a:endParaRPr lang="zh-CN" altLang="en-US" sz="3200" dirty="0"/>
          </a:p>
        </p:txBody>
      </p:sp>
      <p:sp>
        <p:nvSpPr>
          <p:cNvPr id="7" name="矩形 32"/>
          <p:cNvSpPr>
            <a:spLocks noChangeArrowheads="1"/>
          </p:cNvSpPr>
          <p:nvPr/>
        </p:nvSpPr>
        <p:spPr bwMode="auto">
          <a:xfrm>
            <a:off x="694749" y="0"/>
            <a:ext cx="161594" cy="1507546"/>
          </a:xfrm>
          <a:prstGeom prst="rect">
            <a:avLst/>
          </a:prstGeom>
          <a:solidFill>
            <a:srgbClr val="1E8DD4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25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5837" y="823258"/>
            <a:ext cx="4282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dirty="0"/>
              <a:t>Sparse Regularization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85838" y="300038"/>
            <a:ext cx="3023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Sparse Deep Model</a:t>
            </a:r>
            <a:endParaRPr lang="zh-CN" altLang="en-US" sz="2800" dirty="0"/>
          </a:p>
        </p:txBody>
      </p:sp>
      <p:sp>
        <p:nvSpPr>
          <p:cNvPr id="4" name="矩形 32"/>
          <p:cNvSpPr>
            <a:spLocks noChangeArrowheads="1"/>
          </p:cNvSpPr>
          <p:nvPr/>
        </p:nvSpPr>
        <p:spPr bwMode="auto">
          <a:xfrm>
            <a:off x="694749" y="0"/>
            <a:ext cx="161594" cy="1507546"/>
          </a:xfrm>
          <a:prstGeom prst="rect">
            <a:avLst/>
          </a:prstGeom>
          <a:solidFill>
            <a:srgbClr val="1E8DD4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4979" y="2122400"/>
            <a:ext cx="4282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sz="4000" dirty="0"/>
              <a:t>Weight Sparseness</a:t>
            </a:r>
            <a:endParaRPr lang="zh-CN" altLang="en-US" sz="4000" dirty="0"/>
          </a:p>
        </p:txBody>
      </p:sp>
      <p:sp>
        <p:nvSpPr>
          <p:cNvPr id="6" name="文本框 5"/>
          <p:cNvSpPr txBox="1"/>
          <p:nvPr/>
        </p:nvSpPr>
        <p:spPr>
          <a:xfrm>
            <a:off x="7161663" y="2122399"/>
            <a:ext cx="4282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sz="4000" dirty="0"/>
              <a:t>Neural Sparseness</a:t>
            </a:r>
            <a:endParaRPr lang="zh-CN" altLang="en-US" sz="4000" dirty="0"/>
          </a:p>
        </p:txBody>
      </p:sp>
      <p:sp>
        <p:nvSpPr>
          <p:cNvPr id="8" name="箭头: 左右 7"/>
          <p:cNvSpPr/>
          <p:nvPr/>
        </p:nvSpPr>
        <p:spPr>
          <a:xfrm>
            <a:off x="5879389" y="2429711"/>
            <a:ext cx="1070712" cy="184218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62964" y="1795528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Combine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89832" y="3295898"/>
            <a:ext cx="3426509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pPr algn="ctr">
              <a:lnSpc>
                <a:spcPts val="4000"/>
              </a:lnSpc>
            </a:pPr>
            <a:r>
              <a:rPr lang="en-US" altLang="zh-CN" sz="2800" dirty="0"/>
              <a:t>Norm</a:t>
            </a:r>
          </a:p>
          <a:p>
            <a:pPr algn="ctr">
              <a:lnSpc>
                <a:spcPts val="4000"/>
              </a:lnSpc>
            </a:pPr>
            <a:r>
              <a:rPr lang="en-US" altLang="zh-CN" sz="2800" dirty="0"/>
              <a:t>Activation Function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599064" y="3295898"/>
            <a:ext cx="3854678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pPr algn="ctr">
              <a:lnSpc>
                <a:spcPts val="4000"/>
              </a:lnSpc>
            </a:pPr>
            <a:r>
              <a:rPr lang="en-US" altLang="zh-CN" sz="2800" dirty="0"/>
              <a:t>Norm</a:t>
            </a:r>
          </a:p>
          <a:p>
            <a:pPr algn="ctr">
              <a:lnSpc>
                <a:spcPts val="4000"/>
              </a:lnSpc>
            </a:pPr>
            <a:r>
              <a:rPr lang="en-US" altLang="zh-CN" sz="2800" dirty="0"/>
              <a:t>Zero out </a:t>
            </a:r>
            <a:r>
              <a:rPr lang="en-US" altLang="zh-CN" sz="2800" dirty="0" err="1"/>
              <a:t>Wij</a:t>
            </a:r>
            <a:r>
              <a:rPr lang="en-US" altLang="zh-CN" sz="2800" dirty="0"/>
              <a:t>(k)</a:t>
            </a:r>
          </a:p>
          <a:p>
            <a:pPr algn="ctr">
              <a:lnSpc>
                <a:spcPts val="4000"/>
              </a:lnSpc>
            </a:pPr>
            <a:r>
              <a:rPr lang="en-US" altLang="zh-CN" sz="2800" dirty="0"/>
              <a:t>Matrix Decomposition</a:t>
            </a:r>
            <a:endParaRPr lang="zh-CN" altLang="en-US" sz="2800" dirty="0"/>
          </a:p>
          <a:p>
            <a:pPr algn="ctr">
              <a:lnSpc>
                <a:spcPts val="4000"/>
              </a:lnSpc>
            </a:pPr>
            <a:r>
              <a:rPr lang="en-US" altLang="zh-CN" sz="2800" dirty="0"/>
              <a:t>Cluster &amp; Quantization</a:t>
            </a:r>
          </a:p>
          <a:p>
            <a:pPr algn="ctr">
              <a:lnSpc>
                <a:spcPts val="4000"/>
              </a:lnSpc>
            </a:pPr>
            <a:r>
              <a:rPr lang="en-US" altLang="zh-CN" sz="2800" dirty="0">
                <a:solidFill>
                  <a:srgbClr val="0070C0"/>
                </a:solidFill>
              </a:rPr>
              <a:t>Huffman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87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5838" y="823258"/>
            <a:ext cx="511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dirty="0">
                <a:solidFill>
                  <a:srgbClr val="0070C0"/>
                </a:solidFill>
              </a:rPr>
              <a:t>Huffman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5838" y="300038"/>
            <a:ext cx="291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Weight Sparseness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06295" y="5345574"/>
            <a:ext cx="294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Biased Distribution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6805748" y="5370266"/>
            <a:ext cx="2508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Huffman coding</a:t>
            </a:r>
            <a:endParaRPr lang="zh-CN" altLang="en-US" sz="2800" dirty="0"/>
          </a:p>
        </p:txBody>
      </p:sp>
      <p:sp>
        <p:nvSpPr>
          <p:cNvPr id="9" name="箭头: 下 8"/>
          <p:cNvSpPr/>
          <p:nvPr/>
        </p:nvSpPr>
        <p:spPr>
          <a:xfrm rot="16200000">
            <a:off x="6084075" y="5339326"/>
            <a:ext cx="227041" cy="58510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" name="矩形 32"/>
          <p:cNvSpPr>
            <a:spLocks noChangeArrowheads="1"/>
          </p:cNvSpPr>
          <p:nvPr/>
        </p:nvSpPr>
        <p:spPr bwMode="auto">
          <a:xfrm>
            <a:off x="694749" y="0"/>
            <a:ext cx="161594" cy="1507546"/>
          </a:xfrm>
          <a:prstGeom prst="rect">
            <a:avLst/>
          </a:prstGeom>
          <a:solidFill>
            <a:srgbClr val="1E8DD4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521958" y="1914432"/>
            <a:ext cx="9607322" cy="2911738"/>
            <a:chOff x="1521958" y="1914432"/>
            <a:chExt cx="9607322" cy="291173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1958" y="1914432"/>
              <a:ext cx="9607322" cy="2846614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205552" y="4347199"/>
              <a:ext cx="1001486" cy="4789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19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5837" y="823258"/>
            <a:ext cx="4282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dirty="0"/>
              <a:t>Sparse Regularization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85838" y="300038"/>
            <a:ext cx="3023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Sparse Deep Model</a:t>
            </a:r>
            <a:endParaRPr lang="zh-CN" altLang="en-US" sz="2800" dirty="0"/>
          </a:p>
        </p:txBody>
      </p:sp>
      <p:sp>
        <p:nvSpPr>
          <p:cNvPr id="4" name="矩形 32"/>
          <p:cNvSpPr>
            <a:spLocks noChangeArrowheads="1"/>
          </p:cNvSpPr>
          <p:nvPr/>
        </p:nvSpPr>
        <p:spPr bwMode="auto">
          <a:xfrm>
            <a:off x="694749" y="0"/>
            <a:ext cx="161594" cy="1507546"/>
          </a:xfrm>
          <a:prstGeom prst="rect">
            <a:avLst/>
          </a:prstGeom>
          <a:solidFill>
            <a:srgbClr val="1E8DD4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4979" y="2122400"/>
            <a:ext cx="4282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sz="4000" dirty="0"/>
              <a:t>Weight Sparseness</a:t>
            </a:r>
            <a:endParaRPr lang="zh-CN" altLang="en-US" sz="4000" dirty="0"/>
          </a:p>
        </p:txBody>
      </p:sp>
      <p:sp>
        <p:nvSpPr>
          <p:cNvPr id="6" name="文本框 5"/>
          <p:cNvSpPr txBox="1"/>
          <p:nvPr/>
        </p:nvSpPr>
        <p:spPr>
          <a:xfrm>
            <a:off x="7161663" y="2122399"/>
            <a:ext cx="4282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sz="4000" dirty="0">
                <a:solidFill>
                  <a:srgbClr val="0070C0"/>
                </a:solidFill>
              </a:rPr>
              <a:t>Neural Sparseness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8" name="箭头: 左右 7"/>
          <p:cNvSpPr/>
          <p:nvPr/>
        </p:nvSpPr>
        <p:spPr>
          <a:xfrm>
            <a:off x="5879389" y="2429711"/>
            <a:ext cx="1070712" cy="184218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62964" y="1795528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Combine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89832" y="3295898"/>
            <a:ext cx="3426509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pPr algn="ctr">
              <a:lnSpc>
                <a:spcPts val="4000"/>
              </a:lnSpc>
            </a:pPr>
            <a:r>
              <a:rPr lang="en-US" altLang="zh-CN" sz="2800" dirty="0">
                <a:solidFill>
                  <a:srgbClr val="0070C0"/>
                </a:solidFill>
              </a:rPr>
              <a:t>Norm</a:t>
            </a:r>
          </a:p>
          <a:p>
            <a:pPr algn="ctr">
              <a:lnSpc>
                <a:spcPts val="4000"/>
              </a:lnSpc>
            </a:pPr>
            <a:r>
              <a:rPr lang="en-US" altLang="zh-CN" sz="2800" dirty="0"/>
              <a:t>Activation Function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599064" y="3295898"/>
            <a:ext cx="3854678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pPr algn="ctr">
              <a:lnSpc>
                <a:spcPts val="4000"/>
              </a:lnSpc>
            </a:pPr>
            <a:r>
              <a:rPr lang="en-US" altLang="zh-CN" sz="2800" dirty="0"/>
              <a:t>Norm</a:t>
            </a:r>
          </a:p>
          <a:p>
            <a:pPr algn="ctr">
              <a:lnSpc>
                <a:spcPts val="4000"/>
              </a:lnSpc>
            </a:pPr>
            <a:r>
              <a:rPr lang="en-US" altLang="zh-CN" sz="2800" dirty="0"/>
              <a:t>Zero out </a:t>
            </a:r>
            <a:r>
              <a:rPr lang="en-US" altLang="zh-CN" sz="2800" dirty="0" err="1"/>
              <a:t>Wij</a:t>
            </a:r>
            <a:r>
              <a:rPr lang="en-US" altLang="zh-CN" sz="2800" dirty="0"/>
              <a:t>(k)</a:t>
            </a:r>
          </a:p>
          <a:p>
            <a:pPr algn="ctr">
              <a:lnSpc>
                <a:spcPts val="4000"/>
              </a:lnSpc>
            </a:pPr>
            <a:r>
              <a:rPr lang="en-US" altLang="zh-CN" sz="2800" dirty="0"/>
              <a:t>Matrix Decomposition</a:t>
            </a:r>
            <a:endParaRPr lang="zh-CN" altLang="en-US" sz="2800" dirty="0"/>
          </a:p>
          <a:p>
            <a:pPr algn="ctr">
              <a:lnSpc>
                <a:spcPts val="4000"/>
              </a:lnSpc>
            </a:pPr>
            <a:r>
              <a:rPr lang="en-US" altLang="zh-CN" sz="2800" dirty="0"/>
              <a:t>Cluster &amp; Quantization</a:t>
            </a:r>
          </a:p>
          <a:p>
            <a:pPr algn="ctr">
              <a:lnSpc>
                <a:spcPts val="4000"/>
              </a:lnSpc>
            </a:pPr>
            <a:r>
              <a:rPr lang="en-US" altLang="zh-CN" sz="2800" dirty="0"/>
              <a:t>Huffman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607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5838" y="823258"/>
            <a:ext cx="511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Norm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5838" y="300038"/>
            <a:ext cx="2849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Neural Sparseness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700816" y="2963173"/>
                <a:ext cx="3339184" cy="1945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zh-CN" alt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3600" i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zh-CN" altLang="en-US" sz="3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3600" i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sSup>
                                  <m:sSupPr>
                                    <m:ctrlPr>
                                      <a:rPr lang="zh-CN" alt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zh-CN" alt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3600" i="0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en-US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36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3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zh-CN" altLang="en-US" sz="36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816" y="2963173"/>
                <a:ext cx="3339184" cy="19450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6927666" y="3612517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随 </a:t>
            </a:r>
            <a:r>
              <a:rPr lang="en-US" altLang="zh-CN" sz="3600" dirty="0"/>
              <a:t>M</a:t>
            </a:r>
            <a:r>
              <a:rPr lang="zh-CN" altLang="en-US" sz="3600" dirty="0"/>
              <a:t>增加 而 增加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835592" y="1993676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在损失函数中加入</a:t>
            </a:r>
            <a:r>
              <a:rPr lang="zh-CN" altLang="en-US" sz="3600" dirty="0">
                <a:solidFill>
                  <a:srgbClr val="00B050"/>
                </a:solidFill>
              </a:rPr>
              <a:t>正则项</a:t>
            </a:r>
          </a:p>
        </p:txBody>
      </p:sp>
      <p:sp>
        <p:nvSpPr>
          <p:cNvPr id="7" name="矩形 32"/>
          <p:cNvSpPr>
            <a:spLocks noChangeArrowheads="1"/>
          </p:cNvSpPr>
          <p:nvPr/>
        </p:nvSpPr>
        <p:spPr bwMode="auto">
          <a:xfrm>
            <a:off x="694749" y="0"/>
            <a:ext cx="161594" cy="1507546"/>
          </a:xfrm>
          <a:prstGeom prst="rect">
            <a:avLst/>
          </a:prstGeom>
          <a:solidFill>
            <a:srgbClr val="1E8DD4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55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5837" y="823258"/>
            <a:ext cx="4282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dirty="0"/>
              <a:t>Sparse Regularization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85838" y="300038"/>
            <a:ext cx="3023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Sparse Deep Model</a:t>
            </a:r>
            <a:endParaRPr lang="zh-CN" altLang="en-US" sz="2800" dirty="0"/>
          </a:p>
        </p:txBody>
      </p:sp>
      <p:sp>
        <p:nvSpPr>
          <p:cNvPr id="4" name="矩形 32"/>
          <p:cNvSpPr>
            <a:spLocks noChangeArrowheads="1"/>
          </p:cNvSpPr>
          <p:nvPr/>
        </p:nvSpPr>
        <p:spPr bwMode="auto">
          <a:xfrm>
            <a:off x="694749" y="0"/>
            <a:ext cx="161594" cy="1507546"/>
          </a:xfrm>
          <a:prstGeom prst="rect">
            <a:avLst/>
          </a:prstGeom>
          <a:solidFill>
            <a:srgbClr val="1E8DD4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4979" y="2122400"/>
            <a:ext cx="4282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sz="4000" dirty="0"/>
              <a:t>Weight Sparseness</a:t>
            </a:r>
            <a:endParaRPr lang="zh-CN" altLang="en-US" sz="4000" dirty="0"/>
          </a:p>
        </p:txBody>
      </p:sp>
      <p:sp>
        <p:nvSpPr>
          <p:cNvPr id="6" name="文本框 5"/>
          <p:cNvSpPr txBox="1"/>
          <p:nvPr/>
        </p:nvSpPr>
        <p:spPr>
          <a:xfrm>
            <a:off x="7161663" y="2122399"/>
            <a:ext cx="4282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sz="4000" dirty="0"/>
              <a:t>Neural Sparseness</a:t>
            </a:r>
            <a:endParaRPr lang="zh-CN" altLang="en-US" sz="4000" dirty="0"/>
          </a:p>
        </p:txBody>
      </p:sp>
      <p:sp>
        <p:nvSpPr>
          <p:cNvPr id="8" name="箭头: 左右 7"/>
          <p:cNvSpPr/>
          <p:nvPr/>
        </p:nvSpPr>
        <p:spPr>
          <a:xfrm>
            <a:off x="5879389" y="2429711"/>
            <a:ext cx="1070712" cy="184218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62964" y="1795528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Combine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89832" y="3295898"/>
            <a:ext cx="3426509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pPr algn="ctr">
              <a:lnSpc>
                <a:spcPts val="4000"/>
              </a:lnSpc>
            </a:pPr>
            <a:r>
              <a:rPr lang="en-US" altLang="zh-CN" sz="2800" dirty="0"/>
              <a:t>Norm</a:t>
            </a:r>
          </a:p>
          <a:p>
            <a:pPr algn="ctr">
              <a:lnSpc>
                <a:spcPts val="4000"/>
              </a:lnSpc>
            </a:pPr>
            <a:r>
              <a:rPr lang="en-US" altLang="zh-CN" sz="2800" dirty="0">
                <a:solidFill>
                  <a:srgbClr val="0070C0"/>
                </a:solidFill>
              </a:rPr>
              <a:t>Activation Function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99064" y="3295898"/>
            <a:ext cx="3854678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pPr algn="ctr">
              <a:lnSpc>
                <a:spcPts val="4000"/>
              </a:lnSpc>
            </a:pPr>
            <a:r>
              <a:rPr lang="en-US" altLang="zh-CN" sz="2800" dirty="0"/>
              <a:t>Norm</a:t>
            </a:r>
          </a:p>
          <a:p>
            <a:pPr algn="ctr">
              <a:lnSpc>
                <a:spcPts val="4000"/>
              </a:lnSpc>
            </a:pPr>
            <a:r>
              <a:rPr lang="en-US" altLang="zh-CN" sz="2800" dirty="0"/>
              <a:t>Zero out </a:t>
            </a:r>
            <a:r>
              <a:rPr lang="en-US" altLang="zh-CN" sz="2800" dirty="0" err="1"/>
              <a:t>Wij</a:t>
            </a:r>
            <a:r>
              <a:rPr lang="en-US" altLang="zh-CN" sz="2800" dirty="0"/>
              <a:t>(k)</a:t>
            </a:r>
          </a:p>
          <a:p>
            <a:pPr algn="ctr">
              <a:lnSpc>
                <a:spcPts val="4000"/>
              </a:lnSpc>
            </a:pPr>
            <a:r>
              <a:rPr lang="en-US" altLang="zh-CN" sz="2800" dirty="0"/>
              <a:t>Matrix Decomposition</a:t>
            </a:r>
            <a:endParaRPr lang="zh-CN" altLang="en-US" sz="2800" dirty="0"/>
          </a:p>
          <a:p>
            <a:pPr algn="ctr">
              <a:lnSpc>
                <a:spcPts val="4000"/>
              </a:lnSpc>
            </a:pPr>
            <a:r>
              <a:rPr lang="en-US" altLang="zh-CN" sz="2800" dirty="0"/>
              <a:t>Cluster &amp; Quantization</a:t>
            </a:r>
          </a:p>
          <a:p>
            <a:pPr algn="ctr">
              <a:lnSpc>
                <a:spcPts val="4000"/>
              </a:lnSpc>
            </a:pPr>
            <a:r>
              <a:rPr lang="en-US" altLang="zh-CN" sz="2800" dirty="0"/>
              <a:t>Huffman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950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5838" y="823258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dirty="0">
                <a:solidFill>
                  <a:srgbClr val="0070C0"/>
                </a:solidFill>
              </a:rPr>
              <a:t>Activation Function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5838" y="300038"/>
            <a:ext cx="2849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Neural Sparseness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410715" y="2945478"/>
                <a:ext cx="2290242" cy="1370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40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4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 sz="40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4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zh-CN" altLang="en-US" sz="40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4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715" y="2945478"/>
                <a:ext cx="2290242" cy="13705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426769" y="2945478"/>
                <a:ext cx="3209212" cy="1370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40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d>
                              <m:dPr>
                                <m:begChr m:val=""/>
                                <m:endChr m:val="]"/>
                                <m:ctrlPr>
                                  <a:rPr lang="zh-CN" alt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4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 sz="40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40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𝑇𝑟</m:t>
                                </m:r>
                                <m:r>
                                  <a:rPr lang="zh-CN" altLang="en-US" sz="4000" i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zh-CN" altLang="en-US" sz="4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zh-CN" altLang="en-US" sz="40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4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4000" i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769" y="2945478"/>
                <a:ext cx="3209212" cy="13705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箭头: 下 5"/>
          <p:cNvSpPr/>
          <p:nvPr/>
        </p:nvSpPr>
        <p:spPr>
          <a:xfrm rot="16200000">
            <a:off x="5914413" y="2882355"/>
            <a:ext cx="298900" cy="128357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矩形 32"/>
          <p:cNvSpPr>
            <a:spLocks noChangeArrowheads="1"/>
          </p:cNvSpPr>
          <p:nvPr/>
        </p:nvSpPr>
        <p:spPr bwMode="auto">
          <a:xfrm>
            <a:off x="694749" y="0"/>
            <a:ext cx="161594" cy="1507546"/>
          </a:xfrm>
          <a:prstGeom prst="rect">
            <a:avLst/>
          </a:prstGeom>
          <a:solidFill>
            <a:srgbClr val="1E8DD4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7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5838" y="823258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dirty="0"/>
              <a:t>Activation Function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85838" y="300038"/>
            <a:ext cx="2849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Neural Sparseness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839340" y="3038073"/>
                <a:ext cx="2831994" cy="12427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3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 sz="36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sz="3600" i="0">
                                    <a:latin typeface="Cambria Math" panose="02040503050406030204" pitchFamily="18" charset="0"/>
                                  </a:rPr>
                                  <m:t>Re</m:t>
                                </m:r>
                                <m:r>
                                  <a:rPr lang="zh-CN" altLang="en-US" sz="3600" i="1">
                                    <a:latin typeface="Cambria Math" panose="02040503050406030204" pitchFamily="18" charset="0"/>
                                  </a:rPr>
                                  <m:t>𝐿𝑢</m:t>
                                </m:r>
                                <m:r>
                                  <a:rPr lang="zh-CN" altLang="en-US" sz="36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340" y="3038073"/>
                <a:ext cx="2831994" cy="12427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0" y="1701054"/>
            <a:ext cx="3848100" cy="3386328"/>
          </a:xfrm>
          <a:prstGeom prst="rect">
            <a:avLst/>
          </a:prstGeom>
        </p:spPr>
      </p:pic>
      <p:sp>
        <p:nvSpPr>
          <p:cNvPr id="8" name="矩形 32"/>
          <p:cNvSpPr>
            <a:spLocks noChangeArrowheads="1"/>
          </p:cNvSpPr>
          <p:nvPr/>
        </p:nvSpPr>
        <p:spPr bwMode="auto">
          <a:xfrm>
            <a:off x="694749" y="0"/>
            <a:ext cx="161594" cy="1507546"/>
          </a:xfrm>
          <a:prstGeom prst="rect">
            <a:avLst/>
          </a:prstGeom>
          <a:solidFill>
            <a:srgbClr val="1E8DD4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9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2"/>
          <p:cNvSpPr>
            <a:spLocks noChangeArrowheads="1"/>
          </p:cNvSpPr>
          <p:nvPr/>
        </p:nvSpPr>
        <p:spPr bwMode="auto">
          <a:xfrm>
            <a:off x="694749" y="0"/>
            <a:ext cx="161594" cy="1507546"/>
          </a:xfrm>
          <a:prstGeom prst="rect">
            <a:avLst/>
          </a:prstGeom>
          <a:solidFill>
            <a:srgbClr val="1E8DD4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8410" y="430607"/>
            <a:ext cx="4496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70C0"/>
                </a:solidFill>
              </a:rPr>
              <a:t>Sparse Neural Network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05553" y="2486815"/>
            <a:ext cx="4237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0070C0"/>
                </a:solidFill>
              </a:rPr>
              <a:t>Sparse Deep Model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5553" y="3645522"/>
            <a:ext cx="4237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Deep Sparse Model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7162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2"/>
          <p:cNvSpPr>
            <a:spLocks noChangeArrowheads="1"/>
          </p:cNvSpPr>
          <p:nvPr/>
        </p:nvSpPr>
        <p:spPr bwMode="auto">
          <a:xfrm>
            <a:off x="694749" y="0"/>
            <a:ext cx="161594" cy="1507546"/>
          </a:xfrm>
          <a:prstGeom prst="rect">
            <a:avLst/>
          </a:prstGeom>
          <a:solidFill>
            <a:srgbClr val="1E8DD4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8410" y="430607"/>
            <a:ext cx="4496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Sparse Neural Network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4505553" y="2486815"/>
            <a:ext cx="4237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Sparse Deep Model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4505553" y="3645522"/>
            <a:ext cx="4237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0070C0"/>
                </a:solidFill>
              </a:rPr>
              <a:t>Deep Sparse Model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38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5837" y="823258"/>
            <a:ext cx="3803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dirty="0">
                <a:solidFill>
                  <a:srgbClr val="0070C0"/>
                </a:solidFill>
              </a:rPr>
              <a:t>Overall Framework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5838" y="300038"/>
            <a:ext cx="3023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Deep Sparse Model</a:t>
            </a:r>
            <a:endParaRPr lang="zh-CN" altLang="en-US" sz="2800" dirty="0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256" y="1818637"/>
            <a:ext cx="7402286" cy="4012514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694749" y="2457237"/>
            <a:ext cx="9523308" cy="1273072"/>
            <a:chOff x="694749" y="2457237"/>
            <a:chExt cx="9523308" cy="1273072"/>
          </a:xfrm>
        </p:grpSpPr>
        <p:sp>
          <p:nvSpPr>
            <p:cNvPr id="47" name="矩形 46"/>
            <p:cNvSpPr/>
            <p:nvPr/>
          </p:nvSpPr>
          <p:spPr>
            <a:xfrm>
              <a:off x="5457372" y="2457237"/>
              <a:ext cx="4760685" cy="557405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668268" y="2505108"/>
              <a:ext cx="17214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7030A0"/>
                  </a:solidFill>
                </a:rPr>
                <a:t>Sparse Code</a:t>
              </a:r>
              <a:endParaRPr lang="zh-CN" altLang="en-US" sz="2400" dirty="0">
                <a:solidFill>
                  <a:srgbClr val="7030A0"/>
                </a:solidFill>
              </a:endParaRPr>
            </a:p>
          </p:txBody>
        </p:sp>
        <p:cxnSp>
          <p:nvCxnSpPr>
            <p:cNvPr id="50" name="直接连接符 49"/>
            <p:cNvCxnSpPr>
              <a:cxnSpLocks/>
              <a:stCxn id="48" idx="3"/>
              <a:endCxn id="47" idx="1"/>
            </p:cNvCxnSpPr>
            <p:nvPr/>
          </p:nvCxnSpPr>
          <p:spPr>
            <a:xfrm flipV="1">
              <a:off x="3389765" y="2735940"/>
              <a:ext cx="2067607" cy="1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5457373" y="3172904"/>
              <a:ext cx="1973942" cy="557405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连接符 53"/>
            <p:cNvCxnSpPr>
              <a:cxnSpLocks/>
              <a:stCxn id="55" idx="3"/>
            </p:cNvCxnSpPr>
            <p:nvPr/>
          </p:nvCxnSpPr>
          <p:spPr>
            <a:xfrm>
              <a:off x="3559379" y="3422412"/>
              <a:ext cx="1905931" cy="9261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694749" y="3191579"/>
              <a:ext cx="2864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7030A0"/>
                  </a:solidFill>
                </a:rPr>
                <a:t>Overcome Difficulties</a:t>
              </a:r>
              <a:endParaRPr lang="zh-CN" altLang="en-US" sz="2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1" name="矩形 32"/>
          <p:cNvSpPr>
            <a:spLocks noChangeArrowheads="1"/>
          </p:cNvSpPr>
          <p:nvPr/>
        </p:nvSpPr>
        <p:spPr bwMode="auto">
          <a:xfrm>
            <a:off x="694749" y="0"/>
            <a:ext cx="161594" cy="1507546"/>
          </a:xfrm>
          <a:prstGeom prst="rect">
            <a:avLst/>
          </a:prstGeom>
          <a:solidFill>
            <a:srgbClr val="1E8DD4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82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5837" y="823258"/>
            <a:ext cx="2914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dirty="0">
                <a:solidFill>
                  <a:srgbClr val="0070C0"/>
                </a:solidFill>
              </a:rPr>
              <a:t>Sparse Coding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5838" y="300038"/>
            <a:ext cx="3086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Deep Sparse Coding</a:t>
            </a:r>
            <a:endParaRPr lang="zh-CN" altLang="en-US" sz="2800" dirty="0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256" y="1818637"/>
            <a:ext cx="7402286" cy="4012514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5457372" y="2457237"/>
            <a:ext cx="4760685" cy="557405"/>
          </a:xfrm>
          <a:prstGeom prst="rect">
            <a:avLst/>
          </a:prstGeom>
          <a:noFill/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8" name="文本框 47"/>
          <p:cNvSpPr txBox="1"/>
          <p:nvPr/>
        </p:nvSpPr>
        <p:spPr>
          <a:xfrm>
            <a:off x="1668268" y="2505108"/>
            <a:ext cx="1750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Sparse Code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cxnSp>
        <p:nvCxnSpPr>
          <p:cNvPr id="50" name="直接连接符 49"/>
          <p:cNvCxnSpPr>
            <a:cxnSpLocks/>
            <a:stCxn id="48" idx="3"/>
            <a:endCxn id="47" idx="1"/>
          </p:cNvCxnSpPr>
          <p:nvPr/>
        </p:nvCxnSpPr>
        <p:spPr>
          <a:xfrm flipV="1">
            <a:off x="3418491" y="2735940"/>
            <a:ext cx="2038881" cy="1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32"/>
          <p:cNvSpPr>
            <a:spLocks noChangeArrowheads="1"/>
          </p:cNvSpPr>
          <p:nvPr/>
        </p:nvSpPr>
        <p:spPr bwMode="auto">
          <a:xfrm>
            <a:off x="694749" y="0"/>
            <a:ext cx="161594" cy="1507546"/>
          </a:xfrm>
          <a:prstGeom prst="rect">
            <a:avLst/>
          </a:prstGeom>
          <a:solidFill>
            <a:srgbClr val="1E8DD4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41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85837" y="823258"/>
            <a:ext cx="2914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dirty="0"/>
              <a:t>Sparse Coding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85838" y="300038"/>
            <a:ext cx="3086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Deep Sparse Coding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94121" y="3391681"/>
            <a:ext cx="5009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sz="3200" dirty="0">
                <a:solidFill>
                  <a:srgbClr val="0070C0"/>
                </a:solidFill>
              </a:rPr>
              <a:t>(Bag of Visual Words Pipeline)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760215" y="851149"/>
            <a:ext cx="10160" cy="5210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8079417" y="1445289"/>
                <a:ext cx="3324756" cy="9369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d>
                              <m:dPr>
                                <m:begChr m:val=""/>
                                <m:endChr m:val="]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=[</m:t>
                                </m:r>
                                <m:sSubSup>
                                  <m:sSub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  <m:sSubSup>
                                  <m:sSub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417" y="1445289"/>
                <a:ext cx="3324756" cy="9369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554203" y="833557"/>
                <a:ext cx="3792320" cy="10082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d>
                              <m:dPr>
                                <m:begChr m:val=""/>
                                <m:endChr m:val="]"/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=[</m:t>
                                </m:r>
                                <m:sSup>
                                  <m:sSup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8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8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800" i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</m:d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203" y="833557"/>
                <a:ext cx="3792320" cy="10082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7225554" y="161101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其中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126500" y="300038"/>
            <a:ext cx="2523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Feature Extraction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126500" y="2322974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Learning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447979" y="3812423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Dict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7447979" y="4337759"/>
            <a:ext cx="1721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Sparse Code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6341759" y="2912947"/>
                <a:ext cx="5750228" cy="987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]=</m:t>
                            </m:r>
                            <m:r>
                              <m:rPr>
                                <m:sty m:val="p"/>
                              </m:rP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limLow>
                              <m:limLow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lim>
                            </m:limLow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𝑉𝑌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||</m:t>
                            </m:r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759" y="2912947"/>
                <a:ext cx="5750228" cy="9870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/>
          <p:cNvSpPr txBox="1"/>
          <p:nvPr/>
        </p:nvSpPr>
        <p:spPr>
          <a:xfrm>
            <a:off x="6126500" y="5080653"/>
            <a:ext cx="1135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Pooling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787829" y="2852788"/>
            <a:ext cx="2738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sz="3200" dirty="0">
                <a:solidFill>
                  <a:srgbClr val="0070C0"/>
                </a:solidFill>
              </a:rPr>
              <a:t>Sparse Code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694749" y="0"/>
            <a:ext cx="161594" cy="1507546"/>
          </a:xfrm>
          <a:prstGeom prst="rect">
            <a:avLst/>
          </a:prstGeom>
          <a:solidFill>
            <a:srgbClr val="1E8DD4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8445224" y="3765870"/>
                <a:ext cx="2489015" cy="731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d>
                              <m:dPr>
                                <m:begChr m:val=""/>
                                <m:endChr m:val="]"/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=[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224" y="3765870"/>
                <a:ext cx="2489015" cy="7313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9414473" y="4288417"/>
                <a:ext cx="2474588" cy="731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d>
                              <m:dPr>
                                <m:begChr m:val=""/>
                                <m:endChr m:val="]"/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=[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473" y="4288417"/>
                <a:ext cx="2474588" cy="7313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7087153" y="5605989"/>
                <a:ext cx="3667671" cy="8591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153" y="5605989"/>
                <a:ext cx="3667671" cy="8591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/>
          <p:cNvSpPr txBox="1"/>
          <p:nvPr/>
        </p:nvSpPr>
        <p:spPr>
          <a:xfrm>
            <a:off x="6619984" y="381020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其中</a:t>
            </a:r>
          </a:p>
        </p:txBody>
      </p:sp>
    </p:spTree>
    <p:extLst>
      <p:ext uri="{BB962C8B-B14F-4D97-AF65-F5344CB8AC3E}">
        <p14:creationId xmlns:p14="http://schemas.microsoft.com/office/powerpoint/2010/main" val="264019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5837" y="823258"/>
            <a:ext cx="2914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dirty="0">
                <a:solidFill>
                  <a:srgbClr val="0070C0"/>
                </a:solidFill>
              </a:rPr>
              <a:t>Dense Coding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5838" y="300038"/>
            <a:ext cx="3086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Deep Sparse Coding</a:t>
            </a:r>
            <a:endParaRPr lang="zh-CN" altLang="en-US" sz="2800" dirty="0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256" y="1818637"/>
            <a:ext cx="7402286" cy="4012514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5457372" y="3168437"/>
            <a:ext cx="2017485" cy="557405"/>
          </a:xfrm>
          <a:prstGeom prst="rect">
            <a:avLst/>
          </a:prstGeom>
          <a:noFill/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8" name="文本框 47"/>
          <p:cNvSpPr txBox="1"/>
          <p:nvPr/>
        </p:nvSpPr>
        <p:spPr>
          <a:xfrm>
            <a:off x="1465178" y="3216306"/>
            <a:ext cx="2933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Overcome Difficulties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cxnSp>
        <p:nvCxnSpPr>
          <p:cNvPr id="50" name="直接连接符 49"/>
          <p:cNvCxnSpPr>
            <a:cxnSpLocks/>
            <a:stCxn id="48" idx="3"/>
            <a:endCxn id="47" idx="1"/>
          </p:cNvCxnSpPr>
          <p:nvPr/>
        </p:nvCxnSpPr>
        <p:spPr>
          <a:xfrm>
            <a:off x="4398289" y="3447139"/>
            <a:ext cx="1059083" cy="1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32"/>
          <p:cNvSpPr>
            <a:spLocks noChangeArrowheads="1"/>
          </p:cNvSpPr>
          <p:nvPr/>
        </p:nvSpPr>
        <p:spPr bwMode="auto">
          <a:xfrm>
            <a:off x="694749" y="0"/>
            <a:ext cx="161594" cy="1507546"/>
          </a:xfrm>
          <a:prstGeom prst="rect">
            <a:avLst/>
          </a:prstGeom>
          <a:solidFill>
            <a:srgbClr val="1E8DD4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8240" y="3956673"/>
            <a:ext cx="51405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1. Gain</a:t>
            </a:r>
            <a:r>
              <a:rPr lang="zh-CN" altLang="en-US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>
                <a:solidFill>
                  <a:srgbClr val="7030A0"/>
                </a:solidFill>
              </a:rPr>
              <a:t>spatial info and higher-level feat</a:t>
            </a:r>
          </a:p>
          <a:p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zh-CN" sz="2400" dirty="0">
                <a:solidFill>
                  <a:srgbClr val="7030A0"/>
                </a:solidFill>
              </a:rPr>
              <a:t>2. Dimension increase makes the 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    model not smooth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76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5838" y="300038"/>
            <a:ext cx="3086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Deep Sparse Coding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837974" y="2722089"/>
            <a:ext cx="216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sz="3200" dirty="0">
                <a:solidFill>
                  <a:srgbClr val="0070C0"/>
                </a:solidFill>
              </a:rPr>
              <a:t>Dense Code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760215" y="851149"/>
            <a:ext cx="10160" cy="5210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985837" y="3306864"/>
            <a:ext cx="3978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sz="3200" dirty="0">
                <a:solidFill>
                  <a:srgbClr val="0070C0"/>
                </a:solidFill>
              </a:rPr>
              <a:t>(Overcome Difficulties)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94053" y="436154"/>
            <a:ext cx="4012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sz="3200" dirty="0"/>
              <a:t>1. Local Spatial Pooling</a:t>
            </a:r>
            <a:endParaRPr lang="zh-CN" altLang="en-US" sz="3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332" y="1406626"/>
            <a:ext cx="3600450" cy="3800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572178" y="5408234"/>
                <a:ext cx="3000758" cy="987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zh-CN" altLang="en-US" sz="280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zh-CN" altLang="en-US" sz="2800" i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)→(</m:t>
                                </m:r>
                                <m:r>
                                  <a:rPr lang="zh-CN" altLang="en-US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zh-CN" altLang="en-US" sz="2800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zh-CN" altLang="en-US" sz="2800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178" y="5408234"/>
                <a:ext cx="3000758" cy="9870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985837" y="823258"/>
            <a:ext cx="2914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dirty="0"/>
              <a:t>Dense Coding</a:t>
            </a:r>
            <a:endParaRPr lang="zh-CN" altLang="en-US" dirty="0"/>
          </a:p>
        </p:txBody>
      </p:sp>
      <p:sp>
        <p:nvSpPr>
          <p:cNvPr id="12" name="矩形 32"/>
          <p:cNvSpPr>
            <a:spLocks noChangeArrowheads="1"/>
          </p:cNvSpPr>
          <p:nvPr/>
        </p:nvSpPr>
        <p:spPr bwMode="auto">
          <a:xfrm>
            <a:off x="694749" y="0"/>
            <a:ext cx="161594" cy="1507546"/>
          </a:xfrm>
          <a:prstGeom prst="rect">
            <a:avLst/>
          </a:prstGeom>
          <a:solidFill>
            <a:srgbClr val="1E8DD4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0611" y="3896948"/>
            <a:ext cx="5140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1. Gain</a:t>
            </a:r>
            <a:r>
              <a:rPr lang="zh-CN" altLang="en-US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>
                <a:solidFill>
                  <a:srgbClr val="7030A0"/>
                </a:solidFill>
              </a:rPr>
              <a:t>spatial info and higher-level feat</a:t>
            </a:r>
          </a:p>
        </p:txBody>
      </p:sp>
    </p:spTree>
    <p:extLst>
      <p:ext uri="{BB962C8B-B14F-4D97-AF65-F5344CB8AC3E}">
        <p14:creationId xmlns:p14="http://schemas.microsoft.com/office/powerpoint/2010/main" val="115508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5838" y="300038"/>
            <a:ext cx="3086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Deep Sparse Coding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837974" y="2722089"/>
            <a:ext cx="216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sz="3200" dirty="0">
                <a:solidFill>
                  <a:srgbClr val="0070C0"/>
                </a:solidFill>
              </a:rPr>
              <a:t>Dense Code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468260" y="841230"/>
            <a:ext cx="10160" cy="5210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037172" y="1607232"/>
                <a:ext cx="3403111" cy="11148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:(</m:t>
                                </m:r>
                                <m: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)→(</m:t>
                                </m:r>
                                <m: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172" y="1607232"/>
                <a:ext cx="3403111" cy="11148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901511" y="2722089"/>
                <a:ext cx="2538772" cy="8591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d>
                              <m:dPr>
                                <m:begChr m:val=""/>
                                <m:endChr m:val="]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=[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</m:d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511" y="2722089"/>
                <a:ext cx="2538772" cy="8591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901511" y="3581235"/>
                <a:ext cx="2473626" cy="8591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d>
                              <m:dPr>
                                <m:begChr m:val=""/>
                                <m:endChr m:val="]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=[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</m:d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511" y="3581235"/>
                <a:ext cx="2473626" cy="8591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7037172" y="280442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其中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893620" y="4511962"/>
            <a:ext cx="6009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Lower-level Features  </a:t>
            </a:r>
            <a:r>
              <a:rPr lang="en-US" altLang="zh-CN" sz="2400" dirty="0">
                <a:solidFill>
                  <a:srgbClr val="00B050"/>
                </a:solidFill>
                <a:sym typeface="Wingdings" panose="05000000000000000000" pitchFamily="2" charset="2"/>
              </a:rPr>
              <a:t>  Higher-level Features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616818" y="5224590"/>
            <a:ext cx="2823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Exhibit Larger Scopes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85837" y="823258"/>
            <a:ext cx="2914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dirty="0"/>
              <a:t>Dense Coding</a:t>
            </a:r>
            <a:endParaRPr lang="zh-CN" altLang="en-US" dirty="0"/>
          </a:p>
        </p:txBody>
      </p:sp>
      <p:sp>
        <p:nvSpPr>
          <p:cNvPr id="16" name="矩形 32"/>
          <p:cNvSpPr>
            <a:spLocks noChangeArrowheads="1"/>
          </p:cNvSpPr>
          <p:nvPr/>
        </p:nvSpPr>
        <p:spPr bwMode="auto">
          <a:xfrm>
            <a:off x="694749" y="0"/>
            <a:ext cx="161594" cy="1507546"/>
          </a:xfrm>
          <a:prstGeom prst="rect">
            <a:avLst/>
          </a:prstGeom>
          <a:solidFill>
            <a:srgbClr val="1E8DD4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94053" y="436154"/>
            <a:ext cx="4012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sz="3200" dirty="0"/>
              <a:t>1. Local Spatial Pooling</a:t>
            </a:r>
            <a:endParaRPr lang="zh-CN" altLang="en-US" sz="3200" dirty="0"/>
          </a:p>
        </p:txBody>
      </p:sp>
      <p:sp>
        <p:nvSpPr>
          <p:cNvPr id="19" name="矩形 18"/>
          <p:cNvSpPr/>
          <p:nvPr/>
        </p:nvSpPr>
        <p:spPr>
          <a:xfrm>
            <a:off x="350611" y="3896948"/>
            <a:ext cx="5140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1. Gain</a:t>
            </a:r>
            <a:r>
              <a:rPr lang="zh-CN" altLang="en-US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>
                <a:solidFill>
                  <a:srgbClr val="7030A0"/>
                </a:solidFill>
              </a:rPr>
              <a:t>spatial info and higher-level feat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85837" y="3306864"/>
            <a:ext cx="3978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sz="3200" dirty="0">
                <a:solidFill>
                  <a:srgbClr val="0070C0"/>
                </a:solidFill>
              </a:rPr>
              <a:t>(Overcome Difficulties)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7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5838" y="300038"/>
            <a:ext cx="3086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Deep Sparse Coding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837974" y="2722089"/>
            <a:ext cx="216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sz="3200" dirty="0">
                <a:solidFill>
                  <a:srgbClr val="0070C0"/>
                </a:solidFill>
              </a:rPr>
              <a:t>Dense Code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687180" y="1687300"/>
                <a:ext cx="4190186" cy="987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800" i="1" smtClean="0">
                                    <a:latin typeface="Cambria Math" panose="02040503050406030204" pitchFamily="18" charset="0"/>
                                  </a:rPr>
                                  <m:t>实现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zh-CN" altLang="en-US" sz="280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zh-CN" altLang="en-US" sz="2800" i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)→(</m:t>
                                </m:r>
                                <m:r>
                                  <a:rPr lang="zh-CN" altLang="en-US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zh-CN" altLang="en-US" sz="2800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zh-CN" altLang="en-US" sz="2800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180" y="1687300"/>
                <a:ext cx="4190186" cy="9870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6342791" y="2939800"/>
            <a:ext cx="30957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① 确定新的点域</a:t>
            </a:r>
            <a:r>
              <a:rPr lang="en-US" altLang="zh-CN" sz="2800" dirty="0"/>
              <a:t>G’</a:t>
            </a:r>
          </a:p>
          <a:p>
            <a:endParaRPr lang="en-US" altLang="zh-CN" sz="2800" dirty="0"/>
          </a:p>
          <a:p>
            <a:r>
              <a:rPr lang="zh-CN" altLang="en-US" sz="2800" dirty="0"/>
              <a:t>② </a:t>
            </a:r>
            <a:r>
              <a:rPr lang="en-US" altLang="zh-CN" sz="2800" dirty="0"/>
              <a:t>pooling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687180" y="4324795"/>
                <a:ext cx="4878964" cy="987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sSub>
                                  <m:sSub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b>
                                </m:sSub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  <m:sSub>
                                  <m:sSub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180" y="4324795"/>
                <a:ext cx="4878964" cy="9870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/>
          <p:cNvCxnSpPr/>
          <p:nvPr/>
        </p:nvCxnSpPr>
        <p:spPr>
          <a:xfrm>
            <a:off x="5468260" y="841230"/>
            <a:ext cx="10160" cy="5210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85837" y="823258"/>
            <a:ext cx="2914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dirty="0"/>
              <a:t>Dense Coding</a:t>
            </a:r>
            <a:endParaRPr lang="zh-CN" altLang="en-US" dirty="0"/>
          </a:p>
        </p:txBody>
      </p:sp>
      <p:sp>
        <p:nvSpPr>
          <p:cNvPr id="14" name="矩形 32"/>
          <p:cNvSpPr>
            <a:spLocks noChangeArrowheads="1"/>
          </p:cNvSpPr>
          <p:nvPr/>
        </p:nvSpPr>
        <p:spPr bwMode="auto">
          <a:xfrm>
            <a:off x="694749" y="0"/>
            <a:ext cx="161594" cy="1507546"/>
          </a:xfrm>
          <a:prstGeom prst="rect">
            <a:avLst/>
          </a:prstGeom>
          <a:solidFill>
            <a:srgbClr val="1E8DD4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94053" y="436154"/>
            <a:ext cx="4012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sz="3200" dirty="0"/>
              <a:t>1. Local Spatial Pooling</a:t>
            </a:r>
            <a:endParaRPr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350611" y="3896948"/>
            <a:ext cx="5140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1. Gain</a:t>
            </a:r>
            <a:r>
              <a:rPr lang="zh-CN" altLang="en-US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>
                <a:solidFill>
                  <a:srgbClr val="7030A0"/>
                </a:solidFill>
              </a:rPr>
              <a:t>spatial info and higher-level feat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85837" y="3306864"/>
            <a:ext cx="3978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sz="3200" dirty="0">
                <a:solidFill>
                  <a:srgbClr val="0070C0"/>
                </a:solidFill>
              </a:rPr>
              <a:t>(Overcome Difficulties)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54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5838" y="300038"/>
            <a:ext cx="3086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Deep Sparse Coding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837974" y="2722089"/>
            <a:ext cx="216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sz="3200" dirty="0">
                <a:solidFill>
                  <a:srgbClr val="0070C0"/>
                </a:solidFill>
              </a:rPr>
              <a:t>Dense Code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195486" y="1298133"/>
                <a:ext cx="4878964" cy="987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zh-CN" altLang="en-US" sz="28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zh-CN" altLang="en-US" sz="28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zh-CN" altLang="en-US" sz="28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sSub>
                                  <m:sSub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b>
                                </m:sSub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  <m:sSub>
                                  <m:sSub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486" y="1298133"/>
                <a:ext cx="4878964" cy="9870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162839" y="4564979"/>
                <a:ext cx="5286897" cy="1135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eqArr>
                              <m:eqArr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zh-CN" altLang="en-US" sz="24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zh-CN" altLang="en-US" sz="2400" i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zh-CN" altLang="en-US" sz="240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zh-CN" altLang="en-US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f>
                                  <m:f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          </m:t>
                                </m:r>
                              </m:e>
                            </m:eqArr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839" y="4564979"/>
                <a:ext cx="5286897" cy="1135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/>
          <p:cNvCxnSpPr/>
          <p:nvPr/>
        </p:nvCxnSpPr>
        <p:spPr>
          <a:xfrm>
            <a:off x="5468260" y="841230"/>
            <a:ext cx="10160" cy="5210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168275" y="2417884"/>
                <a:ext cx="1935082" cy="8591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acc>
                              <m:accPr>
                                <m:chr m:val="̅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275" y="2417884"/>
                <a:ext cx="1935082" cy="8591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985837" y="823258"/>
            <a:ext cx="2914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dirty="0"/>
              <a:t>Dense Coding</a:t>
            </a:r>
            <a:endParaRPr lang="zh-CN" altLang="en-US" dirty="0"/>
          </a:p>
        </p:txBody>
      </p:sp>
      <p:sp>
        <p:nvSpPr>
          <p:cNvPr id="18" name="矩形 32"/>
          <p:cNvSpPr>
            <a:spLocks noChangeArrowheads="1"/>
          </p:cNvSpPr>
          <p:nvPr/>
        </p:nvSpPr>
        <p:spPr bwMode="auto">
          <a:xfrm>
            <a:off x="694749" y="0"/>
            <a:ext cx="161594" cy="1507546"/>
          </a:xfrm>
          <a:prstGeom prst="rect">
            <a:avLst/>
          </a:prstGeom>
          <a:solidFill>
            <a:srgbClr val="1E8DD4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171398" y="3277030"/>
            <a:ext cx="3404405" cy="979622"/>
            <a:chOff x="6509813" y="3599543"/>
            <a:chExt cx="3404405" cy="979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6509813" y="3708799"/>
                  <a:ext cx="3034292" cy="8703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argmin</m:t>
                                  </m:r>
                                  <m: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zh-CN" altLang="en-US" sz="2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zh-CN" altLang="en-US" sz="2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mr>
                          <m:mr>
                            <m:e/>
                          </m:mr>
                        </m:m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813" y="3708799"/>
                  <a:ext cx="3034292" cy="87036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矩形 18"/>
            <p:cNvSpPr/>
            <p:nvPr/>
          </p:nvSpPr>
          <p:spPr>
            <a:xfrm>
              <a:off x="9261075" y="3599543"/>
              <a:ext cx="653143" cy="979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94053" y="436154"/>
            <a:ext cx="5720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sz="3200" dirty="0"/>
              <a:t>2. Dimensionality Reduction</a:t>
            </a:r>
            <a:endParaRPr lang="zh-CN" altLang="en-US" sz="3200" dirty="0"/>
          </a:p>
        </p:txBody>
      </p:sp>
      <p:sp>
        <p:nvSpPr>
          <p:cNvPr id="22" name="矩形 21"/>
          <p:cNvSpPr/>
          <p:nvPr/>
        </p:nvSpPr>
        <p:spPr>
          <a:xfrm>
            <a:off x="748868" y="4031887"/>
            <a:ext cx="43492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2. Dimension increase makes the model not smooth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85837" y="3306864"/>
            <a:ext cx="3978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sz="3200" dirty="0">
                <a:solidFill>
                  <a:srgbClr val="0070C0"/>
                </a:solidFill>
              </a:rPr>
              <a:t>(Overcome Difficulties)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572397" y="5556875"/>
                <a:ext cx="4263283" cy="8703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(0,</m:t>
                                </m:r>
                                <m:r>
                                  <a:rPr lang="zh-CN" altLang="en-US" sz="2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−||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97" y="5556875"/>
                <a:ext cx="4263283" cy="8703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6195486" y="431691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其中</a:t>
            </a:r>
          </a:p>
        </p:txBody>
      </p:sp>
    </p:spTree>
    <p:extLst>
      <p:ext uri="{BB962C8B-B14F-4D97-AF65-F5344CB8AC3E}">
        <p14:creationId xmlns:p14="http://schemas.microsoft.com/office/powerpoint/2010/main" val="25894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5838" y="300038"/>
            <a:ext cx="3086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Deep Sparse Coding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837974" y="2722089"/>
            <a:ext cx="216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sz="3200" dirty="0">
                <a:solidFill>
                  <a:srgbClr val="0070C0"/>
                </a:solidFill>
              </a:rPr>
              <a:t>Dense Code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468260" y="841230"/>
            <a:ext cx="10160" cy="5210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7482725" y="1468096"/>
                <a:ext cx="1935082" cy="8591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acc>
                              <m:accPr>
                                <m:chr m:val="̅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725" y="1468096"/>
                <a:ext cx="1935082" cy="8591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985837" y="823258"/>
            <a:ext cx="2914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dirty="0"/>
              <a:t>Dense Coding</a:t>
            </a:r>
            <a:endParaRPr lang="zh-CN" altLang="en-US" dirty="0"/>
          </a:p>
        </p:txBody>
      </p:sp>
      <p:sp>
        <p:nvSpPr>
          <p:cNvPr id="18" name="矩形 32"/>
          <p:cNvSpPr>
            <a:spLocks noChangeArrowheads="1"/>
          </p:cNvSpPr>
          <p:nvPr/>
        </p:nvSpPr>
        <p:spPr bwMode="auto">
          <a:xfrm>
            <a:off x="694749" y="0"/>
            <a:ext cx="161594" cy="1507546"/>
          </a:xfrm>
          <a:prstGeom prst="rect">
            <a:avLst/>
          </a:prstGeom>
          <a:solidFill>
            <a:srgbClr val="1E8DD4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7485848" y="2327242"/>
            <a:ext cx="3404405" cy="979622"/>
            <a:chOff x="6509813" y="3599543"/>
            <a:chExt cx="3404405" cy="979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6509813" y="3708799"/>
                  <a:ext cx="3034292" cy="8703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zh-CN" altLang="en-US" sz="2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sz="2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argmin</m:t>
                                  </m:r>
                                  <m:r>
                                    <a:rPr lang="en-US" altLang="zh-CN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zh-CN" alt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zh-CN" altLang="en-US" sz="2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mr>
                          <m:mr>
                            <m:e/>
                          </m:mr>
                        </m:m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813" y="3708799"/>
                  <a:ext cx="3034292" cy="87036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矩形 18"/>
            <p:cNvSpPr/>
            <p:nvPr/>
          </p:nvSpPr>
          <p:spPr>
            <a:xfrm>
              <a:off x="9261075" y="3599543"/>
              <a:ext cx="653143" cy="979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94053" y="436154"/>
            <a:ext cx="5720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sz="3200" dirty="0"/>
              <a:t>2. Dimensionality Reduction</a:t>
            </a:r>
            <a:endParaRPr lang="zh-CN" altLang="en-US" sz="3200" dirty="0"/>
          </a:p>
        </p:txBody>
      </p:sp>
      <p:sp>
        <p:nvSpPr>
          <p:cNvPr id="22" name="矩形 21"/>
          <p:cNvSpPr/>
          <p:nvPr/>
        </p:nvSpPr>
        <p:spPr>
          <a:xfrm>
            <a:off x="748868" y="4031887"/>
            <a:ext cx="43492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2. Dimension increase makes the model not smooth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85837" y="3306864"/>
            <a:ext cx="3978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sz="3200" dirty="0">
                <a:solidFill>
                  <a:srgbClr val="0070C0"/>
                </a:solidFill>
              </a:rPr>
              <a:t>(Overcome Difficulties)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942857" y="3742811"/>
            <a:ext cx="3919791" cy="1804930"/>
            <a:chOff x="6665919" y="3545106"/>
            <a:chExt cx="3919791" cy="1804930"/>
          </a:xfrm>
        </p:grpSpPr>
        <p:sp>
          <p:nvSpPr>
            <p:cNvPr id="6" name="文本框 5"/>
            <p:cNvSpPr txBox="1"/>
            <p:nvPr/>
          </p:nvSpPr>
          <p:spPr>
            <a:xfrm>
              <a:off x="6665919" y="3545106"/>
              <a:ext cx="39197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</a:rPr>
                <a:t>Dimensionality Reduction</a:t>
              </a:r>
              <a:endParaRPr lang="zh-CN" altLang="en-US" sz="2800" dirty="0">
                <a:solidFill>
                  <a:srgbClr val="00B050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49612" y="4826816"/>
              <a:ext cx="22013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</a:rPr>
                <a:t>More Smooth</a:t>
              </a:r>
              <a:endParaRPr lang="zh-CN" altLang="en-US" sz="2800" dirty="0">
                <a:solidFill>
                  <a:srgbClr val="00B050"/>
                </a:solidFill>
              </a:endParaRPr>
            </a:p>
          </p:txBody>
        </p:sp>
        <p:sp>
          <p:nvSpPr>
            <p:cNvPr id="25" name="箭头: 下 24"/>
            <p:cNvSpPr/>
            <p:nvPr/>
          </p:nvSpPr>
          <p:spPr>
            <a:xfrm>
              <a:off x="8365526" y="4137612"/>
              <a:ext cx="206974" cy="619917"/>
            </a:xfrm>
            <a:prstGeom prst="downArrow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360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710" y="2199637"/>
            <a:ext cx="4215257" cy="18994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85837" y="823258"/>
            <a:ext cx="3803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dirty="0">
                <a:solidFill>
                  <a:srgbClr val="0070C0"/>
                </a:solidFill>
              </a:rPr>
              <a:t>Overall Framework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85838" y="300038"/>
            <a:ext cx="3023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Sparse Deep Model</a:t>
            </a:r>
            <a:endParaRPr lang="zh-CN" altLang="en-US" sz="2800" dirty="0"/>
          </a:p>
        </p:txBody>
      </p:sp>
      <p:sp>
        <p:nvSpPr>
          <p:cNvPr id="12" name="矩形 32"/>
          <p:cNvSpPr>
            <a:spLocks noChangeArrowheads="1"/>
          </p:cNvSpPr>
          <p:nvPr/>
        </p:nvSpPr>
        <p:spPr bwMode="auto">
          <a:xfrm>
            <a:off x="694749" y="0"/>
            <a:ext cx="161594" cy="1507546"/>
          </a:xfrm>
          <a:prstGeom prst="rect">
            <a:avLst/>
          </a:prstGeom>
          <a:solidFill>
            <a:srgbClr val="1E8DD4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10612" y="4750863"/>
            <a:ext cx="3567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sz="2800" dirty="0"/>
              <a:t>Deep Neural Network</a:t>
            </a:r>
            <a:endParaRPr lang="zh-CN" alt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985837" y="3265490"/>
            <a:ext cx="4165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dirty="0"/>
              <a:t>sparse regularization</a:t>
            </a:r>
            <a:endParaRPr lang="zh-CN" altLang="en-US" dirty="0"/>
          </a:p>
        </p:txBody>
      </p:sp>
      <p:sp>
        <p:nvSpPr>
          <p:cNvPr id="16" name="箭头: 下 15"/>
          <p:cNvSpPr/>
          <p:nvPr/>
        </p:nvSpPr>
        <p:spPr>
          <a:xfrm rot="16200000">
            <a:off x="5841942" y="3145512"/>
            <a:ext cx="175204" cy="8862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143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5837" y="823258"/>
            <a:ext cx="3803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dirty="0"/>
              <a:t>Overall Framework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85838" y="300038"/>
            <a:ext cx="3023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Deep Sparse Model</a:t>
            </a:r>
            <a:endParaRPr lang="zh-CN" altLang="en-US" sz="2800" dirty="0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256" y="1818637"/>
            <a:ext cx="7402286" cy="4012514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694749" y="2457237"/>
            <a:ext cx="9523308" cy="1273072"/>
            <a:chOff x="694749" y="2457237"/>
            <a:chExt cx="9523308" cy="1273072"/>
          </a:xfrm>
        </p:grpSpPr>
        <p:sp>
          <p:nvSpPr>
            <p:cNvPr id="47" name="矩形 46"/>
            <p:cNvSpPr/>
            <p:nvPr/>
          </p:nvSpPr>
          <p:spPr>
            <a:xfrm>
              <a:off x="5457372" y="2457237"/>
              <a:ext cx="4760685" cy="557405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668268" y="2505108"/>
              <a:ext cx="17214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7030A0"/>
                  </a:solidFill>
                </a:rPr>
                <a:t>Sparse Code</a:t>
              </a:r>
              <a:endParaRPr lang="zh-CN" altLang="en-US" sz="2400" dirty="0">
                <a:solidFill>
                  <a:srgbClr val="7030A0"/>
                </a:solidFill>
              </a:endParaRPr>
            </a:p>
          </p:txBody>
        </p:sp>
        <p:cxnSp>
          <p:nvCxnSpPr>
            <p:cNvPr id="50" name="直接连接符 49"/>
            <p:cNvCxnSpPr>
              <a:cxnSpLocks/>
              <a:stCxn id="48" idx="3"/>
              <a:endCxn id="47" idx="1"/>
            </p:cNvCxnSpPr>
            <p:nvPr/>
          </p:nvCxnSpPr>
          <p:spPr>
            <a:xfrm flipV="1">
              <a:off x="3389765" y="2735940"/>
              <a:ext cx="2067607" cy="1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5457373" y="3172904"/>
              <a:ext cx="1973942" cy="557405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连接符 53"/>
            <p:cNvCxnSpPr>
              <a:cxnSpLocks/>
              <a:stCxn id="55" idx="3"/>
            </p:cNvCxnSpPr>
            <p:nvPr/>
          </p:nvCxnSpPr>
          <p:spPr>
            <a:xfrm>
              <a:off x="3559379" y="3422412"/>
              <a:ext cx="1905931" cy="9261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694749" y="3191579"/>
              <a:ext cx="2864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7030A0"/>
                  </a:solidFill>
                </a:rPr>
                <a:t>Overcome Difficulties</a:t>
              </a:r>
              <a:endParaRPr lang="zh-CN" altLang="en-US" sz="2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1" name="矩形 32"/>
          <p:cNvSpPr>
            <a:spLocks noChangeArrowheads="1"/>
          </p:cNvSpPr>
          <p:nvPr/>
        </p:nvSpPr>
        <p:spPr bwMode="auto">
          <a:xfrm>
            <a:off x="694749" y="0"/>
            <a:ext cx="161594" cy="1507546"/>
          </a:xfrm>
          <a:prstGeom prst="rect">
            <a:avLst/>
          </a:prstGeom>
          <a:solidFill>
            <a:srgbClr val="1E8DD4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49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2"/>
          <p:cNvSpPr>
            <a:spLocks noChangeArrowheads="1"/>
          </p:cNvSpPr>
          <p:nvPr/>
        </p:nvSpPr>
        <p:spPr bwMode="auto">
          <a:xfrm>
            <a:off x="694749" y="0"/>
            <a:ext cx="161594" cy="1507546"/>
          </a:xfrm>
          <a:prstGeom prst="rect">
            <a:avLst/>
          </a:prstGeom>
          <a:solidFill>
            <a:srgbClr val="1E8DD4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8410" y="430607"/>
            <a:ext cx="4496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Sparse Neural Network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4505553" y="2486815"/>
            <a:ext cx="4237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Sparse Deep Model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4505553" y="3645522"/>
            <a:ext cx="4237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Deep Sparse Model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2283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81812" y="2725377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600" b="1" dirty="0">
                <a:latin typeface="+mj-ea"/>
                <a:ea typeface="+mj-ea"/>
              </a:rPr>
              <a:t>谢谢！</a:t>
            </a:r>
          </a:p>
        </p:txBody>
      </p:sp>
      <p:sp>
        <p:nvSpPr>
          <p:cNvPr id="3" name="矩形 32"/>
          <p:cNvSpPr>
            <a:spLocks noChangeArrowheads="1"/>
          </p:cNvSpPr>
          <p:nvPr/>
        </p:nvSpPr>
        <p:spPr bwMode="auto">
          <a:xfrm>
            <a:off x="694749" y="0"/>
            <a:ext cx="161594" cy="1507546"/>
          </a:xfrm>
          <a:prstGeom prst="rect">
            <a:avLst/>
          </a:prstGeom>
          <a:solidFill>
            <a:srgbClr val="1E8DD4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8410" y="430607"/>
            <a:ext cx="4496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Sparse Neural Network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9189354" y="5236030"/>
            <a:ext cx="1868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2017.5.12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246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5837" y="823258"/>
            <a:ext cx="4282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dirty="0">
                <a:solidFill>
                  <a:srgbClr val="0070C0"/>
                </a:solidFill>
              </a:rPr>
              <a:t>Sparse Regularization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5838" y="300038"/>
            <a:ext cx="3023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Sparse Deep Model</a:t>
            </a:r>
            <a:endParaRPr lang="zh-CN" altLang="en-US" sz="2800" dirty="0"/>
          </a:p>
        </p:txBody>
      </p:sp>
      <p:sp>
        <p:nvSpPr>
          <p:cNvPr id="4" name="矩形 32"/>
          <p:cNvSpPr>
            <a:spLocks noChangeArrowheads="1"/>
          </p:cNvSpPr>
          <p:nvPr/>
        </p:nvSpPr>
        <p:spPr bwMode="auto">
          <a:xfrm>
            <a:off x="694749" y="0"/>
            <a:ext cx="161594" cy="1507546"/>
          </a:xfrm>
          <a:prstGeom prst="rect">
            <a:avLst/>
          </a:prstGeom>
          <a:solidFill>
            <a:srgbClr val="1E8DD4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4979" y="2122400"/>
            <a:ext cx="4282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sz="4000" dirty="0"/>
              <a:t>Weight Sparseness</a:t>
            </a:r>
            <a:endParaRPr lang="zh-CN" altLang="en-US" sz="4000" dirty="0"/>
          </a:p>
        </p:txBody>
      </p:sp>
      <p:sp>
        <p:nvSpPr>
          <p:cNvPr id="6" name="文本框 5"/>
          <p:cNvSpPr txBox="1"/>
          <p:nvPr/>
        </p:nvSpPr>
        <p:spPr>
          <a:xfrm>
            <a:off x="7161663" y="2122399"/>
            <a:ext cx="4282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sz="4000" dirty="0"/>
              <a:t>Neural Sparseness</a:t>
            </a:r>
            <a:endParaRPr lang="zh-CN" altLang="en-US" sz="4000" dirty="0"/>
          </a:p>
        </p:txBody>
      </p:sp>
      <p:sp>
        <p:nvSpPr>
          <p:cNvPr id="8" name="箭头: 左右 7"/>
          <p:cNvSpPr/>
          <p:nvPr/>
        </p:nvSpPr>
        <p:spPr>
          <a:xfrm>
            <a:off x="5879389" y="2429711"/>
            <a:ext cx="1070712" cy="184218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62964" y="1795528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Combine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89832" y="3295898"/>
            <a:ext cx="3426509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pPr algn="ctr">
              <a:lnSpc>
                <a:spcPts val="4000"/>
              </a:lnSpc>
            </a:pPr>
            <a:r>
              <a:rPr lang="en-US" altLang="zh-CN" sz="2800" dirty="0"/>
              <a:t>Norm</a:t>
            </a:r>
          </a:p>
          <a:p>
            <a:pPr algn="ctr">
              <a:lnSpc>
                <a:spcPts val="4000"/>
              </a:lnSpc>
            </a:pPr>
            <a:r>
              <a:rPr lang="en-US" altLang="zh-CN" sz="2800" dirty="0"/>
              <a:t>Activation Function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599064" y="3295898"/>
            <a:ext cx="3854678" cy="2623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pPr algn="ctr">
              <a:lnSpc>
                <a:spcPts val="4000"/>
              </a:lnSpc>
            </a:pPr>
            <a:r>
              <a:rPr lang="en-US" altLang="zh-CN" sz="2800" dirty="0"/>
              <a:t>Norm</a:t>
            </a:r>
          </a:p>
          <a:p>
            <a:pPr algn="ctr">
              <a:lnSpc>
                <a:spcPts val="4000"/>
              </a:lnSpc>
            </a:pPr>
            <a:r>
              <a:rPr lang="en-US" altLang="zh-CN" sz="2800" dirty="0"/>
              <a:t>Zero out </a:t>
            </a:r>
            <a:r>
              <a:rPr lang="en-US" altLang="zh-CN" sz="2800" dirty="0" err="1"/>
              <a:t>Wij</a:t>
            </a:r>
            <a:r>
              <a:rPr lang="en-US" altLang="zh-CN" sz="2800" dirty="0"/>
              <a:t>(k)</a:t>
            </a:r>
          </a:p>
          <a:p>
            <a:pPr algn="ctr">
              <a:lnSpc>
                <a:spcPts val="4000"/>
              </a:lnSpc>
            </a:pPr>
            <a:r>
              <a:rPr lang="en-US" altLang="zh-CN" sz="2800" dirty="0"/>
              <a:t>Matrix Decomposition</a:t>
            </a:r>
            <a:endParaRPr lang="zh-CN" altLang="en-US" sz="2800" dirty="0"/>
          </a:p>
          <a:p>
            <a:pPr algn="ctr">
              <a:lnSpc>
                <a:spcPts val="4000"/>
              </a:lnSpc>
            </a:pPr>
            <a:r>
              <a:rPr lang="en-US" altLang="zh-CN" sz="2800" dirty="0"/>
              <a:t>Cluster &amp; Quantization</a:t>
            </a:r>
          </a:p>
          <a:p>
            <a:pPr algn="ctr">
              <a:lnSpc>
                <a:spcPts val="4000"/>
              </a:lnSpc>
            </a:pPr>
            <a:r>
              <a:rPr lang="en-US" altLang="zh-CN" sz="2800" dirty="0"/>
              <a:t>Huffman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503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5837" y="823258"/>
            <a:ext cx="4282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dirty="0"/>
              <a:t>Sparse Regularization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85838" y="300038"/>
            <a:ext cx="3023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Sparse Deep Model</a:t>
            </a:r>
            <a:endParaRPr lang="zh-CN" altLang="en-US" sz="2800" dirty="0"/>
          </a:p>
        </p:txBody>
      </p:sp>
      <p:sp>
        <p:nvSpPr>
          <p:cNvPr id="4" name="矩形 32"/>
          <p:cNvSpPr>
            <a:spLocks noChangeArrowheads="1"/>
          </p:cNvSpPr>
          <p:nvPr/>
        </p:nvSpPr>
        <p:spPr bwMode="auto">
          <a:xfrm>
            <a:off x="694749" y="0"/>
            <a:ext cx="161594" cy="1507546"/>
          </a:xfrm>
          <a:prstGeom prst="rect">
            <a:avLst/>
          </a:prstGeom>
          <a:solidFill>
            <a:srgbClr val="1E8DD4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4979" y="2122400"/>
            <a:ext cx="4282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sz="4000" dirty="0"/>
              <a:t>Weight Sparseness</a:t>
            </a:r>
            <a:endParaRPr lang="zh-CN" altLang="en-US" sz="4000" dirty="0"/>
          </a:p>
        </p:txBody>
      </p:sp>
      <p:sp>
        <p:nvSpPr>
          <p:cNvPr id="6" name="文本框 5"/>
          <p:cNvSpPr txBox="1"/>
          <p:nvPr/>
        </p:nvSpPr>
        <p:spPr>
          <a:xfrm>
            <a:off x="7161663" y="2122399"/>
            <a:ext cx="4282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sz="4000" dirty="0"/>
              <a:t>Neural Sparseness</a:t>
            </a:r>
            <a:endParaRPr lang="zh-CN" altLang="en-US" sz="4000" dirty="0"/>
          </a:p>
        </p:txBody>
      </p:sp>
      <p:sp>
        <p:nvSpPr>
          <p:cNvPr id="8" name="箭头: 左右 7"/>
          <p:cNvSpPr/>
          <p:nvPr/>
        </p:nvSpPr>
        <p:spPr>
          <a:xfrm>
            <a:off x="5879389" y="2429711"/>
            <a:ext cx="1070712" cy="184218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62964" y="1795528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Combine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89832" y="3295898"/>
            <a:ext cx="3426509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pPr algn="ctr">
              <a:lnSpc>
                <a:spcPts val="4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Norm</a:t>
            </a:r>
          </a:p>
          <a:p>
            <a:pPr algn="ctr">
              <a:lnSpc>
                <a:spcPts val="4000"/>
              </a:lnSpc>
            </a:pPr>
            <a:r>
              <a:rPr lang="en-US" altLang="zh-CN" sz="2800" dirty="0">
                <a:solidFill>
                  <a:srgbClr val="00B050"/>
                </a:solidFill>
              </a:rPr>
              <a:t>Activation Function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99064" y="3295898"/>
            <a:ext cx="3854678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pPr algn="ctr">
              <a:lnSpc>
                <a:spcPts val="4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Norm</a:t>
            </a:r>
          </a:p>
          <a:p>
            <a:pPr algn="ctr">
              <a:lnSpc>
                <a:spcPts val="4000"/>
              </a:lnSpc>
            </a:pPr>
            <a:r>
              <a:rPr lang="en-US" altLang="zh-CN" sz="2800" dirty="0">
                <a:solidFill>
                  <a:srgbClr val="00B050"/>
                </a:solidFill>
              </a:rPr>
              <a:t>Zero out </a:t>
            </a:r>
            <a:r>
              <a:rPr lang="en-US" altLang="zh-CN" sz="2800" dirty="0" err="1">
                <a:solidFill>
                  <a:srgbClr val="00B050"/>
                </a:solidFill>
              </a:rPr>
              <a:t>Wij</a:t>
            </a:r>
            <a:r>
              <a:rPr lang="en-US" altLang="zh-CN" sz="2800" dirty="0">
                <a:solidFill>
                  <a:srgbClr val="00B050"/>
                </a:solidFill>
              </a:rPr>
              <a:t>(k)</a:t>
            </a:r>
          </a:p>
          <a:p>
            <a:pPr algn="ctr">
              <a:lnSpc>
                <a:spcPts val="4000"/>
              </a:lnSpc>
            </a:pPr>
            <a:r>
              <a:rPr lang="en-US" altLang="zh-CN" sz="2800" dirty="0">
                <a:solidFill>
                  <a:srgbClr val="00B050"/>
                </a:solidFill>
              </a:rPr>
              <a:t>Matrix Decomposition</a:t>
            </a:r>
            <a:endParaRPr lang="zh-CN" altLang="en-US" sz="2800" dirty="0">
              <a:solidFill>
                <a:srgbClr val="00B050"/>
              </a:solidFill>
            </a:endParaRPr>
          </a:p>
          <a:p>
            <a:pPr algn="ctr">
              <a:lnSpc>
                <a:spcPts val="4000"/>
              </a:lnSpc>
            </a:pPr>
            <a:r>
              <a:rPr lang="en-US" altLang="zh-CN" sz="2800" dirty="0">
                <a:solidFill>
                  <a:srgbClr val="0070C0"/>
                </a:solidFill>
              </a:rPr>
              <a:t>Cluster &amp; Quantization</a:t>
            </a:r>
          </a:p>
          <a:p>
            <a:pPr algn="ctr">
              <a:lnSpc>
                <a:spcPts val="4000"/>
              </a:lnSpc>
            </a:pPr>
            <a:r>
              <a:rPr lang="en-US" altLang="zh-CN" sz="2800" dirty="0">
                <a:solidFill>
                  <a:srgbClr val="0070C0"/>
                </a:solidFill>
              </a:rPr>
              <a:t>Huffman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52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5837" y="823258"/>
            <a:ext cx="4282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dirty="0"/>
              <a:t>Sparse Regularization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85838" y="300038"/>
            <a:ext cx="3023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Sparse Deep Model</a:t>
            </a:r>
            <a:endParaRPr lang="zh-CN" altLang="en-US" sz="2800" dirty="0"/>
          </a:p>
        </p:txBody>
      </p:sp>
      <p:sp>
        <p:nvSpPr>
          <p:cNvPr id="4" name="矩形 32"/>
          <p:cNvSpPr>
            <a:spLocks noChangeArrowheads="1"/>
          </p:cNvSpPr>
          <p:nvPr/>
        </p:nvSpPr>
        <p:spPr bwMode="auto">
          <a:xfrm>
            <a:off x="694749" y="0"/>
            <a:ext cx="161594" cy="1507546"/>
          </a:xfrm>
          <a:prstGeom prst="rect">
            <a:avLst/>
          </a:prstGeom>
          <a:solidFill>
            <a:srgbClr val="1E8DD4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4979" y="2122400"/>
            <a:ext cx="4282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sz="4000" dirty="0">
                <a:solidFill>
                  <a:srgbClr val="0070C0"/>
                </a:solidFill>
              </a:rPr>
              <a:t>Weight Sparseness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61663" y="2122399"/>
            <a:ext cx="4282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sz="4000" dirty="0"/>
              <a:t>Neural Sparseness</a:t>
            </a:r>
            <a:endParaRPr lang="zh-CN" altLang="en-US" sz="4000" dirty="0"/>
          </a:p>
        </p:txBody>
      </p:sp>
      <p:sp>
        <p:nvSpPr>
          <p:cNvPr id="8" name="箭头: 左右 7"/>
          <p:cNvSpPr/>
          <p:nvPr/>
        </p:nvSpPr>
        <p:spPr>
          <a:xfrm>
            <a:off x="5879389" y="2429711"/>
            <a:ext cx="1070712" cy="184218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62964" y="1795528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Combine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89832" y="3295898"/>
            <a:ext cx="3426509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pPr algn="ctr">
              <a:lnSpc>
                <a:spcPts val="4000"/>
              </a:lnSpc>
            </a:pPr>
            <a:r>
              <a:rPr lang="en-US" altLang="zh-CN" sz="2800" dirty="0"/>
              <a:t>Norm</a:t>
            </a:r>
          </a:p>
          <a:p>
            <a:pPr algn="ctr">
              <a:lnSpc>
                <a:spcPts val="4000"/>
              </a:lnSpc>
            </a:pPr>
            <a:r>
              <a:rPr lang="en-US" altLang="zh-CN" sz="2800" dirty="0"/>
              <a:t>Activation Function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599064" y="3295898"/>
            <a:ext cx="3854678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pPr algn="ctr">
              <a:lnSpc>
                <a:spcPts val="4000"/>
              </a:lnSpc>
            </a:pPr>
            <a:r>
              <a:rPr lang="en-US" altLang="zh-CN" sz="2800" dirty="0">
                <a:solidFill>
                  <a:srgbClr val="0070C0"/>
                </a:solidFill>
              </a:rPr>
              <a:t>Norm</a:t>
            </a:r>
          </a:p>
          <a:p>
            <a:pPr algn="ctr">
              <a:lnSpc>
                <a:spcPts val="4000"/>
              </a:lnSpc>
            </a:pPr>
            <a:r>
              <a:rPr lang="en-US" altLang="zh-CN" sz="2800" dirty="0"/>
              <a:t>Zero out </a:t>
            </a:r>
            <a:r>
              <a:rPr lang="en-US" altLang="zh-CN" sz="2800" dirty="0" err="1"/>
              <a:t>Wij</a:t>
            </a:r>
            <a:r>
              <a:rPr lang="en-US" altLang="zh-CN" sz="2800" dirty="0"/>
              <a:t>(k)</a:t>
            </a:r>
          </a:p>
          <a:p>
            <a:pPr algn="ctr">
              <a:lnSpc>
                <a:spcPts val="4000"/>
              </a:lnSpc>
            </a:pPr>
            <a:r>
              <a:rPr lang="en-US" altLang="zh-CN" sz="2800" dirty="0"/>
              <a:t>Matrix Decomposition</a:t>
            </a:r>
            <a:endParaRPr lang="zh-CN" altLang="en-US" sz="2800" dirty="0"/>
          </a:p>
          <a:p>
            <a:pPr algn="ctr">
              <a:lnSpc>
                <a:spcPts val="4000"/>
              </a:lnSpc>
            </a:pPr>
            <a:r>
              <a:rPr lang="en-US" altLang="zh-CN" sz="2800" dirty="0"/>
              <a:t>Cluster &amp; Quantization</a:t>
            </a:r>
          </a:p>
          <a:p>
            <a:pPr algn="ctr">
              <a:lnSpc>
                <a:spcPts val="4000"/>
              </a:lnSpc>
            </a:pPr>
            <a:r>
              <a:rPr lang="en-US" altLang="zh-CN" sz="2800" dirty="0"/>
              <a:t>Huffman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508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85838" y="300038"/>
            <a:ext cx="291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Weight Sparseness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985838" y="823258"/>
            <a:ext cx="4709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070C0"/>
                </a:solidFill>
              </a:rPr>
              <a:t>Norm ( Weight Decay )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01697" y="246528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训练准则公式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945292" y="3561977"/>
            <a:ext cx="9123776" cy="578685"/>
            <a:chOff x="573693" y="4160406"/>
            <a:chExt cx="9123776" cy="578685"/>
          </a:xfrm>
        </p:grpSpPr>
        <p:sp>
          <p:nvSpPr>
            <p:cNvPr id="11" name="箭头: 下 10"/>
            <p:cNvSpPr/>
            <p:nvPr/>
          </p:nvSpPr>
          <p:spPr>
            <a:xfrm rot="16200000">
              <a:off x="3012958" y="4157197"/>
              <a:ext cx="227041" cy="585101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3643969" y="4160406"/>
                  <a:ext cx="6053500" cy="57868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̈"/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</m:acc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)+</m:t>
                            </m:r>
                            <m:r>
                              <a:rPr lang="zh-CN" alt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3969" y="4160406"/>
                  <a:ext cx="6053500" cy="57868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573693" y="4188138"/>
                  <a:ext cx="175240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93" y="4188138"/>
                  <a:ext cx="1752403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矩形 32"/>
          <p:cNvSpPr>
            <a:spLocks noChangeArrowheads="1"/>
          </p:cNvSpPr>
          <p:nvPr/>
        </p:nvSpPr>
        <p:spPr bwMode="auto">
          <a:xfrm>
            <a:off x="694749" y="0"/>
            <a:ext cx="161594" cy="1507546"/>
          </a:xfrm>
          <a:prstGeom prst="rect">
            <a:avLst/>
          </a:prstGeom>
          <a:solidFill>
            <a:srgbClr val="1E8DD4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55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5837" y="823258"/>
            <a:ext cx="4282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dirty="0"/>
              <a:t>Sparse Regularization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85838" y="300038"/>
            <a:ext cx="3023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Sparse Deep Model</a:t>
            </a:r>
            <a:endParaRPr lang="zh-CN" altLang="en-US" sz="2800" dirty="0"/>
          </a:p>
        </p:txBody>
      </p:sp>
      <p:sp>
        <p:nvSpPr>
          <p:cNvPr id="4" name="矩形 32"/>
          <p:cNvSpPr>
            <a:spLocks noChangeArrowheads="1"/>
          </p:cNvSpPr>
          <p:nvPr/>
        </p:nvSpPr>
        <p:spPr bwMode="auto">
          <a:xfrm>
            <a:off x="694749" y="0"/>
            <a:ext cx="161594" cy="1507546"/>
          </a:xfrm>
          <a:prstGeom prst="rect">
            <a:avLst/>
          </a:prstGeom>
          <a:solidFill>
            <a:srgbClr val="1E8DD4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4979" y="2122400"/>
            <a:ext cx="4282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sz="4000" dirty="0"/>
              <a:t>Weight Sparseness</a:t>
            </a:r>
            <a:endParaRPr lang="zh-CN" altLang="en-US" sz="4000" dirty="0"/>
          </a:p>
        </p:txBody>
      </p:sp>
      <p:sp>
        <p:nvSpPr>
          <p:cNvPr id="6" name="文本框 5"/>
          <p:cNvSpPr txBox="1"/>
          <p:nvPr/>
        </p:nvSpPr>
        <p:spPr>
          <a:xfrm>
            <a:off x="7161663" y="2122399"/>
            <a:ext cx="4282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altLang="zh-CN" sz="4000" dirty="0"/>
              <a:t>Neural Sparseness</a:t>
            </a:r>
            <a:endParaRPr lang="zh-CN" altLang="en-US" sz="4000" dirty="0"/>
          </a:p>
        </p:txBody>
      </p:sp>
      <p:sp>
        <p:nvSpPr>
          <p:cNvPr id="8" name="箭头: 左右 7"/>
          <p:cNvSpPr/>
          <p:nvPr/>
        </p:nvSpPr>
        <p:spPr>
          <a:xfrm>
            <a:off x="5879389" y="2429711"/>
            <a:ext cx="1070712" cy="184218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62964" y="1795528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Combine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89832" y="3295898"/>
            <a:ext cx="3426509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pPr algn="ctr">
              <a:lnSpc>
                <a:spcPts val="4000"/>
              </a:lnSpc>
            </a:pPr>
            <a:r>
              <a:rPr lang="en-US" altLang="zh-CN" sz="2800" dirty="0"/>
              <a:t>Norm</a:t>
            </a:r>
          </a:p>
          <a:p>
            <a:pPr algn="ctr">
              <a:lnSpc>
                <a:spcPts val="4000"/>
              </a:lnSpc>
            </a:pPr>
            <a:r>
              <a:rPr lang="en-US" altLang="zh-CN" sz="2800" dirty="0"/>
              <a:t>Activation Function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599064" y="3295898"/>
            <a:ext cx="3854678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pPr algn="ctr">
              <a:lnSpc>
                <a:spcPts val="4000"/>
              </a:lnSpc>
            </a:pPr>
            <a:r>
              <a:rPr lang="en-US" altLang="zh-CN" sz="2800" dirty="0"/>
              <a:t>Norm</a:t>
            </a:r>
          </a:p>
          <a:p>
            <a:pPr algn="ctr">
              <a:lnSpc>
                <a:spcPts val="4000"/>
              </a:lnSpc>
            </a:pPr>
            <a:r>
              <a:rPr lang="en-US" altLang="zh-CN" sz="2800" dirty="0">
                <a:solidFill>
                  <a:srgbClr val="0070C0"/>
                </a:solidFill>
              </a:rPr>
              <a:t>Zero out </a:t>
            </a:r>
            <a:r>
              <a:rPr lang="en-US" altLang="zh-CN" sz="2800" dirty="0" err="1">
                <a:solidFill>
                  <a:srgbClr val="0070C0"/>
                </a:solidFill>
              </a:rPr>
              <a:t>Wij</a:t>
            </a:r>
            <a:r>
              <a:rPr lang="en-US" altLang="zh-CN" sz="2800" dirty="0">
                <a:solidFill>
                  <a:srgbClr val="0070C0"/>
                </a:solidFill>
              </a:rPr>
              <a:t>(k)</a:t>
            </a:r>
          </a:p>
          <a:p>
            <a:pPr algn="ctr">
              <a:lnSpc>
                <a:spcPts val="4000"/>
              </a:lnSpc>
            </a:pPr>
            <a:r>
              <a:rPr lang="en-US" altLang="zh-CN" sz="2800" dirty="0"/>
              <a:t>Matrix Decomposition</a:t>
            </a:r>
            <a:endParaRPr lang="zh-CN" altLang="en-US" sz="2800" dirty="0"/>
          </a:p>
          <a:p>
            <a:pPr algn="ctr">
              <a:lnSpc>
                <a:spcPts val="4000"/>
              </a:lnSpc>
            </a:pPr>
            <a:r>
              <a:rPr lang="en-US" altLang="zh-CN" sz="2800" dirty="0"/>
              <a:t>Cluster &amp; Quantization</a:t>
            </a:r>
          </a:p>
          <a:p>
            <a:pPr algn="ctr">
              <a:lnSpc>
                <a:spcPts val="4000"/>
              </a:lnSpc>
            </a:pPr>
            <a:r>
              <a:rPr lang="en-US" altLang="zh-CN" sz="2800" dirty="0"/>
              <a:t>Huffman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9768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1429</TotalTime>
  <Words>853</Words>
  <Application>Microsoft Office PowerPoint</Application>
  <PresentationFormat>宽屏</PresentationFormat>
  <Paragraphs>330</Paragraphs>
  <Slides>42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1" baseType="lpstr">
      <vt:lpstr>等线</vt:lpstr>
      <vt:lpstr>等线 Light</vt:lpstr>
      <vt:lpstr>微软雅黑</vt:lpstr>
      <vt:lpstr>Arial</vt:lpstr>
      <vt:lpstr>Calibri</vt:lpstr>
      <vt:lpstr>Calibri Light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Yanqing</dc:creator>
  <cp:lastModifiedBy>Wang Yanqing</cp:lastModifiedBy>
  <cp:revision>79</cp:revision>
  <dcterms:created xsi:type="dcterms:W3CDTF">2017-05-11T14:42:18Z</dcterms:created>
  <dcterms:modified xsi:type="dcterms:W3CDTF">2017-05-13T07:44:13Z</dcterms:modified>
</cp:coreProperties>
</file>