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Arial Black" panose="020B0A04020102020204" pitchFamily="34" charset="0"/>
      <p:regular r:id="rId10"/>
      <p:bold r:id="rId11"/>
    </p:embeddedFont>
    <p:embeddedFont>
      <p:font typeface="Century Gothic" panose="020B0502020202020204" pitchFamily="34" charset="0"/>
      <p:regular r:id="rId12"/>
      <p:bold r:id="rId13"/>
      <p:italic r:id="rId14"/>
      <p:boldItalic r:id="rId15"/>
    </p:embeddedFont>
    <p:embeddedFont>
      <p:font typeface="Garamond" panose="02020404030301010803" pitchFamily="18"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DTuGvWHNaBLCXD1VmftPjS73s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A2936D-AEC8-46D8-A4A4-43F97C6A621C}">
  <a:tblStyle styleId="{09A2936D-AEC8-46D8-A4A4-43F97C6A621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187" name="Google Shape;18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0"/>
        <p:cNvGrpSpPr/>
        <p:nvPr/>
      </p:nvGrpSpPr>
      <p:grpSpPr>
        <a:xfrm>
          <a:off x="0" y="0"/>
          <a:ext cx="0" cy="0"/>
          <a:chOff x="0" y="0"/>
          <a:chExt cx="0" cy="0"/>
        </a:xfrm>
      </p:grpSpPr>
      <p:grpSp>
        <p:nvGrpSpPr>
          <p:cNvPr id="21" name="Google Shape;21;p9"/>
          <p:cNvGrpSpPr/>
          <p:nvPr/>
        </p:nvGrpSpPr>
        <p:grpSpPr>
          <a:xfrm>
            <a:off x="-16934" y="0"/>
            <a:ext cx="12231160" cy="6856214"/>
            <a:chOff x="-16934" y="0"/>
            <a:chExt cx="12231160" cy="6856214"/>
          </a:xfrm>
        </p:grpSpPr>
        <p:pic>
          <p:nvPicPr>
            <p:cNvPr id="22" name="Google Shape;22;p9"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3" name="Google Shape;23;p9"/>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9"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5" name="Google Shape;25;p9"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6" name="Google Shape;26;p9"/>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28" name="Google Shape;28;p9"/>
          <p:cNvSpPr txBox="1">
            <a:spLocks noGrp="1"/>
          </p:cNvSpPr>
          <p:nvPr>
            <p:ph type="dt" idx="10"/>
          </p:nvPr>
        </p:nvSpPr>
        <p:spPr>
          <a:xfrm>
            <a:off x="7983232" y="5037663"/>
            <a:ext cx="897467"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9"/>
          <p:cNvSpPr txBox="1">
            <a:spLocks noGrp="1"/>
          </p:cNvSpPr>
          <p:nvPr>
            <p:ph type="ftr" idx="11"/>
          </p:nvPr>
        </p:nvSpPr>
        <p:spPr>
          <a:xfrm>
            <a:off x="2692397" y="5037663"/>
            <a:ext cx="5214635"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sldNum" idx="12"/>
          </p:nvPr>
        </p:nvSpPr>
        <p:spPr>
          <a:xfrm>
            <a:off x="8956900" y="5037663"/>
            <a:ext cx="55116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31" name="Google Shape;31;p9"/>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1295401" y="4815415"/>
            <a:ext cx="9609666"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8"/>
          <p:cNvSpPr>
            <a:spLocks noGrp="1"/>
          </p:cNvSpPr>
          <p:nvPr>
            <p:ph type="pic" idx="2"/>
          </p:nvPr>
        </p:nvSpPr>
        <p:spPr>
          <a:xfrm>
            <a:off x="1041427" y="1041399"/>
            <a:ext cx="10105972" cy="3335869"/>
          </a:xfrm>
          <a:prstGeom prst="roundRect">
            <a:avLst>
              <a:gd name="adj" fmla="val 0"/>
            </a:avLst>
          </a:prstGeom>
          <a:noFill/>
          <a:ln w="57150" cap="flat" cmpd="thickThin">
            <a:solidFill>
              <a:srgbClr val="7F7F7F"/>
            </a:solidFill>
            <a:prstDash val="solid"/>
            <a:miter lim="800000"/>
            <a:headEnd type="none" w="sm" len="sm"/>
            <a:tailEnd type="none" w="sm" len="sm"/>
          </a:ln>
        </p:spPr>
      </p:sp>
      <p:sp>
        <p:nvSpPr>
          <p:cNvPr id="92" name="Google Shape;92;p18"/>
          <p:cNvSpPr txBox="1">
            <a:spLocks noGrp="1"/>
          </p:cNvSpPr>
          <p:nvPr>
            <p:ph type="body" idx="1"/>
          </p:nvPr>
        </p:nvSpPr>
        <p:spPr>
          <a:xfrm>
            <a:off x="1295401" y="5382153"/>
            <a:ext cx="9609666" cy="493712"/>
          </a:xfrm>
          <a:prstGeom prst="rect">
            <a:avLst/>
          </a:prstGeom>
          <a:noFill/>
          <a:ln>
            <a:noFill/>
          </a:ln>
        </p:spPr>
        <p:txBody>
          <a:bodyPr spcFirstLastPara="1" wrap="square" lIns="91425" tIns="45700" rIns="91425" bIns="45700" anchor="t" anchorCtr="0">
            <a:normAutofit/>
          </a:bodyPr>
          <a:lstStyle>
            <a:lvl1pPr marL="457200" lvl="0" indent="-228600" algn="ctr">
              <a:spcBef>
                <a:spcPts val="280"/>
              </a:spcBef>
              <a:spcAft>
                <a:spcPts val="0"/>
              </a:spcAft>
              <a:buSzPts val="1610"/>
              <a:buNone/>
              <a:defRPr sz="14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93" name="Google Shape;93;p1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1303868" y="982132"/>
            <a:ext cx="9592732" cy="29548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9"/>
          <p:cNvSpPr txBox="1">
            <a:spLocks noGrp="1"/>
          </p:cNvSpPr>
          <p:nvPr>
            <p:ph type="body" idx="1"/>
          </p:nvPr>
        </p:nvSpPr>
        <p:spPr>
          <a:xfrm>
            <a:off x="1303868" y="4343399"/>
            <a:ext cx="9592732"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99" name="Google Shape;99;p1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02" name="Google Shape;102;p19"/>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1446213" y="982132"/>
            <a:ext cx="9296398" cy="2370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0"/>
          <p:cNvSpPr txBox="1">
            <a:spLocks noGrp="1"/>
          </p:cNvSpPr>
          <p:nvPr>
            <p:ph type="body" idx="1"/>
          </p:nvPr>
        </p:nvSpPr>
        <p:spPr>
          <a:xfrm>
            <a:off x="1674812" y="3352800"/>
            <a:ext cx="8839202" cy="584200"/>
          </a:xfrm>
          <a:prstGeom prst="rect">
            <a:avLst/>
          </a:prstGeom>
          <a:noFill/>
          <a:ln>
            <a:noFill/>
          </a:ln>
        </p:spPr>
        <p:txBody>
          <a:bodyPr spcFirstLastPara="1" wrap="square" lIns="91425" tIns="45700" rIns="91425" bIns="45700" anchor="ctr" anchorCtr="0">
            <a:normAutofit/>
          </a:bodyPr>
          <a:lstStyle>
            <a:lvl1pPr marL="457200" lvl="0" indent="-228600" algn="r">
              <a:spcBef>
                <a:spcPts val="400"/>
              </a:spcBef>
              <a:spcAft>
                <a:spcPts val="0"/>
              </a:spcAft>
              <a:buSzPts val="2300"/>
              <a:buFont typeface="Garamond"/>
              <a:buNone/>
              <a:defRPr sz="20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06" name="Google Shape;106;p20"/>
          <p:cNvSpPr txBox="1">
            <a:spLocks noGrp="1"/>
          </p:cNvSpPr>
          <p:nvPr>
            <p:ph type="body" idx="2"/>
          </p:nvPr>
        </p:nvSpPr>
        <p:spPr>
          <a:xfrm>
            <a:off x="1295401" y="4343399"/>
            <a:ext cx="9609666"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07" name="Google Shape;107;p2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10" name="Google Shape;110;p20"/>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sp>
        <p:nvSpPr>
          <p:cNvPr id="111" name="Google Shape;111;p20"/>
          <p:cNvSpPr txBox="1"/>
          <p:nvPr/>
        </p:nvSpPr>
        <p:spPr>
          <a:xfrm>
            <a:off x="10600267" y="282787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cxnSp>
        <p:nvCxnSpPr>
          <p:cNvPr id="112" name="Google Shape;112;p20"/>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1295402" y="3308581"/>
            <a:ext cx="9609668"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1"/>
          <p:cNvSpPr txBox="1">
            <a:spLocks noGrp="1"/>
          </p:cNvSpPr>
          <p:nvPr>
            <p:ph type="body" idx="1"/>
          </p:nvPr>
        </p:nvSpPr>
        <p:spPr>
          <a:xfrm>
            <a:off x="1295401" y="4777381"/>
            <a:ext cx="9609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6" name="Google Shape;116;p2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1446213" y="982132"/>
            <a:ext cx="9296398"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2"/>
          <p:cNvSpPr txBox="1">
            <a:spLocks noGrp="1"/>
          </p:cNvSpPr>
          <p:nvPr>
            <p:ph type="body" idx="1"/>
          </p:nvPr>
        </p:nvSpPr>
        <p:spPr>
          <a:xfrm>
            <a:off x="1295401" y="3639312"/>
            <a:ext cx="9609668" cy="88696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2" name="Google Shape;122;p22"/>
          <p:cNvSpPr txBox="1">
            <a:spLocks noGrp="1"/>
          </p:cNvSpPr>
          <p:nvPr>
            <p:ph type="body" idx="2"/>
          </p:nvPr>
        </p:nvSpPr>
        <p:spPr>
          <a:xfrm>
            <a:off x="1295401" y="4529667"/>
            <a:ext cx="9609668" cy="13462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3" name="Google Shape;123;p2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26" name="Google Shape;126;p22"/>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sp>
        <p:nvSpPr>
          <p:cNvPr id="127" name="Google Shape;127;p22"/>
          <p:cNvSpPr txBox="1"/>
          <p:nvPr/>
        </p:nvSpPr>
        <p:spPr>
          <a:xfrm>
            <a:off x="10600267" y="259926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cxnSp>
        <p:nvCxnSpPr>
          <p:cNvPr id="128" name="Google Shape;128;p22"/>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1295401" y="982132"/>
            <a:ext cx="9609666"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3"/>
          <p:cNvSpPr txBox="1">
            <a:spLocks noGrp="1"/>
          </p:cNvSpPr>
          <p:nvPr>
            <p:ph type="body" idx="1"/>
          </p:nvPr>
        </p:nvSpPr>
        <p:spPr>
          <a:xfrm>
            <a:off x="1295401" y="3630168"/>
            <a:ext cx="9609668" cy="84124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3220"/>
              <a:buNone/>
              <a:defRPr sz="2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32" name="Google Shape;132;p23"/>
          <p:cNvSpPr txBox="1">
            <a:spLocks noGrp="1"/>
          </p:cNvSpPr>
          <p:nvPr>
            <p:ph type="body" idx="2"/>
          </p:nvPr>
        </p:nvSpPr>
        <p:spPr>
          <a:xfrm>
            <a:off x="1295400" y="4470399"/>
            <a:ext cx="9609670" cy="14054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33" name="Google Shape;133;p2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36" name="Google Shape;136;p23"/>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4"/>
          <p:cNvSpPr txBox="1">
            <a:spLocks noGrp="1"/>
          </p:cNvSpPr>
          <p:nvPr>
            <p:ph type="body" idx="1"/>
          </p:nvPr>
        </p:nvSpPr>
        <p:spPr>
          <a:xfrm rot="5400000">
            <a:off x="4436531" y="-584198"/>
            <a:ext cx="3318936" cy="960119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0" name="Google Shape;140;p2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43" name="Google Shape;143;p24"/>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rot="5400000">
            <a:off x="7497936" y="2483551"/>
            <a:ext cx="4893735" cy="189089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5"/>
          <p:cNvSpPr txBox="1">
            <a:spLocks noGrp="1"/>
          </p:cNvSpPr>
          <p:nvPr>
            <p:ph type="body" idx="1"/>
          </p:nvPr>
        </p:nvSpPr>
        <p:spPr>
          <a:xfrm rot="5400000">
            <a:off x="2565043" y="-287514"/>
            <a:ext cx="4893734" cy="743302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7" name="Google Shape;147;p2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50" name="Google Shape;150;p25"/>
          <p:cNvCxnSpPr/>
          <p:nvPr/>
        </p:nvCxnSpPr>
        <p:spPr>
          <a:xfrm>
            <a:off x="8863890"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cxnSp>
        <p:nvCxnSpPr>
          <p:cNvPr id="33" name="Google Shape;33;p10"/>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34" name="Google Shape;34;p10"/>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6" name="Google Shape;36;p1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2015069" y="1752606"/>
            <a:ext cx="8158688" cy="1822514"/>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4400"/>
              <a:buFont typeface="Garamond"/>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1"/>
          <p:cNvSpPr txBox="1">
            <a:spLocks noGrp="1"/>
          </p:cNvSpPr>
          <p:nvPr>
            <p:ph type="body" idx="1"/>
          </p:nvPr>
        </p:nvSpPr>
        <p:spPr>
          <a:xfrm>
            <a:off x="2015067" y="3846051"/>
            <a:ext cx="8158690" cy="954547"/>
          </a:xfrm>
          <a:prstGeom prst="rect">
            <a:avLst/>
          </a:prstGeom>
          <a:noFill/>
          <a:ln>
            <a:noFill/>
          </a:ln>
        </p:spPr>
        <p:txBody>
          <a:bodyPr spcFirstLastPara="1" wrap="square" lIns="91425" tIns="45700" rIns="91425" bIns="45700" anchor="t" anchorCtr="0">
            <a:norm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42" name="Google Shape;42;p1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45" name="Google Shape;45;p11"/>
          <p:cNvCxnSpPr/>
          <p:nvPr/>
        </p:nvCxnSpPr>
        <p:spPr>
          <a:xfrm>
            <a:off x="2012723" y="3710585"/>
            <a:ext cx="816338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cxnSp>
        <p:nvCxnSpPr>
          <p:cNvPr id="47" name="Google Shape;47;p12"/>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48" name="Google Shape;48;p12"/>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0" name="Google Shape;50;p12"/>
          <p:cNvSpPr txBox="1">
            <a:spLocks noGrp="1"/>
          </p:cNvSpPr>
          <p:nvPr>
            <p:ph type="body" idx="2"/>
          </p:nvPr>
        </p:nvSpPr>
        <p:spPr>
          <a:xfrm>
            <a:off x="6181344"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1" name="Google Shape;51;p1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129540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7" name="Google Shape;57;p13"/>
          <p:cNvSpPr txBox="1">
            <a:spLocks noGrp="1"/>
          </p:cNvSpPr>
          <p:nvPr>
            <p:ph type="body" idx="2"/>
          </p:nvPr>
        </p:nvSpPr>
        <p:spPr>
          <a:xfrm>
            <a:off x="129540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8" name="Google Shape;58;p13"/>
          <p:cNvSpPr txBox="1">
            <a:spLocks noGrp="1"/>
          </p:cNvSpPr>
          <p:nvPr>
            <p:ph type="body" idx="3"/>
          </p:nvPr>
        </p:nvSpPr>
        <p:spPr>
          <a:xfrm>
            <a:off x="618067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9" name="Google Shape;59;p13"/>
          <p:cNvSpPr txBox="1">
            <a:spLocks noGrp="1"/>
          </p:cNvSpPr>
          <p:nvPr>
            <p:ph type="body" idx="4"/>
          </p:nvPr>
        </p:nvSpPr>
        <p:spPr>
          <a:xfrm>
            <a:off x="618067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60" name="Google Shape;60;p1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63" name="Google Shape;63;p13"/>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69" name="Google Shape;69;p14"/>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1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1293811" y="1388534"/>
            <a:ext cx="3718455"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body" idx="1"/>
          </p:nvPr>
        </p:nvSpPr>
        <p:spPr>
          <a:xfrm>
            <a:off x="5418668" y="982131"/>
            <a:ext cx="5469466" cy="4893735"/>
          </a:xfrm>
          <a:prstGeom prst="rect">
            <a:avLst/>
          </a:prstGeom>
          <a:noFill/>
          <a:ln>
            <a:noFill/>
          </a:ln>
        </p:spPr>
        <p:txBody>
          <a:bodyPr spcFirstLastPara="1" wrap="square" lIns="91425" tIns="45700" rIns="91425" bIns="45700" anchor="ctr"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7" name="Google Shape;77;p16"/>
          <p:cNvSpPr txBox="1">
            <a:spLocks noGrp="1"/>
          </p:cNvSpPr>
          <p:nvPr>
            <p:ph type="body" idx="2"/>
          </p:nvPr>
        </p:nvSpPr>
        <p:spPr>
          <a:xfrm>
            <a:off x="1293811" y="3031065"/>
            <a:ext cx="3718455" cy="2438404"/>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78" name="Google Shape;78;p1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81" name="Google Shape;81;p16"/>
          <p:cNvCxnSpPr/>
          <p:nvPr/>
        </p:nvCxnSpPr>
        <p:spPr>
          <a:xfrm>
            <a:off x="1396169" y="2912533"/>
            <a:ext cx="35144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1295399" y="1883832"/>
            <a:ext cx="6241816"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800"/>
              <a:buFont typeface="Garamond"/>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
          <p:cNvSpPr>
            <a:spLocks noGrp="1"/>
          </p:cNvSpPr>
          <p:nvPr>
            <p:ph type="pic" idx="2"/>
          </p:nvPr>
        </p:nvSpPr>
        <p:spPr>
          <a:xfrm>
            <a:off x="8094831" y="1041400"/>
            <a:ext cx="3063347" cy="4775200"/>
          </a:xfrm>
          <a:prstGeom prst="roundRect">
            <a:avLst>
              <a:gd name="adj" fmla="val 0"/>
            </a:avLst>
          </a:prstGeom>
          <a:noFill/>
          <a:ln w="57150" cap="flat" cmpd="thickThin">
            <a:solidFill>
              <a:srgbClr val="7F7F7F"/>
            </a:solidFill>
            <a:prstDash val="solid"/>
            <a:miter lim="800000"/>
            <a:headEnd type="none" w="sm" len="sm"/>
            <a:tailEnd type="none" w="sm" len="sm"/>
          </a:ln>
        </p:spPr>
      </p:sp>
      <p:sp>
        <p:nvSpPr>
          <p:cNvPr id="85" name="Google Shape;85;p17"/>
          <p:cNvSpPr txBox="1">
            <a:spLocks noGrp="1"/>
          </p:cNvSpPr>
          <p:nvPr>
            <p:ph type="body" idx="1"/>
          </p:nvPr>
        </p:nvSpPr>
        <p:spPr>
          <a:xfrm>
            <a:off x="1295399" y="3255432"/>
            <a:ext cx="6241816" cy="1828800"/>
          </a:xfrm>
          <a:prstGeom prst="rect">
            <a:avLst/>
          </a:prstGeom>
          <a:noFill/>
          <a:ln>
            <a:noFill/>
          </a:ln>
        </p:spPr>
        <p:txBody>
          <a:bodyPr spcFirstLastPara="1" wrap="square" lIns="91425" tIns="45700" rIns="91425" bIns="45700" anchor="t" anchorCtr="0">
            <a:normAutofit/>
          </a:bodyPr>
          <a:lstStyle>
            <a:lvl1pPr marL="457200" lvl="0" indent="-228600" algn="ctr">
              <a:spcBef>
                <a:spcPts val="360"/>
              </a:spcBef>
              <a:spcAft>
                <a:spcPts val="0"/>
              </a:spcAft>
              <a:buSzPts val="2070"/>
              <a:buNone/>
              <a:defRPr sz="18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6" name="Google Shape;86;p1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grpSp>
        <p:nvGrpSpPr>
          <p:cNvPr id="10" name="Google Shape;10;p8"/>
          <p:cNvGrpSpPr/>
          <p:nvPr/>
        </p:nvGrpSpPr>
        <p:grpSpPr>
          <a:xfrm>
            <a:off x="-15736" y="0"/>
            <a:ext cx="12229962" cy="6856214"/>
            <a:chOff x="-15736" y="0"/>
            <a:chExt cx="12229962" cy="6856214"/>
          </a:xfrm>
        </p:grpSpPr>
        <p:pic>
          <p:nvPicPr>
            <p:cNvPr id="11" name="Google Shape;11;p8" descr="HD-PanelContent.png"/>
            <p:cNvPicPr preferRelativeResize="0"/>
            <p:nvPr/>
          </p:nvPicPr>
          <p:blipFill rotWithShape="1">
            <a:blip r:embed="rId20">
              <a:alphaModFix/>
            </a:blip>
            <a:srcRect/>
            <a:stretch/>
          </p:blipFill>
          <p:spPr>
            <a:xfrm>
              <a:off x="0" y="0"/>
              <a:ext cx="12188825" cy="6856214"/>
            </a:xfrm>
            <a:prstGeom prst="rect">
              <a:avLst/>
            </a:prstGeom>
            <a:noFill/>
            <a:ln>
              <a:noFill/>
            </a:ln>
          </p:spPr>
        </p:pic>
        <p:sp>
          <p:nvSpPr>
            <p:cNvPr id="12" name="Google Shape;12;p8"/>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8" descr="HDRibbonContent-UniformTrim.png"/>
            <p:cNvPicPr preferRelativeResize="0"/>
            <p:nvPr/>
          </p:nvPicPr>
          <p:blipFill rotWithShape="1">
            <a:blip r:embed="rId21">
              <a:alphaModFix/>
            </a:blip>
            <a:srcRect/>
            <a:stretch/>
          </p:blipFill>
          <p:spPr>
            <a:xfrm>
              <a:off x="-15736" y="3153832"/>
              <a:ext cx="777240" cy="606425"/>
            </a:xfrm>
            <a:prstGeom prst="rect">
              <a:avLst/>
            </a:prstGeom>
            <a:noFill/>
            <a:ln>
              <a:noFill/>
            </a:ln>
          </p:spPr>
        </p:pic>
        <p:pic>
          <p:nvPicPr>
            <p:cNvPr id="14" name="Google Shape;14;p8" descr="HDRibbonContent-UniformTrim.png"/>
            <p:cNvPicPr preferRelativeResize="0"/>
            <p:nvPr/>
          </p:nvPicPr>
          <p:blipFill rotWithShape="1">
            <a:blip r:embed="rId21">
              <a:alphaModFix/>
            </a:blip>
            <a:srcRect/>
            <a:stretch/>
          </p:blipFill>
          <p:spPr>
            <a:xfrm>
              <a:off x="11436986" y="3153832"/>
              <a:ext cx="777240" cy="606425"/>
            </a:xfrm>
            <a:prstGeom prst="rect">
              <a:avLst/>
            </a:prstGeom>
            <a:noFill/>
            <a:ln>
              <a:noFill/>
            </a:ln>
          </p:spPr>
        </p:pic>
      </p:grpSp>
      <p:sp>
        <p:nvSpPr>
          <p:cNvPr id="15" name="Google Shape;15;p8"/>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 name="Google Shape;16;p8"/>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7" name="Google Shape;17;p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8" name="Google Shape;18;p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9" name="Google Shape;19;p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interviewprep@learnbay.co"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
          <p:cNvSpPr/>
          <p:nvPr/>
        </p:nvSpPr>
        <p:spPr>
          <a:xfrm>
            <a:off x="2497394" y="1537418"/>
            <a:ext cx="7403689" cy="37240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0" i="0" u="none" strike="noStrike" cap="none" dirty="0">
                <a:solidFill>
                  <a:schemeClr val="accent1"/>
                </a:solidFill>
                <a:latin typeface="Arial Black"/>
                <a:ea typeface="Arial Black"/>
                <a:cs typeface="Arial Black"/>
                <a:sym typeface="Arial Black"/>
              </a:rPr>
              <a:t>Optimize the power consumption</a:t>
            </a:r>
            <a:endParaRPr dirty="0"/>
          </a:p>
          <a:p>
            <a:pPr marL="0" marR="0" lvl="0" indent="0" algn="ctr" rtl="0">
              <a:spcBef>
                <a:spcPts val="0"/>
              </a:spcBef>
              <a:spcAft>
                <a:spcPts val="0"/>
              </a:spcAft>
              <a:buNone/>
            </a:pPr>
            <a:r>
              <a:rPr lang="en-IN" sz="3200" b="0" i="0" u="none" strike="noStrike" cap="none" dirty="0">
                <a:solidFill>
                  <a:schemeClr val="accent1"/>
                </a:solidFill>
                <a:latin typeface="Arial Black"/>
                <a:ea typeface="Arial Black"/>
                <a:cs typeface="Arial Black"/>
                <a:sym typeface="Arial Black"/>
              </a:rPr>
              <a:t>of Zone 1 based on various environmental and </a:t>
            </a:r>
            <a:endParaRPr dirty="0"/>
          </a:p>
          <a:p>
            <a:pPr marL="0" marR="0" lvl="0" indent="0" algn="ctr" rtl="0">
              <a:spcBef>
                <a:spcPts val="0"/>
              </a:spcBef>
              <a:spcAft>
                <a:spcPts val="0"/>
              </a:spcAft>
              <a:buNone/>
            </a:pPr>
            <a:r>
              <a:rPr lang="en-IN" sz="3200" b="0" i="0" u="none" strike="noStrike" cap="none" dirty="0">
                <a:solidFill>
                  <a:schemeClr val="accent1"/>
                </a:solidFill>
                <a:latin typeface="Arial Black"/>
                <a:ea typeface="Arial Black"/>
                <a:cs typeface="Arial Black"/>
                <a:sym typeface="Arial Black"/>
              </a:rPr>
              <a:t>meteorological factors in </a:t>
            </a:r>
            <a:endParaRPr dirty="0"/>
          </a:p>
          <a:p>
            <a:pPr marL="0" marR="0" lvl="0" indent="0" algn="ctr" rtl="0">
              <a:spcBef>
                <a:spcPts val="0"/>
              </a:spcBef>
              <a:spcAft>
                <a:spcPts val="0"/>
              </a:spcAft>
              <a:buNone/>
            </a:pPr>
            <a:r>
              <a:rPr lang="en-IN" sz="3200" b="0" i="0" u="none" strike="noStrike" cap="none" dirty="0">
                <a:solidFill>
                  <a:schemeClr val="accent1"/>
                </a:solidFill>
                <a:latin typeface="Arial Black"/>
                <a:ea typeface="Arial Black"/>
                <a:cs typeface="Arial Black"/>
                <a:sym typeface="Arial Black"/>
              </a:rPr>
              <a:t> Wellington, New-Zealand</a:t>
            </a:r>
          </a:p>
          <a:p>
            <a:pPr marL="0" marR="0" lvl="0" indent="0" algn="ctr" rtl="0">
              <a:spcBef>
                <a:spcPts val="0"/>
              </a:spcBef>
              <a:spcAft>
                <a:spcPts val="0"/>
              </a:spcAft>
              <a:buNone/>
            </a:pPr>
            <a:r>
              <a:rPr lang="en-IN" sz="1200" b="1" dirty="0">
                <a:solidFill>
                  <a:srgbClr val="FF0000"/>
                </a:solidFill>
                <a:latin typeface="Arial Black"/>
                <a:sym typeface="Arial Black"/>
              </a:rPr>
              <a:t>02-07-2025</a:t>
            </a:r>
            <a:endParaRPr sz="1200" b="1" dirty="0">
              <a:solidFill>
                <a:srgbClr val="FF0000"/>
              </a:solidFill>
            </a:endParaRPr>
          </a:p>
          <a:p>
            <a:pPr marL="0" marR="0" lvl="0" indent="0" algn="ctr" rtl="0">
              <a:spcBef>
                <a:spcPts val="0"/>
              </a:spcBef>
              <a:spcAft>
                <a:spcPts val="0"/>
              </a:spcAft>
              <a:buNone/>
            </a:pPr>
            <a:endParaRPr sz="1600" b="0" i="0" u="none" strike="noStrike" cap="none" dirty="0">
              <a:solidFill>
                <a:srgbClr val="FF0000"/>
              </a:solidFill>
              <a:latin typeface="Arial Black"/>
              <a:ea typeface="Arial Black"/>
              <a:cs typeface="Arial Black"/>
              <a:sym typeface="Arial Black"/>
            </a:endParaRPr>
          </a:p>
          <a:p>
            <a:pPr marL="0" marR="0" lvl="0" indent="0" algn="ctr" rtl="0">
              <a:spcBef>
                <a:spcPts val="0"/>
              </a:spcBef>
              <a:spcAft>
                <a:spcPts val="0"/>
              </a:spcAft>
              <a:buNone/>
            </a:pPr>
            <a:endParaRPr sz="1600" b="0" i="0" u="none" strike="noStrike" cap="none" dirty="0">
              <a:solidFill>
                <a:srgbClr val="FF0000"/>
              </a:solidFill>
              <a:latin typeface="Arial Black"/>
              <a:ea typeface="Arial Black"/>
              <a:cs typeface="Arial Black"/>
              <a:sym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lnSpcReduction="10000"/>
          </a:bodyPr>
          <a:lstStyle/>
          <a:p>
            <a:pPr marL="285750" lvl="0" indent="-285750" algn="ctr" rtl="0">
              <a:spcBef>
                <a:spcPts val="0"/>
              </a:spcBef>
              <a:spcAft>
                <a:spcPts val="0"/>
              </a:spcAft>
              <a:buSzPts val="3680"/>
              <a:buChar char="•"/>
            </a:pPr>
            <a:r>
              <a:rPr lang="en-IN" sz="3200"/>
              <a:t>The objective is to develop a machine learning model that can predict the power consumption (Zone 1 Power Consumption) of Wellington, New Zealand based on various environmental and meteorological factors. The goal is to create an accurate predictive model that can assist in managing energy resources efficiently and optimizing power consumption in that zone.</a:t>
            </a:r>
            <a:endParaRPr sz="4000"/>
          </a:p>
        </p:txBody>
      </p:sp>
      <p:sp>
        <p:nvSpPr>
          <p:cNvPr id="161" name="Google Shape;161;p2"/>
          <p:cNvSpPr/>
          <p:nvPr/>
        </p:nvSpPr>
        <p:spPr>
          <a:xfrm>
            <a:off x="2530417" y="746710"/>
            <a:ext cx="749365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b="0" i="0" u="none" strike="noStrike" cap="none">
                <a:solidFill>
                  <a:schemeClr val="accent1"/>
                </a:solidFill>
                <a:latin typeface="Arial Black"/>
                <a:ea typeface="Arial Black"/>
                <a:cs typeface="Arial Black"/>
                <a:sym typeface="Arial Black"/>
              </a:rPr>
              <a:t>Problem Statement</a:t>
            </a:r>
            <a:endParaRPr sz="5400" b="0" i="0" u="none" strike="noStrike" cap="none">
              <a:solidFill>
                <a:schemeClr val="accent1"/>
              </a:solidFill>
              <a:latin typeface="Arial Black"/>
              <a:ea typeface="Arial Black"/>
              <a:cs typeface="Arial Black"/>
              <a:sym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
          <p:cNvSpPr txBox="1">
            <a:spLocks noGrp="1"/>
          </p:cNvSpPr>
          <p:nvPr>
            <p:ph type="body" idx="1"/>
          </p:nvPr>
        </p:nvSpPr>
        <p:spPr>
          <a:xfrm>
            <a:off x="658761" y="865239"/>
            <a:ext cx="10879645" cy="5619099"/>
          </a:xfrm>
          <a:prstGeom prst="rect">
            <a:avLst/>
          </a:prstGeom>
          <a:noFill/>
          <a:ln>
            <a:noFill/>
          </a:ln>
        </p:spPr>
        <p:txBody>
          <a:bodyPr spcFirstLastPara="1" wrap="square" lIns="91425" tIns="45700" rIns="91425" bIns="45700" anchor="t" anchorCtr="0">
            <a:normAutofit lnSpcReduction="10000"/>
          </a:bodyPr>
          <a:lstStyle/>
          <a:p>
            <a:pPr marL="285750" lvl="0" indent="-285750" algn="l" rtl="0">
              <a:spcBef>
                <a:spcPts val="0"/>
              </a:spcBef>
              <a:spcAft>
                <a:spcPts val="0"/>
              </a:spcAft>
              <a:buSzPct val="115000"/>
              <a:buChar char="•"/>
            </a:pPr>
            <a:r>
              <a:rPr lang="en-IN" b="1"/>
              <a:t>Sr no. Serial Number</a:t>
            </a:r>
            <a:endParaRPr/>
          </a:p>
          <a:p>
            <a:pPr marL="285750" lvl="0" indent="-285750" algn="l" rtl="0">
              <a:spcBef>
                <a:spcPts val="1044"/>
              </a:spcBef>
              <a:spcAft>
                <a:spcPts val="0"/>
              </a:spcAft>
              <a:buSzPct val="115000"/>
              <a:buChar char="•"/>
            </a:pPr>
            <a:r>
              <a:rPr lang="en-IN" b="1"/>
              <a:t>Temperature:</a:t>
            </a:r>
            <a:r>
              <a:rPr lang="en-IN"/>
              <a:t> The temperature in Celsius at the specific location.</a:t>
            </a:r>
            <a:endParaRPr/>
          </a:p>
          <a:p>
            <a:pPr marL="285750" lvl="0" indent="-285750" algn="l" rtl="0">
              <a:spcBef>
                <a:spcPts val="1044"/>
              </a:spcBef>
              <a:spcAft>
                <a:spcPts val="0"/>
              </a:spcAft>
              <a:buSzPct val="115000"/>
              <a:buChar char="•"/>
            </a:pPr>
            <a:r>
              <a:rPr lang="en-IN" b="1"/>
              <a:t>Humidity:</a:t>
            </a:r>
            <a:r>
              <a:rPr lang="en-IN"/>
              <a:t> The relative humidity percentage at the location. (g.m-3, i.e. units of grams of water vapor per cubic meter of air. )</a:t>
            </a:r>
            <a:endParaRPr/>
          </a:p>
          <a:p>
            <a:pPr marL="285750" lvl="0" indent="-285750" algn="l" rtl="0">
              <a:spcBef>
                <a:spcPts val="1044"/>
              </a:spcBef>
              <a:spcAft>
                <a:spcPts val="0"/>
              </a:spcAft>
              <a:buSzPct val="115000"/>
              <a:buChar char="•"/>
            </a:pPr>
            <a:r>
              <a:rPr lang="en-IN" b="1"/>
              <a:t>Wind Speed:</a:t>
            </a:r>
            <a:r>
              <a:rPr lang="en-IN"/>
              <a:t> The speed of the wind at the location. (nautical mile per hour )</a:t>
            </a:r>
            <a:endParaRPr/>
          </a:p>
          <a:p>
            <a:pPr marL="285750" lvl="0" indent="-285750" algn="l" rtl="0">
              <a:spcBef>
                <a:spcPts val="1044"/>
              </a:spcBef>
              <a:spcAft>
                <a:spcPts val="0"/>
              </a:spcAft>
              <a:buSzPct val="115000"/>
              <a:buChar char="•"/>
            </a:pPr>
            <a:r>
              <a:rPr lang="en-IN" b="1"/>
              <a:t>General Diffuse Flows:</a:t>
            </a:r>
            <a:r>
              <a:rPr lang="en-IN"/>
              <a:t> Refer to a specific measurement or calculation related to the amount or intensity of diffuse solar radiation in a particular area. (Mtr sqr per sec )</a:t>
            </a:r>
            <a:endParaRPr/>
          </a:p>
          <a:p>
            <a:pPr marL="285750" lvl="0" indent="-285750" algn="l" rtl="0">
              <a:spcBef>
                <a:spcPts val="1044"/>
              </a:spcBef>
              <a:spcAft>
                <a:spcPts val="0"/>
              </a:spcAft>
              <a:buSzPct val="115000"/>
              <a:buChar char="•"/>
            </a:pPr>
            <a:r>
              <a:rPr lang="en-IN" b="1"/>
              <a:t>Diffuse Flows:</a:t>
            </a:r>
            <a:r>
              <a:rPr lang="en-IN"/>
              <a:t> The measure of diffuse solar radiation. (Mtr sqr per sec )</a:t>
            </a:r>
            <a:endParaRPr/>
          </a:p>
          <a:p>
            <a:pPr marL="285750" lvl="0" indent="-285750" algn="l" rtl="0">
              <a:spcBef>
                <a:spcPts val="1044"/>
              </a:spcBef>
              <a:spcAft>
                <a:spcPts val="0"/>
              </a:spcAft>
              <a:buSzPct val="115000"/>
              <a:buChar char="•"/>
            </a:pPr>
            <a:r>
              <a:rPr lang="en-IN" b="1"/>
              <a:t>Air Quality Index:</a:t>
            </a:r>
            <a:r>
              <a:rPr lang="en-IN"/>
              <a:t> An index representing the air quality in the area. (particles in micrograms per cubic meter. )</a:t>
            </a:r>
            <a:endParaRPr/>
          </a:p>
          <a:p>
            <a:pPr marL="285750" lvl="0" indent="-285750" algn="l" rtl="0">
              <a:spcBef>
                <a:spcPts val="1044"/>
              </a:spcBef>
              <a:spcAft>
                <a:spcPts val="0"/>
              </a:spcAft>
              <a:buSzPct val="115000"/>
              <a:buChar char="•"/>
            </a:pPr>
            <a:r>
              <a:rPr lang="en-IN" b="1"/>
              <a:t>Cloudiness:</a:t>
            </a:r>
            <a:r>
              <a:rPr lang="en-IN"/>
              <a:t> The level of cloud cover or cloudiness at the location. (1-Yes,0-No)</a:t>
            </a:r>
            <a:endParaRPr/>
          </a:p>
          <a:p>
            <a:pPr marL="285750" lvl="0" indent="-285750" algn="l" rtl="0">
              <a:spcBef>
                <a:spcPts val="1044"/>
              </a:spcBef>
              <a:spcAft>
                <a:spcPts val="0"/>
              </a:spcAft>
              <a:buSzPct val="115000"/>
              <a:buChar char="•"/>
            </a:pPr>
            <a:r>
              <a:rPr lang="en-IN" b="1"/>
              <a:t>Zone 1 Power Consumption:</a:t>
            </a:r>
            <a:r>
              <a:rPr lang="en-IN"/>
              <a:t> The power consumption in the specific zone, which is the target variable to be predicted. (in KWR-</a:t>
            </a:r>
            <a:r>
              <a:rPr lang="en-IN" b="1">
                <a:solidFill>
                  <a:srgbClr val="92D050"/>
                </a:solidFill>
                <a:highlight>
                  <a:srgbClr val="FFFF00"/>
                </a:highlight>
              </a:rPr>
              <a:t> </a:t>
            </a:r>
            <a:r>
              <a:rPr lang="en-IN" b="1">
                <a:solidFill>
                  <a:schemeClr val="dk1"/>
                </a:solidFill>
                <a:highlight>
                  <a:srgbClr val="FF0000"/>
                </a:highlight>
              </a:rPr>
              <a:t>Target value</a:t>
            </a:r>
            <a:r>
              <a:rPr lang="en-IN" b="1">
                <a:solidFill>
                  <a:srgbClr val="92D050"/>
                </a:solidFill>
                <a:highlight>
                  <a:srgbClr val="FFFF00"/>
                </a:highlight>
              </a:rPr>
              <a:t>)</a:t>
            </a:r>
            <a:endParaRPr/>
          </a:p>
          <a:p>
            <a:pPr marL="285750" lvl="0" indent="-123634" algn="l" rtl="0">
              <a:spcBef>
                <a:spcPts val="1044"/>
              </a:spcBef>
              <a:spcAft>
                <a:spcPts val="0"/>
              </a:spcAft>
              <a:buSzPct val="115000"/>
              <a:buNone/>
            </a:pPr>
            <a:endParaRPr/>
          </a:p>
        </p:txBody>
      </p:sp>
      <p:sp>
        <p:nvSpPr>
          <p:cNvPr id="167" name="Google Shape;167;p3"/>
          <p:cNvSpPr txBox="1"/>
          <p:nvPr/>
        </p:nvSpPr>
        <p:spPr>
          <a:xfrm>
            <a:off x="1201843" y="413904"/>
            <a:ext cx="10510885"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i="0" u="none" strike="noStrike" cap="none">
                <a:solidFill>
                  <a:schemeClr val="dk1"/>
                </a:solidFill>
                <a:latin typeface="Garamond"/>
                <a:ea typeface="Garamond"/>
                <a:cs typeface="Garamond"/>
                <a:sym typeface="Garamond"/>
              </a:rPr>
              <a:t>Data Dictionary</a:t>
            </a:r>
            <a:endParaRPr sz="4000" b="1" i="0" u="none" strike="noStrike" cap="none">
              <a:solidFill>
                <a:schemeClr val="dk1"/>
              </a:solidFill>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4"/>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IN">
                <a:latin typeface="Arial Black"/>
                <a:ea typeface="Arial Black"/>
                <a:cs typeface="Arial Black"/>
                <a:sym typeface="Arial Black"/>
              </a:rPr>
              <a:t>No_of_columns – 9 Nos</a:t>
            </a:r>
            <a:endParaRPr/>
          </a:p>
          <a:p>
            <a:pPr marL="285750" lvl="0" indent="-110490" algn="l" rtl="0">
              <a:spcBef>
                <a:spcPts val="1080"/>
              </a:spcBef>
              <a:spcAft>
                <a:spcPts val="0"/>
              </a:spcAft>
              <a:buSzPts val="2760"/>
              <a:buNone/>
            </a:pPr>
            <a:endParaRPr>
              <a:latin typeface="Arial Black"/>
              <a:ea typeface="Arial Black"/>
              <a:cs typeface="Arial Black"/>
              <a:sym typeface="Arial Black"/>
            </a:endParaRPr>
          </a:p>
          <a:p>
            <a:pPr marL="285750" lvl="0" indent="-285750" algn="l" rtl="0">
              <a:spcBef>
                <a:spcPts val="1080"/>
              </a:spcBef>
              <a:spcAft>
                <a:spcPts val="0"/>
              </a:spcAft>
              <a:buSzPts val="2760"/>
              <a:buChar char="•"/>
            </a:pPr>
            <a:r>
              <a:rPr lang="en-IN">
                <a:latin typeface="Arial Black"/>
                <a:ea typeface="Arial Black"/>
                <a:cs typeface="Arial Black"/>
                <a:sym typeface="Arial Black"/>
              </a:rPr>
              <a:t>No_of_Rows – 52584 Nos</a:t>
            </a:r>
            <a:endParaRPr>
              <a:latin typeface="Arial Black"/>
              <a:ea typeface="Arial Black"/>
              <a:cs typeface="Arial Black"/>
              <a:sym typeface="Arial Black"/>
            </a:endParaRPr>
          </a:p>
        </p:txBody>
      </p:sp>
      <p:sp>
        <p:nvSpPr>
          <p:cNvPr id="173" name="Google Shape;173;p4"/>
          <p:cNvSpPr/>
          <p:nvPr/>
        </p:nvSpPr>
        <p:spPr>
          <a:xfrm>
            <a:off x="3533226" y="520467"/>
            <a:ext cx="578543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b="0" i="0" u="none" strike="noStrike" cap="none">
                <a:solidFill>
                  <a:schemeClr val="accent1"/>
                </a:solidFill>
                <a:latin typeface="Arial Black"/>
                <a:ea typeface="Arial Black"/>
                <a:cs typeface="Arial Black"/>
                <a:sym typeface="Arial Black"/>
              </a:rPr>
              <a:t>Data Structure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graphicFrame>
        <p:nvGraphicFramePr>
          <p:cNvPr id="178" name="Google Shape;178;p5"/>
          <p:cNvGraphicFramePr/>
          <p:nvPr/>
        </p:nvGraphicFramePr>
        <p:xfrm>
          <a:off x="0" y="-98323"/>
          <a:ext cx="12123200" cy="7625000"/>
        </p:xfrm>
        <a:graphic>
          <a:graphicData uri="http://schemas.openxmlformats.org/drawingml/2006/table">
            <a:tbl>
              <a:tblPr>
                <a:noFill/>
                <a:tableStyleId>{09A2936D-AEC8-46D8-A4A4-43F97C6A621C}</a:tableStyleId>
              </a:tblPr>
              <a:tblGrid>
                <a:gridCol w="563500">
                  <a:extLst>
                    <a:ext uri="{9D8B030D-6E8A-4147-A177-3AD203B41FA5}">
                      <a16:colId xmlns:a16="http://schemas.microsoft.com/office/drawing/2014/main" val="20000"/>
                    </a:ext>
                  </a:extLst>
                </a:gridCol>
                <a:gridCol w="1191375">
                  <a:extLst>
                    <a:ext uri="{9D8B030D-6E8A-4147-A177-3AD203B41FA5}">
                      <a16:colId xmlns:a16="http://schemas.microsoft.com/office/drawing/2014/main" val="20001"/>
                    </a:ext>
                  </a:extLst>
                </a:gridCol>
                <a:gridCol w="917700">
                  <a:extLst>
                    <a:ext uri="{9D8B030D-6E8A-4147-A177-3AD203B41FA5}">
                      <a16:colId xmlns:a16="http://schemas.microsoft.com/office/drawing/2014/main" val="20002"/>
                    </a:ext>
                  </a:extLst>
                </a:gridCol>
                <a:gridCol w="1127000">
                  <a:extLst>
                    <a:ext uri="{9D8B030D-6E8A-4147-A177-3AD203B41FA5}">
                      <a16:colId xmlns:a16="http://schemas.microsoft.com/office/drawing/2014/main" val="20003"/>
                    </a:ext>
                  </a:extLst>
                </a:gridCol>
                <a:gridCol w="1754875">
                  <a:extLst>
                    <a:ext uri="{9D8B030D-6E8A-4147-A177-3AD203B41FA5}">
                      <a16:colId xmlns:a16="http://schemas.microsoft.com/office/drawing/2014/main" val="20004"/>
                    </a:ext>
                  </a:extLst>
                </a:gridCol>
                <a:gridCol w="1175300">
                  <a:extLst>
                    <a:ext uri="{9D8B030D-6E8A-4147-A177-3AD203B41FA5}">
                      <a16:colId xmlns:a16="http://schemas.microsoft.com/office/drawing/2014/main" val="20005"/>
                    </a:ext>
                  </a:extLst>
                </a:gridCol>
                <a:gridCol w="1867575">
                  <a:extLst>
                    <a:ext uri="{9D8B030D-6E8A-4147-A177-3AD203B41FA5}">
                      <a16:colId xmlns:a16="http://schemas.microsoft.com/office/drawing/2014/main" val="20006"/>
                    </a:ext>
                  </a:extLst>
                </a:gridCol>
                <a:gridCol w="1030400">
                  <a:extLst>
                    <a:ext uri="{9D8B030D-6E8A-4147-A177-3AD203B41FA5}">
                      <a16:colId xmlns:a16="http://schemas.microsoft.com/office/drawing/2014/main" val="20007"/>
                    </a:ext>
                  </a:extLst>
                </a:gridCol>
                <a:gridCol w="2495475">
                  <a:extLst>
                    <a:ext uri="{9D8B030D-6E8A-4147-A177-3AD203B41FA5}">
                      <a16:colId xmlns:a16="http://schemas.microsoft.com/office/drawing/2014/main" val="20008"/>
                    </a:ext>
                  </a:extLst>
                </a:gridCol>
              </a:tblGrid>
              <a:tr h="604250">
                <a:tc>
                  <a:txBody>
                    <a:bodyPr/>
                    <a:lstStyle/>
                    <a:p>
                      <a:pPr marL="0" marR="0" lvl="0" indent="0" algn="ctr" rtl="0">
                        <a:spcBef>
                          <a:spcPts val="0"/>
                        </a:spcBef>
                        <a:spcAft>
                          <a:spcPts val="0"/>
                        </a:spcAft>
                        <a:buNone/>
                      </a:pPr>
                      <a:r>
                        <a:rPr lang="en-IN" sz="1600" b="1" i="0" u="none" strike="noStrike" cap="none">
                          <a:solidFill>
                            <a:srgbClr val="FFFFFF"/>
                          </a:solidFill>
                          <a:latin typeface="Calibri"/>
                          <a:ea typeface="Calibri"/>
                          <a:cs typeface="Calibri"/>
                          <a:sym typeface="Calibri"/>
                        </a:rPr>
                        <a:t>S no</a:t>
                      </a:r>
                      <a:endParaRPr/>
                    </a:p>
                  </a:txBody>
                  <a:tcPr marL="5750" marR="5750" marT="5750" marB="0" anchor="b">
                    <a:lnL w="9525" cap="flat" cmpd="sng">
                      <a:solidFill>
                        <a:srgbClr val="8EA9DB"/>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sz="1600" b="1" i="0" u="none" strike="noStrike" cap="none">
                          <a:solidFill>
                            <a:srgbClr val="FFFFFF"/>
                          </a:solidFill>
                          <a:latin typeface="Calibri"/>
                          <a:ea typeface="Calibri"/>
                          <a:cs typeface="Calibri"/>
                          <a:sym typeface="Calibri"/>
                        </a:rPr>
                        <a:t>Temperature</a:t>
                      </a:r>
                      <a:endParaRPr/>
                    </a:p>
                  </a:txBody>
                  <a:tcPr marL="5750" marR="5750" marT="57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sz="1600" b="1" i="0" u="none" strike="noStrike" cap="none">
                          <a:solidFill>
                            <a:srgbClr val="FFFFFF"/>
                          </a:solidFill>
                          <a:latin typeface="Calibri"/>
                          <a:ea typeface="Calibri"/>
                          <a:cs typeface="Calibri"/>
                          <a:sym typeface="Calibri"/>
                        </a:rPr>
                        <a:t>Humidity</a:t>
                      </a:r>
                      <a:endParaRPr/>
                    </a:p>
                  </a:txBody>
                  <a:tcPr marL="5750" marR="5750" marT="57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sz="1600" b="1" i="0" u="none" strike="noStrike" cap="none">
                          <a:solidFill>
                            <a:srgbClr val="FFFFFF"/>
                          </a:solidFill>
                          <a:latin typeface="Calibri"/>
                          <a:ea typeface="Calibri"/>
                          <a:cs typeface="Calibri"/>
                          <a:sym typeface="Calibri"/>
                        </a:rPr>
                        <a:t>Wind Speed</a:t>
                      </a:r>
                      <a:endParaRPr/>
                    </a:p>
                  </a:txBody>
                  <a:tcPr marL="5750" marR="5750" marT="57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sz="1600" b="1" i="0" u="none" strike="noStrike" cap="none">
                          <a:solidFill>
                            <a:srgbClr val="FFFFFF"/>
                          </a:solidFill>
                          <a:latin typeface="Calibri"/>
                          <a:ea typeface="Calibri"/>
                          <a:cs typeface="Calibri"/>
                          <a:sym typeface="Calibri"/>
                        </a:rPr>
                        <a:t>General diffuse flows</a:t>
                      </a:r>
                      <a:endParaRPr/>
                    </a:p>
                  </a:txBody>
                  <a:tcPr marL="5750" marR="5750" marT="57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sz="1600" b="1" i="0" u="none" strike="noStrike" cap="none">
                          <a:solidFill>
                            <a:srgbClr val="FFFFFF"/>
                          </a:solidFill>
                          <a:latin typeface="Calibri"/>
                          <a:ea typeface="Calibri"/>
                          <a:cs typeface="Calibri"/>
                          <a:sym typeface="Calibri"/>
                        </a:rPr>
                        <a:t>Diffuse flows</a:t>
                      </a:r>
                      <a:endParaRPr/>
                    </a:p>
                  </a:txBody>
                  <a:tcPr marL="5750" marR="5750" marT="57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sz="1600" b="1" i="0" u="none" strike="noStrike" cap="none">
                          <a:solidFill>
                            <a:srgbClr val="FFFFFF"/>
                          </a:solidFill>
                          <a:latin typeface="Calibri"/>
                          <a:ea typeface="Calibri"/>
                          <a:cs typeface="Calibri"/>
                          <a:sym typeface="Calibri"/>
                        </a:rPr>
                        <a:t>Air Quality Index (PM)</a:t>
                      </a:r>
                      <a:endParaRPr/>
                    </a:p>
                  </a:txBody>
                  <a:tcPr marL="5750" marR="5750" marT="57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sz="1600" b="1" i="0" u="none" strike="noStrike" cap="none">
                          <a:solidFill>
                            <a:srgbClr val="FFFFFF"/>
                          </a:solidFill>
                          <a:latin typeface="Calibri"/>
                          <a:ea typeface="Calibri"/>
                          <a:cs typeface="Calibri"/>
                          <a:sym typeface="Calibri"/>
                        </a:rPr>
                        <a:t>Cloudiness</a:t>
                      </a:r>
                      <a:endParaRPr/>
                    </a:p>
                  </a:txBody>
                  <a:tcPr marL="5750" marR="5750" marT="57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sz="1600" b="1" i="0" u="none" strike="noStrike" cap="none">
                          <a:solidFill>
                            <a:srgbClr val="FFFFFF"/>
                          </a:solidFill>
                          <a:latin typeface="Calibri"/>
                          <a:ea typeface="Calibri"/>
                          <a:cs typeface="Calibri"/>
                          <a:sym typeface="Calibri"/>
                        </a:rPr>
                        <a:t> Power Consumption in A Zone</a:t>
                      </a:r>
                      <a:endParaRPr/>
                    </a:p>
                  </a:txBody>
                  <a:tcPr marL="5750" marR="5750" marT="5750" marB="0" anchor="b">
                    <a:lnL w="9525" cap="flat" cmpd="sng">
                      <a:solidFill>
                        <a:srgbClr val="000000">
                          <a:alpha val="0"/>
                        </a:srgbClr>
                      </a:solidFill>
                      <a:prstDash val="solid"/>
                      <a:round/>
                      <a:headEnd type="none" w="sm" len="sm"/>
                      <a:tailEnd type="none" w="sm" len="sm"/>
                    </a:lnL>
                    <a:lnR w="9525" cap="flat" cmpd="sng">
                      <a:solidFill>
                        <a:srgbClr val="8EA9DB"/>
                      </a:solidFill>
                      <a:prstDash val="solid"/>
                      <a:round/>
                      <a:headEnd type="none" w="sm" len="sm"/>
                      <a:tailEnd type="none" w="sm" len="sm"/>
                    </a:lnR>
                    <a:lnT w="9525" cap="flat" cmpd="sng">
                      <a:solidFill>
                        <a:srgbClr val="8EA9DB"/>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extLst>
                  <a:ext uri="{0D108BD9-81ED-4DB2-BD59-A6C34878D82A}">
                    <a16:rowId xmlns:a16="http://schemas.microsoft.com/office/drawing/2014/main" val="10000"/>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6.559</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73.8</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0.083</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0.051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0.119</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158</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34055.6962</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1"/>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2</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6.414</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74.5</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0.083</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0.07</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0.085</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159</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29814.68354</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3</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6.313</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74.5</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0.062</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29128.10127</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3"/>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4</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6.121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75</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0.083</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0.091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0.096</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28228.86076</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5</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5.921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75.7</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0.048</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0.085</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154</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27335.6962</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5"/>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6</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5.853</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76.9</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0.059</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0.108</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158</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26624.81013</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5.641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77.7</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0.048</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0.096</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152</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16993.31307</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7"/>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8</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5.496</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78.2</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0.085</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0.055</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0.093</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152</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16661.39818</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9</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5.678</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78.1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0.066</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0.141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154</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16227.35562</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9"/>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10</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5.491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77.3</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0.082</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0.062</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0.111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159</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15939.20973</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5.516</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77.5</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0.051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0.108</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152</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15435.86626</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11"/>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12</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5.471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76.7</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0.083</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0.059</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0.126</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159</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15213.37386</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13</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5.059</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78.6</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0.07</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0.096</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156</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15169.60486</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13"/>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14</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4.968</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78.8</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0.084</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0.07</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0.134</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150</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14710.0304</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4.975</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78.9</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0.083</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0.055</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0.152</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154</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14421.8845</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15"/>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16</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4.897</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79.1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0.083</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0.07</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0.096</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155</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14104.55927</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6"/>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17</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5.02</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79.7</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0.051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0.134</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159</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13965.95745</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17"/>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18</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5.407</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78.5</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0.082</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0.062</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0.163</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154</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13612.15805</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8"/>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19</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5.169</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77.9</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0.083</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0.066</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0.108</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156</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13535.56231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19"/>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20</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5.081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77.7</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0.084</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0.051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0.13</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150</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13371.42857</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20"/>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21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5.041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77.2</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0.062</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0.152</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153</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13196.35258</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21"/>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22</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5.034</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76.9</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0.083</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0.051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0.185</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153</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13167.17325</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22"/>
                  </a:ext>
                </a:extLst>
              </a:tr>
              <a:tr h="305250">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23</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4.896</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76.6</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0.085</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0.07</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0.137</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154</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r" rtl="0">
                        <a:spcBef>
                          <a:spcPts val="0"/>
                        </a:spcBef>
                        <a:spcAft>
                          <a:spcPts val="0"/>
                        </a:spcAft>
                        <a:buNone/>
                      </a:pPr>
                      <a:r>
                        <a:rPr lang="en-IN" sz="1800" b="0" i="0" u="none" strike="noStrike" cap="none">
                          <a:solidFill>
                            <a:srgbClr val="000000"/>
                          </a:solidFill>
                          <a:latin typeface="Calibri"/>
                          <a:ea typeface="Calibri"/>
                          <a:cs typeface="Calibri"/>
                          <a:sym typeface="Calibri"/>
                        </a:rPr>
                        <a:t>13137.99392</a:t>
                      </a:r>
                      <a:endParaRPr/>
                    </a:p>
                  </a:txBody>
                  <a:tcPr marL="5750" marR="5750" marT="57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2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6"/>
          <p:cNvSpPr txBox="1">
            <a:spLocks noGrp="1"/>
          </p:cNvSpPr>
          <p:nvPr>
            <p:ph type="title"/>
          </p:nvPr>
        </p:nvSpPr>
        <p:spPr>
          <a:xfrm>
            <a:off x="3860231" y="804863"/>
            <a:ext cx="4785862" cy="840230"/>
          </a:xfrm>
          <a:prstGeom prst="rect">
            <a:avLst/>
          </a:prstGeom>
          <a:noFill/>
          <a:ln>
            <a:noFill/>
          </a:ln>
        </p:spPr>
        <p:txBody>
          <a:bodyPr spcFirstLastPara="1" wrap="square" lIns="91425" tIns="45700" rIns="91425" bIns="45700" anchor="ctr" anchorCtr="0">
            <a:spAutoFit/>
          </a:bodyPr>
          <a:lstStyle/>
          <a:p>
            <a:pPr marL="0" lvl="0" indent="0" algn="ctr" rtl="0">
              <a:lnSpc>
                <a:spcPct val="90000"/>
              </a:lnSpc>
              <a:spcBef>
                <a:spcPts val="0"/>
              </a:spcBef>
              <a:spcAft>
                <a:spcPts val="0"/>
              </a:spcAft>
              <a:buClr>
                <a:schemeClr val="accent1"/>
              </a:buClr>
              <a:buSzPts val="5400"/>
              <a:buFont typeface="Arial Black"/>
              <a:buNone/>
            </a:pPr>
            <a:r>
              <a:rPr lang="en-IN" sz="5400" cap="none">
                <a:solidFill>
                  <a:schemeClr val="accent1"/>
                </a:solidFill>
                <a:latin typeface="Arial Black"/>
                <a:ea typeface="Arial Black"/>
                <a:cs typeface="Arial Black"/>
                <a:sym typeface="Arial Black"/>
              </a:rPr>
              <a:t>Instructions</a:t>
            </a:r>
            <a:endParaRPr sz="5400" b="0" cap="none">
              <a:solidFill>
                <a:schemeClr val="accent1"/>
              </a:solidFill>
              <a:latin typeface="Arial Black"/>
              <a:ea typeface="Arial Black"/>
              <a:cs typeface="Arial Black"/>
              <a:sym typeface="Arial Black"/>
            </a:endParaRPr>
          </a:p>
        </p:txBody>
      </p:sp>
      <p:sp>
        <p:nvSpPr>
          <p:cNvPr id="184" name="Google Shape;184;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15265" algn="l" rtl="0">
              <a:lnSpc>
                <a:spcPct val="90000"/>
              </a:lnSpc>
              <a:spcBef>
                <a:spcPts val="0"/>
              </a:spcBef>
              <a:spcAft>
                <a:spcPts val="0"/>
              </a:spcAft>
              <a:buClr>
                <a:schemeClr val="dk1"/>
              </a:buClr>
              <a:buSzPts val="2400"/>
              <a:buChar char="•"/>
            </a:pPr>
            <a:r>
              <a:rPr lang="en-IN" dirty="0"/>
              <a:t>The dataset will be given through a drive link in your mail.</a:t>
            </a:r>
            <a:endParaRPr dirty="0"/>
          </a:p>
          <a:p>
            <a:pPr marL="228600" lvl="0" indent="-215265" algn="l" rtl="0">
              <a:lnSpc>
                <a:spcPct val="90000"/>
              </a:lnSpc>
              <a:spcBef>
                <a:spcPts val="1000"/>
              </a:spcBef>
              <a:spcAft>
                <a:spcPts val="0"/>
              </a:spcAft>
              <a:buClr>
                <a:schemeClr val="dk1"/>
              </a:buClr>
              <a:buSzPts val="2400"/>
              <a:buChar char="•"/>
            </a:pPr>
            <a:r>
              <a:rPr lang="en-IN" dirty="0"/>
              <a:t>You have to submit the project with a Ppt presentation by  12th July 2025 by EOD.</a:t>
            </a:r>
            <a:endParaRPr dirty="0"/>
          </a:p>
          <a:p>
            <a:pPr marL="228600" lvl="0" indent="-215265">
              <a:lnSpc>
                <a:spcPct val="90000"/>
              </a:lnSpc>
              <a:spcBef>
                <a:spcPts val="1000"/>
              </a:spcBef>
              <a:buClr>
                <a:schemeClr val="dk1"/>
              </a:buClr>
              <a:buSzPts val="2400"/>
            </a:pPr>
            <a:r>
              <a:rPr lang="en-IN" dirty="0"/>
              <a:t>Kindly submit your ‘</a:t>
            </a:r>
            <a:r>
              <a:rPr lang="en-IN" dirty="0" err="1"/>
              <a:t>XYZ.ipynb</a:t>
            </a:r>
            <a:r>
              <a:rPr lang="en-IN" dirty="0"/>
              <a:t>’ file and ‘XYZ.ppt’ to </a:t>
            </a:r>
            <a:r>
              <a:rPr lang="en-IN" dirty="0">
                <a:hlinkClick r:id="rId3"/>
              </a:rPr>
              <a:t>interviewprep@learnbay.co</a:t>
            </a:r>
            <a:r>
              <a:rPr lang="en-IN" dirty="0"/>
              <a:t> within the timeframe, submission of the project after the due date will be considered disqualified. Late submission will be considered with a valid reason.</a:t>
            </a:r>
            <a:endParaRPr dirty="0"/>
          </a:p>
          <a:p>
            <a:pPr marL="228600" lvl="0" indent="-215265" algn="l" rtl="0">
              <a:lnSpc>
                <a:spcPct val="90000"/>
              </a:lnSpc>
              <a:spcBef>
                <a:spcPts val="1000"/>
              </a:spcBef>
              <a:spcAft>
                <a:spcPts val="0"/>
              </a:spcAft>
              <a:buClr>
                <a:schemeClr val="dk1"/>
              </a:buClr>
              <a:buSzPts val="2400"/>
              <a:buChar char="•"/>
            </a:pPr>
            <a:r>
              <a:rPr lang="en-IN" dirty="0"/>
              <a:t>After submission of the project you’ll get a link to book a time for the project presentation.</a:t>
            </a:r>
            <a:endParaRPr dirty="0"/>
          </a:p>
          <a:p>
            <a:pPr marL="228600" lvl="0" indent="-215265" algn="l" rtl="0">
              <a:lnSpc>
                <a:spcPct val="90000"/>
              </a:lnSpc>
              <a:spcBef>
                <a:spcPts val="1000"/>
              </a:spcBef>
              <a:spcAft>
                <a:spcPts val="0"/>
              </a:spcAft>
              <a:buClr>
                <a:schemeClr val="dk1"/>
              </a:buClr>
              <a:buSzPts val="2400"/>
              <a:buChar char="•"/>
            </a:pPr>
            <a:r>
              <a:rPr lang="en-IN" dirty="0"/>
              <a:t>Note: Do not use more than 10-15 slides in the PPT. The presentation tome you’ll get is 30 minutes</a:t>
            </a:r>
            <a:endParaRPr dirty="0"/>
          </a:p>
          <a:p>
            <a:pPr marL="228600" lvl="0" indent="-64135" algn="l" rtl="0">
              <a:lnSpc>
                <a:spcPct val="90000"/>
              </a:lnSpc>
              <a:spcBef>
                <a:spcPts val="1000"/>
              </a:spcBef>
              <a:spcAft>
                <a:spcPts val="0"/>
              </a:spcAft>
              <a:buClr>
                <a:schemeClr val="dk1"/>
              </a:buClr>
              <a:buSzPts val="2400"/>
              <a:buNone/>
            </a:pPr>
            <a:endParaRPr dirty="0"/>
          </a:p>
          <a:p>
            <a:pPr marL="228600" lvl="0" indent="-64135"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7"/>
          <p:cNvSpPr txBox="1">
            <a:spLocks noGrp="1"/>
          </p:cNvSpPr>
          <p:nvPr>
            <p:ph type="body" idx="1"/>
          </p:nvPr>
        </p:nvSpPr>
        <p:spPr>
          <a:xfrm>
            <a:off x="931350" y="1408525"/>
            <a:ext cx="10503177" cy="4693511"/>
          </a:xfrm>
          <a:prstGeom prst="rect">
            <a:avLst/>
          </a:prstGeom>
          <a:noFill/>
          <a:ln>
            <a:noFill/>
          </a:ln>
        </p:spPr>
        <p:txBody>
          <a:bodyPr spcFirstLastPara="1" wrap="square" lIns="91425" tIns="45700" rIns="91425" bIns="45700" anchor="t" anchorCtr="0">
            <a:normAutofit fontScale="85000" lnSpcReduction="20000"/>
          </a:bodyPr>
          <a:lstStyle/>
          <a:p>
            <a:pPr marL="342900" lvl="0" indent="-308610" algn="l" rtl="0">
              <a:lnSpc>
                <a:spcPct val="150000"/>
              </a:lnSpc>
              <a:spcBef>
                <a:spcPts val="0"/>
              </a:spcBef>
              <a:spcAft>
                <a:spcPts val="0"/>
              </a:spcAft>
              <a:buSzPct val="64285"/>
              <a:buChar char="•"/>
            </a:pPr>
            <a:r>
              <a:rPr lang="en-IN"/>
              <a:t>Selection of candidates will be based on their </a:t>
            </a:r>
            <a:r>
              <a:rPr lang="en-IN" b="1"/>
              <a:t>approach to building a model,  presentation skills(Storytelling skills), and subject knowledge points(Mock questions related to stats/ ML and Python.)</a:t>
            </a:r>
            <a:endParaRPr/>
          </a:p>
          <a:p>
            <a:pPr marL="342900" lvl="0" indent="-308610" algn="l" rtl="0">
              <a:lnSpc>
                <a:spcPct val="150000"/>
              </a:lnSpc>
              <a:spcBef>
                <a:spcPts val="0"/>
              </a:spcBef>
              <a:spcAft>
                <a:spcPts val="0"/>
              </a:spcAft>
              <a:buSzPct val="64285"/>
              <a:buChar char="•"/>
            </a:pPr>
            <a:r>
              <a:rPr lang="en-IN"/>
              <a:t>Once the presentation is done every candidate will get their feedback during the session and outcome and score via mail with the status of whether they are selected or not.</a:t>
            </a:r>
            <a:endParaRPr/>
          </a:p>
          <a:p>
            <a:pPr marL="342900" lvl="0" indent="-308610" algn="l" rtl="0">
              <a:lnSpc>
                <a:spcPct val="150000"/>
              </a:lnSpc>
              <a:spcBef>
                <a:spcPts val="1000"/>
              </a:spcBef>
              <a:spcAft>
                <a:spcPts val="0"/>
              </a:spcAft>
              <a:buSzPct val="64285"/>
              <a:buChar char="•"/>
            </a:pPr>
            <a:r>
              <a:rPr lang="en-IN"/>
              <a:t>Selected candidates’ data will be shared with the placement team for 1 on 1 resume session.</a:t>
            </a:r>
            <a:endParaRPr/>
          </a:p>
          <a:p>
            <a:pPr marL="342900" lvl="0" indent="-308610" algn="l" rtl="0">
              <a:lnSpc>
                <a:spcPct val="150000"/>
              </a:lnSpc>
              <a:spcBef>
                <a:spcPts val="1000"/>
              </a:spcBef>
              <a:spcAft>
                <a:spcPts val="0"/>
              </a:spcAft>
              <a:buSzPct val="64285"/>
              <a:buChar char="•"/>
            </a:pPr>
            <a:r>
              <a:rPr lang="en-IN"/>
              <a:t>(before attending the resume review session kindly go through the group session for resume first)</a:t>
            </a:r>
            <a:endParaRPr/>
          </a:p>
          <a:p>
            <a:pPr marL="342900" lvl="0" indent="-308610" algn="l" rtl="0">
              <a:lnSpc>
                <a:spcPct val="150000"/>
              </a:lnSpc>
              <a:spcBef>
                <a:spcPts val="1000"/>
              </a:spcBef>
              <a:spcAft>
                <a:spcPts val="0"/>
              </a:spcAft>
              <a:buSzPct val="64285"/>
              <a:buChar char="•"/>
            </a:pPr>
            <a:r>
              <a:rPr lang="en-IN"/>
              <a:t>Candidates who are not selected in this process will be carried forward to the next project.</a:t>
            </a:r>
            <a:endParaRPr/>
          </a:p>
          <a:p>
            <a:pPr marL="342900" lvl="0" indent="-308610" algn="l" rtl="0">
              <a:lnSpc>
                <a:spcPct val="150000"/>
              </a:lnSpc>
              <a:spcBef>
                <a:spcPts val="1000"/>
              </a:spcBef>
              <a:spcAft>
                <a:spcPts val="0"/>
              </a:spcAft>
              <a:buSzPct val="64285"/>
              <a:buChar char="•"/>
            </a:pPr>
            <a:r>
              <a:rPr lang="en-IN"/>
              <a:t>Kindly do not book multiple slots, if found it shall considered as cancelled. If any change in the slot date and time kindly inform or cancel the previous slot.</a:t>
            </a:r>
            <a:endParaRPr/>
          </a:p>
          <a:p>
            <a:pPr marL="0" lvl="0" indent="0" algn="l" rtl="0">
              <a:lnSpc>
                <a:spcPct val="90000"/>
              </a:lnSpc>
              <a:spcBef>
                <a:spcPts val="1000"/>
              </a:spcBef>
              <a:spcAft>
                <a:spcPts val="0"/>
              </a:spcAft>
              <a:buSzPct val="64285"/>
              <a:buNone/>
            </a:pPr>
            <a:endParaRPr/>
          </a:p>
          <a:p>
            <a:pPr marL="342900" lvl="0" indent="-228600" algn="l" rtl="0">
              <a:lnSpc>
                <a:spcPct val="90000"/>
              </a:lnSpc>
              <a:spcBef>
                <a:spcPts val="1000"/>
              </a:spcBef>
              <a:spcAft>
                <a:spcPts val="0"/>
              </a:spcAft>
              <a:buSzPct val="64285"/>
              <a:buNone/>
            </a:pPr>
            <a:endParaRPr/>
          </a:p>
        </p:txBody>
      </p:sp>
      <p:sp>
        <p:nvSpPr>
          <p:cNvPr id="190" name="Google Shape;190;p7"/>
          <p:cNvSpPr/>
          <p:nvPr/>
        </p:nvSpPr>
        <p:spPr>
          <a:xfrm>
            <a:off x="1942350" y="485125"/>
            <a:ext cx="8896800" cy="923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5400"/>
              <a:buFont typeface="Arial"/>
              <a:buNone/>
            </a:pPr>
            <a:r>
              <a:rPr lang="en-IN" sz="5400" b="0" i="0" u="none" strike="noStrike" cap="none">
                <a:solidFill>
                  <a:schemeClr val="accent1"/>
                </a:solidFill>
                <a:latin typeface="Arial"/>
                <a:ea typeface="Arial"/>
                <a:cs typeface="Arial"/>
                <a:sym typeface="Arial"/>
              </a:rPr>
              <a:t>Selection &amp; feedback</a:t>
            </a:r>
            <a:endParaRPr sz="5400" b="0" i="0" u="none" strike="noStrike" cap="none">
              <a:solidFill>
                <a:schemeClr val="accen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786</Words>
  <Application>Microsoft Office PowerPoint</Application>
  <PresentationFormat>Widescreen</PresentationFormat>
  <Paragraphs>250</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 Black</vt:lpstr>
      <vt:lpstr>Arial</vt:lpstr>
      <vt:lpstr>Garamond</vt:lpstr>
      <vt:lpstr>Calibri</vt:lpstr>
      <vt:lpstr>Century Gothic</vt:lpstr>
      <vt:lpstr>Organic</vt:lpstr>
      <vt:lpstr>PowerPoint Presentation</vt:lpstr>
      <vt:lpstr>PowerPoint Presentation</vt:lpstr>
      <vt:lpstr>PowerPoint Presentation</vt:lpstr>
      <vt:lpstr>PowerPoint Presentation</vt:lpstr>
      <vt:lpstr>PowerPoint Presentation</vt:lpstr>
      <vt:lpstr>Instructions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STANLEY</dc:creator>
  <cp:lastModifiedBy>swapna p</cp:lastModifiedBy>
  <cp:revision>2</cp:revision>
  <dcterms:created xsi:type="dcterms:W3CDTF">2022-11-21T05:42:27Z</dcterms:created>
  <dcterms:modified xsi:type="dcterms:W3CDTF">2025-07-02T11:05:15Z</dcterms:modified>
</cp:coreProperties>
</file>