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8"/>
  </p:notesMasterIdLst>
  <p:sldIdLst>
    <p:sldId id="256" r:id="rId2"/>
    <p:sldId id="257" r:id="rId3"/>
    <p:sldId id="258" r:id="rId4"/>
    <p:sldId id="267" r:id="rId5"/>
    <p:sldId id="265"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18478D37-85D4-49CF-9548-0870445B2EC3}"/>
  </pc:docChgLst>
  <pc:docChgLst>
    <pc:chgData userId="a124bbeda28052f0" providerId="LiveId" clId="{5F0F677D-7374-4EE0-B840-813BCB811C9A}"/>
    <pc:docChg chg="undo custSel addSld delSld modSld">
      <pc:chgData name="" userId="a124bbeda28052f0" providerId="LiveId" clId="{5F0F677D-7374-4EE0-B840-813BCB811C9A}" dt="2023-06-06T12:55:04.381" v="1261" actId="20577"/>
      <pc:docMkLst>
        <pc:docMk/>
      </pc:docMkLst>
      <pc:sldChg chg="modSp">
        <pc:chgData name="" userId="a124bbeda28052f0" providerId="LiveId" clId="{5F0F677D-7374-4EE0-B840-813BCB811C9A}" dt="2023-06-06T12:11:59.416" v="1035" actId="20577"/>
        <pc:sldMkLst>
          <pc:docMk/>
          <pc:sldMk cId="1098767430" sldId="256"/>
        </pc:sldMkLst>
        <pc:spChg chg="mod">
          <ac:chgData name="" userId="a124bbeda28052f0" providerId="LiveId" clId="{5F0F677D-7374-4EE0-B840-813BCB811C9A}" dt="2023-06-06T12:11:59.416" v="1035" actId="20577"/>
          <ac:spMkLst>
            <pc:docMk/>
            <pc:sldMk cId="1098767430" sldId="256"/>
            <ac:spMk id="4" creationId="{054F1AB5-AE0F-4868-9B6E-F81775F3E09C}"/>
          </ac:spMkLst>
        </pc:spChg>
      </pc:sldChg>
      <pc:sldChg chg="modSp">
        <pc:chgData name="" userId="a124bbeda28052f0" providerId="LiveId" clId="{5F0F677D-7374-4EE0-B840-813BCB811C9A}" dt="2023-06-06T12:30:31.393" v="1129" actId="20577"/>
        <pc:sldMkLst>
          <pc:docMk/>
          <pc:sldMk cId="418377012" sldId="257"/>
        </pc:sldMkLst>
        <pc:spChg chg="mod">
          <ac:chgData name="" userId="a124bbeda28052f0" providerId="LiveId" clId="{5F0F677D-7374-4EE0-B840-813BCB811C9A}" dt="2023-06-06T12:30:31.393" v="1129" actId="20577"/>
          <ac:spMkLst>
            <pc:docMk/>
            <pc:sldMk cId="418377012" sldId="257"/>
            <ac:spMk id="3" creationId="{522D56E9-BB9D-4819-A633-C357DD28CE05}"/>
          </ac:spMkLst>
        </pc:spChg>
      </pc:sldChg>
      <pc:sldChg chg="modSp">
        <pc:chgData name="" userId="a124bbeda28052f0" providerId="LiveId" clId="{5F0F677D-7374-4EE0-B840-813BCB811C9A}" dt="2023-06-06T12:25:41.626" v="1078" actId="20577"/>
        <pc:sldMkLst>
          <pc:docMk/>
          <pc:sldMk cId="2621356450" sldId="258"/>
        </pc:sldMkLst>
        <pc:spChg chg="mod">
          <ac:chgData name="" userId="a124bbeda28052f0" providerId="LiveId" clId="{5F0F677D-7374-4EE0-B840-813BCB811C9A}" dt="2023-06-06T12:25:41.626" v="1078" actId="20577"/>
          <ac:spMkLst>
            <pc:docMk/>
            <pc:sldMk cId="2621356450" sldId="258"/>
            <ac:spMk id="6" creationId="{70292E6A-3398-43D5-954F-66EAA4793B22}"/>
          </ac:spMkLst>
        </pc:spChg>
      </pc:sldChg>
      <pc:sldChg chg="modSp">
        <pc:chgData name="" userId="a124bbeda28052f0" providerId="LiveId" clId="{5F0F677D-7374-4EE0-B840-813BCB811C9A}" dt="2023-06-06T09:29:00.135" v="802" actId="20577"/>
        <pc:sldMkLst>
          <pc:docMk/>
          <pc:sldMk cId="2605858040" sldId="259"/>
        </pc:sldMkLst>
        <pc:spChg chg="mod">
          <ac:chgData name="" userId="a124bbeda28052f0" providerId="LiveId" clId="{5F0F677D-7374-4EE0-B840-813BCB811C9A}" dt="2023-06-06T09:29:00.135" v="802" actId="20577"/>
          <ac:spMkLst>
            <pc:docMk/>
            <pc:sldMk cId="2605858040" sldId="259"/>
            <ac:spMk id="3" creationId="{F3875422-E998-453D-815B-45667402FB11}"/>
          </ac:spMkLst>
        </pc:spChg>
      </pc:sldChg>
      <pc:sldChg chg="modSp">
        <pc:chgData name="" userId="a124bbeda28052f0" providerId="LiveId" clId="{5F0F677D-7374-4EE0-B840-813BCB811C9A}" dt="2023-06-06T12:55:04.381" v="1261" actId="20577"/>
        <pc:sldMkLst>
          <pc:docMk/>
          <pc:sldMk cId="1939313931" sldId="260"/>
        </pc:sldMkLst>
        <pc:spChg chg="mod">
          <ac:chgData name="" userId="a124bbeda28052f0" providerId="LiveId" clId="{5F0F677D-7374-4EE0-B840-813BCB811C9A}" dt="2023-06-06T12:55:04.381" v="1261" actId="20577"/>
          <ac:spMkLst>
            <pc:docMk/>
            <pc:sldMk cId="1939313931" sldId="260"/>
            <ac:spMk id="3" creationId="{E4D02A31-33C1-43FC-BAD6-AC4E642E6DBA}"/>
          </ac:spMkLst>
        </pc:spChg>
      </pc:sldChg>
      <pc:sldChg chg="addSp delSp modSp del">
        <pc:chgData name="" userId="a124bbeda28052f0" providerId="LiveId" clId="{5F0F677D-7374-4EE0-B840-813BCB811C9A}" dt="2023-06-06T11:42:11.186" v="888" actId="2696"/>
        <pc:sldMkLst>
          <pc:docMk/>
          <pc:sldMk cId="3809078132" sldId="261"/>
        </pc:sldMkLst>
        <pc:spChg chg="add mod">
          <ac:chgData name="" userId="a124bbeda28052f0" providerId="LiveId" clId="{5F0F677D-7374-4EE0-B840-813BCB811C9A}" dt="2023-06-06T09:29:11.811" v="804" actId="478"/>
          <ac:spMkLst>
            <pc:docMk/>
            <pc:sldMk cId="3809078132" sldId="261"/>
            <ac:spMk id="4" creationId="{08B57236-933A-4AAB-910A-4D83ED462E79}"/>
          </ac:spMkLst>
        </pc:spChg>
        <pc:graphicFrameChg chg="del modGraphic">
          <ac:chgData name="" userId="a124bbeda28052f0" providerId="LiveId" clId="{5F0F677D-7374-4EE0-B840-813BCB811C9A}" dt="2023-06-06T09:29:11.811" v="804" actId="478"/>
          <ac:graphicFrameMkLst>
            <pc:docMk/>
            <pc:sldMk cId="3809078132" sldId="261"/>
            <ac:graphicFrameMk id="6" creationId="{C06E9E4C-CDE7-4690-9034-BD6E552A7805}"/>
          </ac:graphicFrameMkLst>
        </pc:graphicFrameChg>
      </pc:sldChg>
      <pc:sldChg chg="modSp">
        <pc:chgData name="" userId="a124bbeda28052f0" providerId="LiveId" clId="{5F0F677D-7374-4EE0-B840-813BCB811C9A}" dt="2023-06-06T09:27:50.732" v="786" actId="20577"/>
        <pc:sldMkLst>
          <pc:docMk/>
          <pc:sldMk cId="2078165261" sldId="262"/>
        </pc:sldMkLst>
        <pc:spChg chg="mod">
          <ac:chgData name="" userId="a124bbeda28052f0" providerId="LiveId" clId="{5F0F677D-7374-4EE0-B840-813BCB811C9A}" dt="2023-06-06T09:26:37.993" v="654"/>
          <ac:spMkLst>
            <pc:docMk/>
            <pc:sldMk cId="2078165261" sldId="262"/>
            <ac:spMk id="2" creationId="{0D740033-0036-46BB-9D53-339E3E8D3468}"/>
          </ac:spMkLst>
        </pc:spChg>
        <pc:spChg chg="mod">
          <ac:chgData name="" userId="a124bbeda28052f0" providerId="LiveId" clId="{5F0F677D-7374-4EE0-B840-813BCB811C9A}" dt="2023-06-06T09:27:50.732" v="786" actId="20577"/>
          <ac:spMkLst>
            <pc:docMk/>
            <pc:sldMk cId="2078165261" sldId="262"/>
            <ac:spMk id="3" creationId="{6A6607D2-BE9F-489B-BCE3-ED39B1825925}"/>
          </ac:spMkLst>
        </pc:spChg>
      </pc:sldChg>
      <pc:sldChg chg="addSp delSp modSp add">
        <pc:chgData name="" userId="a124bbeda28052f0" providerId="LiveId" clId="{5F0F677D-7374-4EE0-B840-813BCB811C9A}" dt="2023-06-06T12:13:39.317" v="1038" actId="122"/>
        <pc:sldMkLst>
          <pc:docMk/>
          <pc:sldMk cId="957837394" sldId="263"/>
        </pc:sldMkLst>
        <pc:spChg chg="del mod">
          <ac:chgData name="" userId="a124bbeda28052f0" providerId="LiveId" clId="{5F0F677D-7374-4EE0-B840-813BCB811C9A}" dt="2023-06-06T12:08:08.313" v="930" actId="478"/>
          <ac:spMkLst>
            <pc:docMk/>
            <pc:sldMk cId="957837394" sldId="263"/>
            <ac:spMk id="2" creationId="{119DDE51-602B-43C4-91F7-0D8B585803F7}"/>
          </ac:spMkLst>
        </pc:spChg>
        <pc:spChg chg="del">
          <ac:chgData name="" userId="a124bbeda28052f0" providerId="LiveId" clId="{5F0F677D-7374-4EE0-B840-813BCB811C9A}" dt="2023-06-06T12:05:29.547" v="915"/>
          <ac:spMkLst>
            <pc:docMk/>
            <pc:sldMk cId="957837394" sldId="263"/>
            <ac:spMk id="3" creationId="{27BAFEC1-42BD-4371-990F-C7ED9AA38E6F}"/>
          </ac:spMkLst>
        </pc:spChg>
        <pc:spChg chg="add del mod">
          <ac:chgData name="" userId="a124bbeda28052f0" providerId="LiveId" clId="{5F0F677D-7374-4EE0-B840-813BCB811C9A}" dt="2023-06-06T12:07:49.811" v="925"/>
          <ac:spMkLst>
            <pc:docMk/>
            <pc:sldMk cId="957837394" sldId="263"/>
            <ac:spMk id="6" creationId="{D8C5E18B-19FA-40A9-9E41-33AF8BF4C8AC}"/>
          </ac:spMkLst>
        </pc:spChg>
        <pc:graphicFrameChg chg="add del mod modGraphic">
          <ac:chgData name="" userId="a124bbeda28052f0" providerId="LiveId" clId="{5F0F677D-7374-4EE0-B840-813BCB811C9A}" dt="2023-06-06T12:07:28.008" v="924" actId="478"/>
          <ac:graphicFrameMkLst>
            <pc:docMk/>
            <pc:sldMk cId="957837394" sldId="263"/>
            <ac:graphicFrameMk id="4" creationId="{022A03DF-7024-47C8-9D4F-C87D4A85CEC6}"/>
          </ac:graphicFrameMkLst>
        </pc:graphicFrameChg>
        <pc:graphicFrameChg chg="add mod modGraphic">
          <ac:chgData name="" userId="a124bbeda28052f0" providerId="LiveId" clId="{5F0F677D-7374-4EE0-B840-813BCB811C9A}" dt="2023-06-06T12:13:39.317" v="1038" actId="122"/>
          <ac:graphicFrameMkLst>
            <pc:docMk/>
            <pc:sldMk cId="957837394" sldId="263"/>
            <ac:graphicFrameMk id="7" creationId="{19179806-8BF7-43AA-9906-CC69786AA3D7}"/>
          </ac:graphicFrameMkLst>
        </pc:graphicFrameChg>
      </pc:sldChg>
      <pc:sldChg chg="del">
        <pc:chgData name="" userId="a124bbeda28052f0" providerId="LiveId" clId="{5F0F677D-7374-4EE0-B840-813BCB811C9A}" dt="2023-06-06T09:27:57.789" v="787" actId="2696"/>
        <pc:sldMkLst>
          <pc:docMk/>
          <pc:sldMk cId="2564046485" sldId="263"/>
        </pc:sldMkLst>
      </pc:sldChg>
      <pc:sldChg chg="del">
        <pc:chgData name="" userId="a124bbeda28052f0" providerId="LiveId" clId="{5F0F677D-7374-4EE0-B840-813BCB811C9A}" dt="2023-06-06T09:28:00.782" v="788" actId="2696"/>
        <pc:sldMkLst>
          <pc:docMk/>
          <pc:sldMk cId="600709817" sldId="264"/>
        </pc:sldMkLst>
      </pc:sldChg>
      <pc:sldChg chg="modSp del">
        <pc:chgData name="" userId="a124bbeda28052f0" providerId="LiveId" clId="{5F0F677D-7374-4EE0-B840-813BCB811C9A}" dt="2023-06-06T09:28:35.862" v="790" actId="2696"/>
        <pc:sldMkLst>
          <pc:docMk/>
          <pc:sldMk cId="4057366714" sldId="265"/>
        </pc:sldMkLst>
        <pc:spChg chg="mod">
          <ac:chgData name="" userId="a124bbeda28052f0" providerId="LiveId" clId="{5F0F677D-7374-4EE0-B840-813BCB811C9A}" dt="2023-06-06T09:28:30.542" v="789" actId="20577"/>
          <ac:spMkLst>
            <pc:docMk/>
            <pc:sldMk cId="4057366714" sldId="265"/>
            <ac:spMk id="3" creationId="{E9070F57-91BF-4878-B7FE-7AB5C4838B03}"/>
          </ac:spMkLst>
        </pc:spChg>
      </pc:sldChg>
    </pc:docChg>
  </pc:docChgLst>
  <pc:docChgLst>
    <pc:chgData userId="a124bbeda28052f0" providerId="LiveId" clId="{B7C10C7D-D5C1-48E8-8CEC-8112E22E92EF}"/>
    <pc:docChg chg="modSld">
      <pc:chgData name="" userId="a124bbeda28052f0" providerId="LiveId" clId="{B7C10C7D-D5C1-48E8-8CEC-8112E22E92EF}" dt="2023-05-15T13:17:08.573" v="110" actId="14734"/>
      <pc:docMkLst>
        <pc:docMk/>
      </pc:docMkLst>
      <pc:sldChg chg="modSp">
        <pc:chgData name="" userId="a124bbeda28052f0" providerId="LiveId" clId="{B7C10C7D-D5C1-48E8-8CEC-8112E22E92EF}" dt="2023-05-15T12:29:49.744" v="97" actId="20577"/>
        <pc:sldMkLst>
          <pc:docMk/>
          <pc:sldMk cId="1098767430" sldId="256"/>
        </pc:sldMkLst>
        <pc:spChg chg="mod">
          <ac:chgData name="" userId="a124bbeda28052f0" providerId="LiveId" clId="{B7C10C7D-D5C1-48E8-8CEC-8112E22E92EF}" dt="2023-05-15T12:29:49.744" v="97" actId="20577"/>
          <ac:spMkLst>
            <pc:docMk/>
            <pc:sldMk cId="1098767430" sldId="256"/>
            <ac:spMk id="4" creationId="{054F1AB5-AE0F-4868-9B6E-F81775F3E09C}"/>
          </ac:spMkLst>
        </pc:spChg>
      </pc:sldChg>
      <pc:sldChg chg="modSp">
        <pc:chgData name="" userId="a124bbeda28052f0" providerId="LiveId" clId="{B7C10C7D-D5C1-48E8-8CEC-8112E22E92EF}" dt="2023-05-15T12:36:44.051" v="103" actId="20577"/>
        <pc:sldMkLst>
          <pc:docMk/>
          <pc:sldMk cId="2621356450" sldId="258"/>
        </pc:sldMkLst>
        <pc:spChg chg="mod">
          <ac:chgData name="" userId="a124bbeda28052f0" providerId="LiveId" clId="{B7C10C7D-D5C1-48E8-8CEC-8112E22E92EF}" dt="2023-05-15T12:36:44.051" v="103" actId="20577"/>
          <ac:spMkLst>
            <pc:docMk/>
            <pc:sldMk cId="2621356450" sldId="258"/>
            <ac:spMk id="6" creationId="{70292E6A-3398-43D5-954F-66EAA4793B22}"/>
          </ac:spMkLst>
        </pc:spChg>
      </pc:sldChg>
      <pc:sldChg chg="modSp">
        <pc:chgData name="" userId="a124bbeda28052f0" providerId="LiveId" clId="{B7C10C7D-D5C1-48E8-8CEC-8112E22E92EF}" dt="2023-05-14T12:00:58.611" v="82" actId="5793"/>
        <pc:sldMkLst>
          <pc:docMk/>
          <pc:sldMk cId="1939313931" sldId="260"/>
        </pc:sldMkLst>
        <pc:spChg chg="mod">
          <ac:chgData name="" userId="a124bbeda28052f0" providerId="LiveId" clId="{B7C10C7D-D5C1-48E8-8CEC-8112E22E92EF}" dt="2023-05-14T12:00:58.611" v="82" actId="5793"/>
          <ac:spMkLst>
            <pc:docMk/>
            <pc:sldMk cId="1939313931" sldId="260"/>
            <ac:spMk id="3" creationId="{E4D02A31-33C1-43FC-BAD6-AC4E642E6D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4E10B-B0A2-460C-A531-6DE9B091231F}"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31016-02B1-40B0-B1B5-C1BFCAA7E3EF}" type="slidenum">
              <a:rPr lang="en-IN" smtClean="0"/>
              <a:t>‹#›</a:t>
            </a:fld>
            <a:endParaRPr lang="en-IN"/>
          </a:p>
        </p:txBody>
      </p:sp>
    </p:spTree>
    <p:extLst>
      <p:ext uri="{BB962C8B-B14F-4D97-AF65-F5344CB8AC3E}">
        <p14:creationId xmlns:p14="http://schemas.microsoft.com/office/powerpoint/2010/main" val="105941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594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964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BD9913-18C0-43BD-9D62-CBD9AF1A5C4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03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036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9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46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79034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4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69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81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93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24331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78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22843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17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23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98523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7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82294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62A81A-3438-4E59-A452-6F8027DDB35C}" type="datetimeFigureOut">
              <a:rPr lang="en-IN" smtClean="0"/>
              <a:t>30-04-2025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BD9913-18C0-43BD-9D62-CBD9AF1A5C45}" type="slidenum">
              <a:rPr lang="en-IN" smtClean="0"/>
              <a:t>‹#›</a:t>
            </a:fld>
            <a:endParaRPr lang="en-IN"/>
          </a:p>
        </p:txBody>
      </p:sp>
    </p:spTree>
    <p:extLst>
      <p:ext uri="{BB962C8B-B14F-4D97-AF65-F5344CB8AC3E}">
        <p14:creationId xmlns:p14="http://schemas.microsoft.com/office/powerpoint/2010/main" val="34988051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4F1AB5-AE0F-4868-9B6E-F81775F3E09C}"/>
              </a:ext>
            </a:extLst>
          </p:cNvPr>
          <p:cNvSpPr/>
          <p:nvPr/>
        </p:nvSpPr>
        <p:spPr>
          <a:xfrm>
            <a:off x="2394155" y="2016812"/>
            <a:ext cx="7403689" cy="2616101"/>
          </a:xfrm>
          <a:prstGeom prst="rect">
            <a:avLst/>
          </a:prstGeom>
          <a:noFill/>
        </p:spPr>
        <p:txBody>
          <a:bodyPr wrap="square" lIns="91440" tIns="45720" rIns="91440" bIns="45720">
            <a:spAutoFit/>
          </a:bodyPr>
          <a:lstStyle/>
          <a:p>
            <a:pPr algn="ctr"/>
            <a:r>
              <a:rPr lang="en-US" sz="3200" dirty="0"/>
              <a:t>"Predicting Airline Passenger Satisfaction Using Machine Learning: A Data-Driven Approach to Enhancing Customer Experience“</a:t>
            </a:r>
          </a:p>
          <a:p>
            <a:pPr algn="ctr"/>
            <a:r>
              <a:rPr lang="en-US" sz="20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Domain- </a:t>
            </a:r>
            <a:r>
              <a:rPr lang="en-US" sz="200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Airline Customer Service</a:t>
            </a:r>
            <a:endParaRPr lang="en-US" sz="20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endParaRPr>
          </a:p>
          <a:p>
            <a:pPr algn="ct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Date:30</a:t>
            </a:r>
            <a:r>
              <a:rPr lang="en-US" sz="160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-04-2025</a:t>
            </a:r>
            <a:endPar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109876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A6B5BB-2568-4FC8-B074-A06BB43A8B07}"/>
              </a:ext>
            </a:extLst>
          </p:cNvPr>
          <p:cNvSpPr/>
          <p:nvPr/>
        </p:nvSpPr>
        <p:spPr>
          <a:xfrm>
            <a:off x="2423154" y="1128992"/>
            <a:ext cx="749365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2" name="Content Placeholder 1">
            <a:extLst>
              <a:ext uri="{FF2B5EF4-FFF2-40B4-BE49-F238E27FC236}">
                <a16:creationId xmlns:a16="http://schemas.microsoft.com/office/drawing/2014/main" id="{379A7BED-F398-40F4-9D66-B71A049651C9}"/>
              </a:ext>
            </a:extLst>
          </p:cNvPr>
          <p:cNvSpPr>
            <a:spLocks noGrp="1" noChangeArrowheads="1"/>
          </p:cNvSpPr>
          <p:nvPr>
            <p:ph idx="1"/>
          </p:nvPr>
        </p:nvSpPr>
        <p:spPr bwMode="auto">
          <a:xfrm>
            <a:off x="941033" y="2052322"/>
            <a:ext cx="104578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spcBef>
                <a:spcPct val="0"/>
              </a:spcBef>
              <a:spcAft>
                <a:spcPct val="0"/>
              </a:spcAft>
              <a:buClrTx/>
              <a:buSzTx/>
              <a:buNone/>
            </a:pPr>
            <a:r>
              <a:rPr lang="en-US" sz="1800" dirty="0"/>
              <a:t>In the competitive airline industry, understanding customer satisfaction is essential for improving service quality and retaining loyal passengers. This project aims to develop a machine learning model that predicts whether a customer is "Satisfied" or "Neutral/Unhappy" based on various factors including demographic details, travel characteristics, and service-related ratings such as booking ease, inflight service, cleanliness, entertainment, and more. By identifying the key drivers of satisfaction, airlines can take proactive steps to enhance passenger experiences, optimize operations, and make informed, data-driven decisions to improve overall customer engagement.</a:t>
            </a:r>
          </a:p>
          <a:p>
            <a:pPr marL="0" lvl="0" indent="0" defTabSz="914400" eaLnBrk="0" fontAlgn="base" hangingPunct="0">
              <a:spcBef>
                <a:spcPct val="0"/>
              </a:spcBef>
              <a:spcAft>
                <a:spcPct val="0"/>
              </a:spcAft>
              <a:buClrTx/>
              <a:buSzTx/>
              <a:buNone/>
            </a:pPr>
            <a:endParaRPr lang="en-US" altLang="en-US" sz="1800" b="1" dirty="0"/>
          </a:p>
          <a:p>
            <a:pPr marL="0" lvl="0" indent="0" defTabSz="914400" eaLnBrk="0" fontAlgn="base" hangingPunct="0">
              <a:spcBef>
                <a:spcPct val="0"/>
              </a:spcBef>
              <a:spcAft>
                <a:spcPct val="0"/>
              </a:spcAft>
              <a:buClrTx/>
              <a:buSzTx/>
              <a:buNone/>
            </a:pPr>
            <a:r>
              <a:rPr lang="en-US" altLang="en-US" sz="1800" b="1" dirty="0"/>
              <a:t>Business Goal: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Improve overall customer experience by identifying pain points.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Predict customer satisfaction to proactively address service gaps.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Segment customers based on their likelihood of satisfaction for targeted service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3AB962-1090-4025-9E0D-8AF134FD2785}"/>
              </a:ext>
            </a:extLst>
          </p:cNvPr>
          <p:cNvSpPr txBox="1"/>
          <p:nvPr/>
        </p:nvSpPr>
        <p:spPr>
          <a:xfrm>
            <a:off x="1197350" y="517231"/>
            <a:ext cx="9904950" cy="707886"/>
          </a:xfrm>
          <a:prstGeom prst="rect">
            <a:avLst/>
          </a:prstGeom>
          <a:noFill/>
        </p:spPr>
        <p:txBody>
          <a:bodyPr wrap="square" rtlCol="0">
            <a:spAutoFit/>
          </a:bodyPr>
          <a:lstStyle/>
          <a:p>
            <a:pPr algn="ctr"/>
            <a:r>
              <a:rPr lang="en-GB" sz="4000" b="1" dirty="0"/>
              <a:t>Data Dictionary</a:t>
            </a:r>
            <a:endParaRPr lang="en-IN" sz="4000" b="1" dirty="0"/>
          </a:p>
        </p:txBody>
      </p:sp>
      <p:graphicFrame>
        <p:nvGraphicFramePr>
          <p:cNvPr id="2" name="Table 1">
            <a:extLst>
              <a:ext uri="{FF2B5EF4-FFF2-40B4-BE49-F238E27FC236}">
                <a16:creationId xmlns:a16="http://schemas.microsoft.com/office/drawing/2014/main" id="{6DEF49F7-AC8D-4D1D-A300-9169ACEBE457}"/>
              </a:ext>
            </a:extLst>
          </p:cNvPr>
          <p:cNvGraphicFramePr>
            <a:graphicFrameLocks noGrp="1"/>
          </p:cNvGraphicFramePr>
          <p:nvPr>
            <p:extLst>
              <p:ext uri="{D42A27DB-BD31-4B8C-83A1-F6EECF244321}">
                <p14:modId xmlns:p14="http://schemas.microsoft.com/office/powerpoint/2010/main" val="2233928620"/>
              </p:ext>
            </p:extLst>
          </p:nvPr>
        </p:nvGraphicFramePr>
        <p:xfrm>
          <a:off x="818225" y="1056438"/>
          <a:ext cx="10882544" cy="4881609"/>
        </p:xfrm>
        <a:graphic>
          <a:graphicData uri="http://schemas.openxmlformats.org/drawingml/2006/table">
            <a:tbl>
              <a:tblPr/>
              <a:tblGrid>
                <a:gridCol w="4185598">
                  <a:extLst>
                    <a:ext uri="{9D8B030D-6E8A-4147-A177-3AD203B41FA5}">
                      <a16:colId xmlns:a16="http://schemas.microsoft.com/office/drawing/2014/main" val="992502738"/>
                    </a:ext>
                  </a:extLst>
                </a:gridCol>
                <a:gridCol w="6696946">
                  <a:extLst>
                    <a:ext uri="{9D8B030D-6E8A-4147-A177-3AD203B41FA5}">
                      <a16:colId xmlns:a16="http://schemas.microsoft.com/office/drawing/2014/main" val="1378005168"/>
                    </a:ext>
                  </a:extLst>
                </a:gridCol>
              </a:tblGrid>
              <a:tr h="244342">
                <a:tc>
                  <a:txBody>
                    <a:bodyPr/>
                    <a:lstStyle/>
                    <a:p>
                      <a:pPr algn="l" fontAlgn="b"/>
                      <a:r>
                        <a:rPr lang="en-IN" sz="1600" b="1" i="0" u="none" strike="noStrike" dirty="0">
                          <a:solidFill>
                            <a:srgbClr val="000000"/>
                          </a:solidFill>
                          <a:effectLst/>
                          <a:latin typeface="Calibri" panose="020F0502020204030204" pitchFamily="34" charset="0"/>
                        </a:rPr>
                        <a:t>Field</a:t>
                      </a:r>
                    </a:p>
                  </a:txBody>
                  <a:tcPr marL="1186" marR="1186" marT="1186" marB="0" anchor="b">
                    <a:lnL>
                      <a:noFill/>
                    </a:lnL>
                    <a:lnR>
                      <a:noFill/>
                    </a:lnR>
                    <a:lnT>
                      <a:noFill/>
                    </a:lnT>
                    <a:lnB>
                      <a:noFill/>
                    </a:lnB>
                  </a:tcPr>
                </a:tc>
                <a:tc>
                  <a:txBody>
                    <a:bodyPr/>
                    <a:lstStyle/>
                    <a:p>
                      <a:pPr algn="l" fontAlgn="b"/>
                      <a:r>
                        <a:rPr lang="en-IN" sz="1600" b="1" i="0" u="none" strike="noStrike" dirty="0">
                          <a:solidFill>
                            <a:srgbClr val="000000"/>
                          </a:solidFill>
                          <a:effectLst/>
                          <a:latin typeface="Calibri" panose="020F0502020204030204" pitchFamily="34" charset="0"/>
                        </a:rPr>
                        <a:t>Description</a:t>
                      </a:r>
                    </a:p>
                  </a:txBody>
                  <a:tcPr marL="1186" marR="1186" marT="1186" marB="0" anchor="b">
                    <a:lnL>
                      <a:noFill/>
                    </a:lnL>
                    <a:lnR>
                      <a:noFill/>
                    </a:lnR>
                    <a:lnT>
                      <a:noFill/>
                    </a:lnT>
                    <a:lnB>
                      <a:noFill/>
                    </a:lnB>
                  </a:tcPr>
                </a:tc>
                <a:extLst>
                  <a:ext uri="{0D108BD9-81ED-4DB2-BD59-A6C34878D82A}">
                    <a16:rowId xmlns:a16="http://schemas.microsoft.com/office/drawing/2014/main" val="3158908956"/>
                  </a:ext>
                </a:extLst>
              </a:tr>
              <a:tr h="244342">
                <a:tc>
                  <a:txBody>
                    <a:bodyPr/>
                    <a:lstStyle/>
                    <a:p>
                      <a:pPr algn="l" fontAlgn="b"/>
                      <a:r>
                        <a:rPr lang="en-IN" sz="1400" b="0" i="0" u="none" strike="noStrike" dirty="0">
                          <a:solidFill>
                            <a:srgbClr val="000000"/>
                          </a:solidFill>
                          <a:effectLst/>
                          <a:latin typeface="Calibri" panose="020F0502020204030204" pitchFamily="34" charset="0"/>
                        </a:rPr>
                        <a:t>ID</a:t>
                      </a:r>
                    </a:p>
                  </a:txBody>
                  <a:tcPr marL="1186" marR="1186" marT="1186"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Unique passenger identifier</a:t>
                      </a:r>
                    </a:p>
                  </a:txBody>
                  <a:tcPr marL="1186" marR="1186" marT="1186" marB="0" anchor="b">
                    <a:lnL>
                      <a:noFill/>
                    </a:lnL>
                    <a:lnR>
                      <a:noFill/>
                    </a:lnR>
                    <a:lnT>
                      <a:noFill/>
                    </a:lnT>
                    <a:lnB>
                      <a:noFill/>
                    </a:lnB>
                  </a:tcPr>
                </a:tc>
                <a:extLst>
                  <a:ext uri="{0D108BD9-81ED-4DB2-BD59-A6C34878D82A}">
                    <a16:rowId xmlns:a16="http://schemas.microsoft.com/office/drawing/2014/main" val="3122149500"/>
                  </a:ext>
                </a:extLst>
              </a:tr>
              <a:tr h="244342">
                <a:tc>
                  <a:txBody>
                    <a:bodyPr/>
                    <a:lstStyle/>
                    <a:p>
                      <a:pPr algn="l" fontAlgn="b"/>
                      <a:r>
                        <a:rPr lang="en-IN" sz="1400" b="0" i="0" u="none" strike="noStrike" dirty="0">
                          <a:solidFill>
                            <a:srgbClr val="000000"/>
                          </a:solidFill>
                          <a:effectLst/>
                          <a:latin typeface="Calibri" panose="020F0502020204030204" pitchFamily="34" charset="0"/>
                        </a:rPr>
                        <a:t>Gender</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Gender of the passenger (Female/Male)</a:t>
                      </a:r>
                    </a:p>
                  </a:txBody>
                  <a:tcPr marL="1186" marR="1186" marT="1186" marB="0" anchor="b">
                    <a:lnL>
                      <a:noFill/>
                    </a:lnL>
                    <a:lnR>
                      <a:noFill/>
                    </a:lnR>
                    <a:lnT>
                      <a:noFill/>
                    </a:lnT>
                    <a:lnB>
                      <a:noFill/>
                    </a:lnB>
                  </a:tcPr>
                </a:tc>
                <a:extLst>
                  <a:ext uri="{0D108BD9-81ED-4DB2-BD59-A6C34878D82A}">
                    <a16:rowId xmlns:a16="http://schemas.microsoft.com/office/drawing/2014/main" val="2027852143"/>
                  </a:ext>
                </a:extLst>
              </a:tr>
              <a:tr h="244342">
                <a:tc>
                  <a:txBody>
                    <a:bodyPr/>
                    <a:lstStyle/>
                    <a:p>
                      <a:pPr algn="l" fontAlgn="b"/>
                      <a:r>
                        <a:rPr lang="en-IN" sz="1400" b="0" i="0" u="none" strike="noStrike" dirty="0">
                          <a:solidFill>
                            <a:srgbClr val="000000"/>
                          </a:solidFill>
                          <a:effectLst/>
                          <a:latin typeface="Calibri" panose="020F0502020204030204" pitchFamily="34" charset="0"/>
                        </a:rPr>
                        <a:t>Age</a:t>
                      </a:r>
                    </a:p>
                  </a:txBody>
                  <a:tcPr marL="1186" marR="1186" marT="1186"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Age of the passenger</a:t>
                      </a:r>
                    </a:p>
                  </a:txBody>
                  <a:tcPr marL="1186" marR="1186" marT="1186" marB="0" anchor="b">
                    <a:lnL>
                      <a:noFill/>
                    </a:lnL>
                    <a:lnR>
                      <a:noFill/>
                    </a:lnR>
                    <a:lnT>
                      <a:noFill/>
                    </a:lnT>
                    <a:lnB>
                      <a:noFill/>
                    </a:lnB>
                  </a:tcPr>
                </a:tc>
                <a:extLst>
                  <a:ext uri="{0D108BD9-81ED-4DB2-BD59-A6C34878D82A}">
                    <a16:rowId xmlns:a16="http://schemas.microsoft.com/office/drawing/2014/main" val="2323647795"/>
                  </a:ext>
                </a:extLst>
              </a:tr>
              <a:tr h="244342">
                <a:tc>
                  <a:txBody>
                    <a:bodyPr/>
                    <a:lstStyle/>
                    <a:p>
                      <a:pPr algn="l" fontAlgn="b"/>
                      <a:r>
                        <a:rPr lang="en-IN" sz="1400" b="0" i="0" u="none" strike="noStrike" dirty="0">
                          <a:solidFill>
                            <a:srgbClr val="000000"/>
                          </a:solidFill>
                          <a:effectLst/>
                          <a:latin typeface="Calibri" panose="020F0502020204030204" pitchFamily="34" charset="0"/>
                        </a:rPr>
                        <a:t>Customer Type</a:t>
                      </a:r>
                    </a:p>
                  </a:txBody>
                  <a:tcPr marL="1186" marR="1186" marT="1186"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Type of airline customer (First-time/Returning)</a:t>
                      </a:r>
                    </a:p>
                  </a:txBody>
                  <a:tcPr marL="1186" marR="1186" marT="1186" marB="0" anchor="b">
                    <a:lnL>
                      <a:noFill/>
                    </a:lnL>
                    <a:lnR>
                      <a:noFill/>
                    </a:lnR>
                    <a:lnT>
                      <a:noFill/>
                    </a:lnT>
                    <a:lnB>
                      <a:noFill/>
                    </a:lnB>
                  </a:tcPr>
                </a:tc>
                <a:extLst>
                  <a:ext uri="{0D108BD9-81ED-4DB2-BD59-A6C34878D82A}">
                    <a16:rowId xmlns:a16="http://schemas.microsoft.com/office/drawing/2014/main" val="1323159578"/>
                  </a:ext>
                </a:extLst>
              </a:tr>
              <a:tr h="244342">
                <a:tc>
                  <a:txBody>
                    <a:bodyPr/>
                    <a:lstStyle/>
                    <a:p>
                      <a:pPr algn="l" fontAlgn="b"/>
                      <a:r>
                        <a:rPr lang="en-IN" sz="1400" b="0" i="0" u="none" strike="noStrike" dirty="0">
                          <a:solidFill>
                            <a:srgbClr val="000000"/>
                          </a:solidFill>
                          <a:effectLst/>
                          <a:latin typeface="Calibri" panose="020F0502020204030204" pitchFamily="34" charset="0"/>
                        </a:rPr>
                        <a:t>Type of Travel</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Purpose of the flight (Business/Personal)</a:t>
                      </a:r>
                    </a:p>
                  </a:txBody>
                  <a:tcPr marL="1186" marR="1186" marT="1186" marB="0" anchor="b">
                    <a:lnL>
                      <a:noFill/>
                    </a:lnL>
                    <a:lnR>
                      <a:noFill/>
                    </a:lnR>
                    <a:lnT>
                      <a:noFill/>
                    </a:lnT>
                    <a:lnB>
                      <a:noFill/>
                    </a:lnB>
                  </a:tcPr>
                </a:tc>
                <a:extLst>
                  <a:ext uri="{0D108BD9-81ED-4DB2-BD59-A6C34878D82A}">
                    <a16:rowId xmlns:a16="http://schemas.microsoft.com/office/drawing/2014/main" val="2315543690"/>
                  </a:ext>
                </a:extLst>
              </a:tr>
              <a:tr h="244342">
                <a:tc>
                  <a:txBody>
                    <a:bodyPr/>
                    <a:lstStyle/>
                    <a:p>
                      <a:pPr algn="l" fontAlgn="b"/>
                      <a:r>
                        <a:rPr lang="en-IN" sz="1400" b="0" i="0" u="none" strike="noStrike" dirty="0">
                          <a:solidFill>
                            <a:srgbClr val="000000"/>
                          </a:solidFill>
                          <a:effectLst/>
                          <a:latin typeface="Calibri" panose="020F0502020204030204" pitchFamily="34" charset="0"/>
                        </a:rPr>
                        <a:t>Class</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Travel class in the airplane for the passenger seat</a:t>
                      </a:r>
                    </a:p>
                  </a:txBody>
                  <a:tcPr marL="1186" marR="1186" marT="1186" marB="0" anchor="b">
                    <a:lnL>
                      <a:noFill/>
                    </a:lnL>
                    <a:lnR>
                      <a:noFill/>
                    </a:lnR>
                    <a:lnT>
                      <a:noFill/>
                    </a:lnT>
                    <a:lnB>
                      <a:noFill/>
                    </a:lnB>
                  </a:tcPr>
                </a:tc>
                <a:extLst>
                  <a:ext uri="{0D108BD9-81ED-4DB2-BD59-A6C34878D82A}">
                    <a16:rowId xmlns:a16="http://schemas.microsoft.com/office/drawing/2014/main" val="686672298"/>
                  </a:ext>
                </a:extLst>
              </a:tr>
              <a:tr h="244342">
                <a:tc>
                  <a:txBody>
                    <a:bodyPr/>
                    <a:lstStyle/>
                    <a:p>
                      <a:pPr algn="l" fontAlgn="b"/>
                      <a:r>
                        <a:rPr lang="en-IN" sz="1400" b="0" i="0" u="none" strike="noStrike" dirty="0">
                          <a:solidFill>
                            <a:srgbClr val="000000"/>
                          </a:solidFill>
                          <a:effectLst/>
                          <a:latin typeface="Calibri" panose="020F0502020204030204" pitchFamily="34" charset="0"/>
                        </a:rPr>
                        <a:t>Flight Distance</a:t>
                      </a:r>
                    </a:p>
                  </a:txBody>
                  <a:tcPr marL="1186" marR="1186" marT="1186"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Flight distance in miles</a:t>
                      </a:r>
                    </a:p>
                  </a:txBody>
                  <a:tcPr marL="1186" marR="1186" marT="1186" marB="0" anchor="b">
                    <a:lnL>
                      <a:noFill/>
                    </a:lnL>
                    <a:lnR>
                      <a:noFill/>
                    </a:lnR>
                    <a:lnT>
                      <a:noFill/>
                    </a:lnT>
                    <a:lnB>
                      <a:noFill/>
                    </a:lnB>
                  </a:tcPr>
                </a:tc>
                <a:extLst>
                  <a:ext uri="{0D108BD9-81ED-4DB2-BD59-A6C34878D82A}">
                    <a16:rowId xmlns:a16="http://schemas.microsoft.com/office/drawing/2014/main" val="400916842"/>
                  </a:ext>
                </a:extLst>
              </a:tr>
              <a:tr h="244342">
                <a:tc>
                  <a:txBody>
                    <a:bodyPr/>
                    <a:lstStyle/>
                    <a:p>
                      <a:pPr algn="l" fontAlgn="b"/>
                      <a:r>
                        <a:rPr lang="en-IN" sz="1400" b="0" i="0" u="none" strike="noStrike">
                          <a:solidFill>
                            <a:srgbClr val="000000"/>
                          </a:solidFill>
                          <a:effectLst/>
                          <a:latin typeface="Calibri" panose="020F0502020204030204" pitchFamily="34" charset="0"/>
                        </a:rPr>
                        <a:t>Departure Delay</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Flight departure delay in minutes</a:t>
                      </a:r>
                    </a:p>
                  </a:txBody>
                  <a:tcPr marL="1186" marR="1186" marT="1186" marB="0" anchor="b">
                    <a:lnL>
                      <a:noFill/>
                    </a:lnL>
                    <a:lnR>
                      <a:noFill/>
                    </a:lnR>
                    <a:lnT>
                      <a:noFill/>
                    </a:lnT>
                    <a:lnB>
                      <a:noFill/>
                    </a:lnB>
                  </a:tcPr>
                </a:tc>
                <a:extLst>
                  <a:ext uri="{0D108BD9-81ED-4DB2-BD59-A6C34878D82A}">
                    <a16:rowId xmlns:a16="http://schemas.microsoft.com/office/drawing/2014/main" val="871785363"/>
                  </a:ext>
                </a:extLst>
              </a:tr>
              <a:tr h="244342">
                <a:tc>
                  <a:txBody>
                    <a:bodyPr/>
                    <a:lstStyle/>
                    <a:p>
                      <a:pPr algn="l" fontAlgn="b"/>
                      <a:r>
                        <a:rPr lang="en-IN" sz="1400" b="0" i="0" u="none" strike="noStrike">
                          <a:solidFill>
                            <a:srgbClr val="000000"/>
                          </a:solidFill>
                          <a:effectLst/>
                          <a:latin typeface="Calibri" panose="020F0502020204030204" pitchFamily="34" charset="0"/>
                        </a:rPr>
                        <a:t>Arrival Delay</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Flight arrival delay in minutes</a:t>
                      </a:r>
                    </a:p>
                  </a:txBody>
                  <a:tcPr marL="1186" marR="1186" marT="1186" marB="0" anchor="b">
                    <a:lnL>
                      <a:noFill/>
                    </a:lnL>
                    <a:lnR>
                      <a:noFill/>
                    </a:lnR>
                    <a:lnT>
                      <a:noFill/>
                    </a:lnT>
                    <a:lnB>
                      <a:noFill/>
                    </a:lnB>
                  </a:tcPr>
                </a:tc>
                <a:extLst>
                  <a:ext uri="{0D108BD9-81ED-4DB2-BD59-A6C34878D82A}">
                    <a16:rowId xmlns:a16="http://schemas.microsoft.com/office/drawing/2014/main" val="722351874"/>
                  </a:ext>
                </a:extLst>
              </a:tr>
              <a:tr h="487501">
                <a:tc>
                  <a:txBody>
                    <a:bodyPr/>
                    <a:lstStyle/>
                    <a:p>
                      <a:pPr algn="l" fontAlgn="b"/>
                      <a:r>
                        <a:rPr lang="en-US" sz="1400" b="0" i="0" u="none" strike="noStrike" dirty="0">
                          <a:solidFill>
                            <a:srgbClr val="000000"/>
                          </a:solidFill>
                          <a:effectLst/>
                          <a:latin typeface="Calibri" panose="020F0502020204030204" pitchFamily="34" charset="0"/>
                        </a:rPr>
                        <a:t>Departure and Arrival Time Convenience</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Satisfaction level with the convenience of the flight departure and arrival times from 1 (lowest) to 5 (highest) - 0 means "not applicable"</a:t>
                      </a:r>
                    </a:p>
                  </a:txBody>
                  <a:tcPr marL="1186" marR="1186" marT="1186" marB="0" anchor="b">
                    <a:lnL>
                      <a:noFill/>
                    </a:lnL>
                    <a:lnR>
                      <a:noFill/>
                    </a:lnR>
                    <a:lnT>
                      <a:noFill/>
                    </a:lnT>
                    <a:lnB>
                      <a:noFill/>
                    </a:lnB>
                  </a:tcPr>
                </a:tc>
                <a:extLst>
                  <a:ext uri="{0D108BD9-81ED-4DB2-BD59-A6C34878D82A}">
                    <a16:rowId xmlns:a16="http://schemas.microsoft.com/office/drawing/2014/main" val="3762614597"/>
                  </a:ext>
                </a:extLst>
              </a:tr>
              <a:tr h="487501">
                <a:tc>
                  <a:txBody>
                    <a:bodyPr/>
                    <a:lstStyle/>
                    <a:p>
                      <a:pPr algn="l" fontAlgn="b"/>
                      <a:r>
                        <a:rPr lang="en-IN" sz="1400" b="0" i="0" u="none" strike="noStrike">
                          <a:solidFill>
                            <a:srgbClr val="000000"/>
                          </a:solidFill>
                          <a:effectLst/>
                          <a:latin typeface="Calibri" panose="020F0502020204030204" pitchFamily="34" charset="0"/>
                        </a:rPr>
                        <a:t>Ease of Online Booking</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Satisfaction level with the online booking experience from 1 (lowest) to 5 (highest) - 0 means "not applicable"</a:t>
                      </a:r>
                    </a:p>
                  </a:txBody>
                  <a:tcPr marL="1186" marR="1186" marT="1186" marB="0" anchor="b">
                    <a:lnL>
                      <a:noFill/>
                    </a:lnL>
                    <a:lnR>
                      <a:noFill/>
                    </a:lnR>
                    <a:lnT>
                      <a:noFill/>
                    </a:lnT>
                    <a:lnB>
                      <a:noFill/>
                    </a:lnB>
                  </a:tcPr>
                </a:tc>
                <a:extLst>
                  <a:ext uri="{0D108BD9-81ED-4DB2-BD59-A6C34878D82A}">
                    <a16:rowId xmlns:a16="http://schemas.microsoft.com/office/drawing/2014/main" val="1494345181"/>
                  </a:ext>
                </a:extLst>
              </a:tr>
              <a:tr h="487501">
                <a:tc>
                  <a:txBody>
                    <a:bodyPr/>
                    <a:lstStyle/>
                    <a:p>
                      <a:pPr algn="l" fontAlgn="b"/>
                      <a:r>
                        <a:rPr lang="en-IN" sz="1400" b="0" i="0" u="none" strike="noStrike">
                          <a:solidFill>
                            <a:srgbClr val="000000"/>
                          </a:solidFill>
                          <a:effectLst/>
                          <a:latin typeface="Calibri" panose="020F0502020204030204" pitchFamily="34" charset="0"/>
                        </a:rPr>
                        <a:t>Check-in Service</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Satisfaction level with the check-in service from 1 (lowest) to 5 (highest) - 0 means "not applicable"</a:t>
                      </a:r>
                    </a:p>
                  </a:txBody>
                  <a:tcPr marL="1186" marR="1186" marT="1186" marB="0" anchor="b">
                    <a:lnL>
                      <a:noFill/>
                    </a:lnL>
                    <a:lnR>
                      <a:noFill/>
                    </a:lnR>
                    <a:lnT>
                      <a:noFill/>
                    </a:lnT>
                    <a:lnB>
                      <a:noFill/>
                    </a:lnB>
                  </a:tcPr>
                </a:tc>
                <a:extLst>
                  <a:ext uri="{0D108BD9-81ED-4DB2-BD59-A6C34878D82A}">
                    <a16:rowId xmlns:a16="http://schemas.microsoft.com/office/drawing/2014/main" val="1673850208"/>
                  </a:ext>
                </a:extLst>
              </a:tr>
              <a:tr h="487501">
                <a:tc>
                  <a:txBody>
                    <a:bodyPr/>
                    <a:lstStyle/>
                    <a:p>
                      <a:pPr algn="l" fontAlgn="b"/>
                      <a:r>
                        <a:rPr lang="en-IN" sz="1400" b="0" i="0" u="none" strike="noStrike">
                          <a:solidFill>
                            <a:srgbClr val="000000"/>
                          </a:solidFill>
                          <a:effectLst/>
                          <a:latin typeface="Calibri" panose="020F0502020204030204" pitchFamily="34" charset="0"/>
                        </a:rPr>
                        <a:t>Online Boarding</a:t>
                      </a:r>
                    </a:p>
                  </a:txBody>
                  <a:tcPr marL="1186" marR="1186" marT="1186"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Satisfaction level with the online boarding experience from 1 (lowest) to 5 (highest) - 0 means "not applicable"</a:t>
                      </a:r>
                    </a:p>
                  </a:txBody>
                  <a:tcPr marL="1186" marR="1186" marT="1186" marB="0" anchor="b">
                    <a:lnL>
                      <a:noFill/>
                    </a:lnL>
                    <a:lnR>
                      <a:noFill/>
                    </a:lnR>
                    <a:lnT>
                      <a:noFill/>
                    </a:lnT>
                    <a:lnB>
                      <a:noFill/>
                    </a:lnB>
                  </a:tcPr>
                </a:tc>
                <a:extLst>
                  <a:ext uri="{0D108BD9-81ED-4DB2-BD59-A6C34878D82A}">
                    <a16:rowId xmlns:a16="http://schemas.microsoft.com/office/drawing/2014/main" val="1667082755"/>
                  </a:ext>
                </a:extLst>
              </a:tr>
              <a:tr h="487501">
                <a:tc>
                  <a:txBody>
                    <a:bodyPr/>
                    <a:lstStyle/>
                    <a:p>
                      <a:pPr algn="l" fontAlgn="b"/>
                      <a:r>
                        <a:rPr lang="en-IN" sz="1400" b="0" i="0" u="none" strike="noStrike">
                          <a:solidFill>
                            <a:srgbClr val="000000"/>
                          </a:solidFill>
                          <a:effectLst/>
                          <a:latin typeface="Calibri" panose="020F0502020204030204" pitchFamily="34" charset="0"/>
                        </a:rPr>
                        <a:t>Gate Location</a:t>
                      </a:r>
                    </a:p>
                  </a:txBody>
                  <a:tcPr marL="1186" marR="1186" marT="1186"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Satisfaction level with the gate location in the airport from 1 (lowest) to 5 (highest) - 0 means "not applicable"</a:t>
                      </a:r>
                    </a:p>
                  </a:txBody>
                  <a:tcPr marL="1186" marR="1186" marT="1186" marB="0" anchor="b">
                    <a:lnL>
                      <a:noFill/>
                    </a:lnL>
                    <a:lnR>
                      <a:noFill/>
                    </a:lnR>
                    <a:lnT>
                      <a:noFill/>
                    </a:lnT>
                    <a:lnB>
                      <a:noFill/>
                    </a:lnB>
                  </a:tcPr>
                </a:tc>
                <a:extLst>
                  <a:ext uri="{0D108BD9-81ED-4DB2-BD59-A6C34878D82A}">
                    <a16:rowId xmlns:a16="http://schemas.microsoft.com/office/drawing/2014/main" val="2018094031"/>
                  </a:ext>
                </a:extLst>
              </a:tr>
            </a:tbl>
          </a:graphicData>
        </a:graphic>
      </p:graphicFrame>
    </p:spTree>
    <p:extLst>
      <p:ext uri="{BB962C8B-B14F-4D97-AF65-F5344CB8AC3E}">
        <p14:creationId xmlns:p14="http://schemas.microsoft.com/office/powerpoint/2010/main" val="26213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840893-7440-402D-A248-00947B7960A2}"/>
              </a:ext>
            </a:extLst>
          </p:cNvPr>
          <p:cNvSpPr>
            <a:spLocks noGrp="1"/>
          </p:cNvSpPr>
          <p:nvPr>
            <p:ph idx="1"/>
          </p:nvPr>
        </p:nvSpPr>
        <p:spPr>
          <a:xfrm>
            <a:off x="915880" y="772358"/>
            <a:ext cx="10314372" cy="5566300"/>
          </a:xfrm>
        </p:spPr>
        <p:txBody>
          <a:bodyPr>
            <a:normAutofit fontScale="25000" lnSpcReduction="20000"/>
          </a:bodyPr>
          <a:lstStyle/>
          <a:p>
            <a:pPr marL="0" indent="0" fontAlgn="b">
              <a:buNone/>
            </a:pPr>
            <a:r>
              <a:rPr lang="en-IN" sz="4800" dirty="0"/>
              <a:t>On-board Service</a:t>
            </a:r>
          </a:p>
          <a:p>
            <a:pPr fontAlgn="b"/>
            <a:r>
              <a:rPr lang="en-US" sz="4800" dirty="0"/>
              <a:t>Satisfaction level with the on-boarding service in the airport from 1 (lowest) to 5 (highest) - 0 means "not applicable"</a:t>
            </a:r>
            <a:endParaRPr lang="en-IN" sz="4800" dirty="0"/>
          </a:p>
          <a:p>
            <a:pPr marL="0" indent="0" fontAlgn="b">
              <a:buNone/>
            </a:pPr>
            <a:r>
              <a:rPr lang="en-IN" sz="4800" dirty="0"/>
              <a:t>Seat Comfort</a:t>
            </a:r>
          </a:p>
          <a:p>
            <a:pPr fontAlgn="b"/>
            <a:r>
              <a:rPr lang="en-US" sz="4800" dirty="0"/>
              <a:t>Satisfaction level with the comfort of the airplane seat from 1 (lowest) to 5 (highest) - 0 means "not applicable"</a:t>
            </a:r>
            <a:endParaRPr lang="en-IN" sz="4800" dirty="0"/>
          </a:p>
          <a:p>
            <a:pPr marL="0" indent="0" fontAlgn="b">
              <a:buNone/>
            </a:pPr>
            <a:r>
              <a:rPr lang="en-IN" sz="4800" dirty="0"/>
              <a:t>Leg Room Service</a:t>
            </a:r>
          </a:p>
          <a:p>
            <a:pPr fontAlgn="b"/>
            <a:r>
              <a:rPr lang="en-US" sz="4800" dirty="0"/>
              <a:t>Satisfaction level with the leg room of the airplane seat from 1 (lowest) to 5 (highest) - 0 means "not applicable"</a:t>
            </a:r>
            <a:endParaRPr lang="en-IN" sz="4800" dirty="0"/>
          </a:p>
          <a:p>
            <a:pPr marL="0" indent="0" fontAlgn="b">
              <a:buNone/>
            </a:pPr>
            <a:endParaRPr lang="en-IN" sz="4800" dirty="0"/>
          </a:p>
          <a:p>
            <a:pPr marL="0" indent="0" fontAlgn="b">
              <a:buNone/>
            </a:pPr>
            <a:r>
              <a:rPr lang="en-IN" sz="4800" dirty="0"/>
              <a:t>Cleanliness</a:t>
            </a:r>
          </a:p>
          <a:p>
            <a:pPr fontAlgn="b"/>
            <a:r>
              <a:rPr lang="en-US" sz="4800" dirty="0"/>
              <a:t>Satisfaction level with the cleanliness of the airplane from 1 (lowest) to 5 (highest) - 0 means "not applicable"</a:t>
            </a:r>
            <a:endParaRPr lang="en-IN" sz="4800" dirty="0"/>
          </a:p>
          <a:p>
            <a:pPr fontAlgn="b"/>
            <a:r>
              <a:rPr lang="en-IN" sz="4800" dirty="0"/>
              <a:t>Food and Drink</a:t>
            </a:r>
          </a:p>
          <a:p>
            <a:pPr fontAlgn="b"/>
            <a:r>
              <a:rPr lang="en-US" sz="4800" dirty="0"/>
              <a:t>Satisfaction level with the food and drinks on the airplane from 1 (lowest) to 5 (highest) - 0 means "not applicable"</a:t>
            </a:r>
            <a:endParaRPr lang="en-IN" sz="4800" dirty="0"/>
          </a:p>
          <a:p>
            <a:pPr marL="0" indent="0" fontAlgn="b">
              <a:buNone/>
            </a:pPr>
            <a:r>
              <a:rPr lang="en-IN" sz="4800" dirty="0"/>
              <a:t>In-flight Service</a:t>
            </a:r>
          </a:p>
          <a:p>
            <a:pPr fontAlgn="b"/>
            <a:r>
              <a:rPr lang="en-US" sz="4800" dirty="0"/>
              <a:t>Satisfaction level with the in-flight service from 1 (lowest) to 5 (highest) - 0 means "not applicable"</a:t>
            </a:r>
            <a:endParaRPr lang="en-IN" sz="4800" dirty="0"/>
          </a:p>
          <a:p>
            <a:pPr marL="0" indent="0" fontAlgn="b">
              <a:buNone/>
            </a:pPr>
            <a:r>
              <a:rPr lang="en-IN" sz="4800" dirty="0"/>
              <a:t>In-flight </a:t>
            </a:r>
            <a:r>
              <a:rPr lang="en-IN" sz="4800" dirty="0" err="1"/>
              <a:t>Wifi</a:t>
            </a:r>
            <a:r>
              <a:rPr lang="en-IN" sz="4800" dirty="0"/>
              <a:t> Service</a:t>
            </a:r>
          </a:p>
          <a:p>
            <a:pPr fontAlgn="b"/>
            <a:r>
              <a:rPr lang="en-US" sz="4800" dirty="0"/>
              <a:t>Satisfaction level with the in-flight </a:t>
            </a:r>
            <a:r>
              <a:rPr lang="en-US" sz="4800" dirty="0" err="1"/>
              <a:t>Wifi</a:t>
            </a:r>
            <a:r>
              <a:rPr lang="en-US" sz="4800" dirty="0"/>
              <a:t> service from 1 (lowest) to 5 (highest) - 0 means "not applicable"</a:t>
            </a:r>
            <a:endParaRPr lang="en-IN" sz="4800" dirty="0"/>
          </a:p>
          <a:p>
            <a:pPr marL="0" indent="0" fontAlgn="b">
              <a:buNone/>
            </a:pPr>
            <a:r>
              <a:rPr lang="en-IN" sz="4800" dirty="0"/>
              <a:t>In-flight Entertainment</a:t>
            </a:r>
          </a:p>
          <a:p>
            <a:pPr fontAlgn="b"/>
            <a:r>
              <a:rPr lang="en-US" sz="4800" dirty="0"/>
              <a:t>Satisfaction level with the in-flight entertainment from 1 (lowest) to 5 (highest) - 0 means "not applicable"</a:t>
            </a:r>
            <a:endParaRPr lang="en-IN" sz="4800" dirty="0"/>
          </a:p>
          <a:p>
            <a:pPr marL="0" indent="0" fontAlgn="b">
              <a:buNone/>
            </a:pPr>
            <a:r>
              <a:rPr lang="en-IN" sz="4800" dirty="0"/>
              <a:t>Baggage Handling</a:t>
            </a:r>
          </a:p>
          <a:p>
            <a:pPr fontAlgn="b"/>
            <a:r>
              <a:rPr lang="en-US" sz="4800" dirty="0"/>
              <a:t>Satisfaction level with the baggage handling from the airline from 1 (lowest) to 5 (highest) - 0 means "not applicable“</a:t>
            </a:r>
          </a:p>
          <a:p>
            <a:pPr marL="0" indent="0" fontAlgn="b">
              <a:buNone/>
            </a:pPr>
            <a:r>
              <a:rPr lang="en-IN" sz="4800" dirty="0"/>
              <a:t>Overall- Satisfaction</a:t>
            </a:r>
          </a:p>
          <a:p>
            <a:pPr fontAlgn="b"/>
            <a:r>
              <a:rPr lang="en-US" sz="4800" b="1" dirty="0">
                <a:solidFill>
                  <a:srgbClr val="FF0000"/>
                </a:solidFill>
              </a:rPr>
              <a:t>Overall satisfaction level with the airline (Satisfied/Neutral or unsatisfied) –Target column</a:t>
            </a:r>
            <a:endParaRPr lang="en-IN" sz="4800" b="1" dirty="0">
              <a:solidFill>
                <a:srgbClr val="FF0000"/>
              </a:solidFill>
            </a:endParaRPr>
          </a:p>
          <a:p>
            <a:pPr fontAlgn="b"/>
            <a:endParaRPr lang="en-IN" sz="4800" dirty="0"/>
          </a:p>
          <a:p>
            <a:endParaRPr lang="en-IN" dirty="0"/>
          </a:p>
        </p:txBody>
      </p:sp>
    </p:spTree>
    <p:extLst>
      <p:ext uri="{BB962C8B-B14F-4D97-AF65-F5344CB8AC3E}">
        <p14:creationId xmlns:p14="http://schemas.microsoft.com/office/powerpoint/2010/main" val="1087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4402408" y="1342472"/>
            <a:ext cx="3589263" cy="630140"/>
          </a:xfrm>
          <a:prstGeom prst="rect">
            <a:avLst/>
          </a:prstGeom>
          <a:noFill/>
          <a:ln>
            <a:noFill/>
          </a:ln>
        </p:spPr>
        <p:txBody>
          <a:bodyPr spcFirstLastPara="1" vert="horz" wrap="square" lIns="68566" tIns="34274" rIns="68566" bIns="34274" rtlCol="0" anchor="t" anchorCtr="0">
            <a:spAutoFit/>
          </a:bodyPr>
          <a:lstStyle/>
          <a:p>
            <a:pPr>
              <a:lnSpc>
                <a:spcPct val="90000"/>
              </a:lnSpc>
              <a:spcBef>
                <a:spcPts val="0"/>
              </a:spcBef>
              <a:buClr>
                <a:schemeClr val="accent1"/>
              </a:buClr>
              <a:buSzPts val="5400"/>
            </a:pPr>
            <a:r>
              <a:rPr lang="en-US" sz="4050" dirty="0">
                <a:solidFill>
                  <a:schemeClr val="accent1"/>
                </a:solidFill>
                <a:latin typeface="Arial Black"/>
                <a:ea typeface="Arial Black"/>
                <a:cs typeface="Arial Black"/>
                <a:sym typeface="Arial Black"/>
              </a:rPr>
              <a:t>Guidelines</a:t>
            </a:r>
            <a:endParaRPr sz="4050" dirty="0">
              <a:solidFill>
                <a:schemeClr val="accent1"/>
              </a:solidFill>
              <a:latin typeface="Arial Black"/>
              <a:ea typeface="Arial Black"/>
              <a:cs typeface="Arial Black"/>
              <a:sym typeface="Arial Black"/>
            </a:endParaRPr>
          </a:p>
        </p:txBody>
      </p:sp>
      <p:sp>
        <p:nvSpPr>
          <p:cNvPr id="128" name="Google Shape;128;p28"/>
          <p:cNvSpPr txBox="1">
            <a:spLocks noGrp="1"/>
          </p:cNvSpPr>
          <p:nvPr>
            <p:ph type="body" idx="1"/>
          </p:nvPr>
        </p:nvSpPr>
        <p:spPr>
          <a:xfrm>
            <a:off x="1180731" y="1882066"/>
            <a:ext cx="9993750" cy="3750989"/>
          </a:xfrm>
          <a:prstGeom prst="rect">
            <a:avLst/>
          </a:prstGeom>
          <a:noFill/>
          <a:ln>
            <a:noFill/>
          </a:ln>
        </p:spPr>
        <p:txBody>
          <a:bodyPr spcFirstLastPara="1" vert="horz" wrap="square" lIns="68566" tIns="34274" rIns="68566" bIns="34274" rtlCol="0" anchor="t" anchorCtr="0">
            <a:normAutofit fontScale="92500" lnSpcReduction="20000"/>
          </a:bodyPr>
          <a:lstStyle/>
          <a:p>
            <a:pPr marL="257153" indent="-188578">
              <a:lnSpc>
                <a:spcPct val="90000"/>
              </a:lnSpc>
              <a:spcBef>
                <a:spcPts val="750"/>
              </a:spcBef>
              <a:spcAft>
                <a:spcPts val="0"/>
              </a:spcAft>
              <a:buClr>
                <a:schemeClr val="dk1"/>
              </a:buClr>
              <a:buSzPts val="1440"/>
              <a:buNone/>
            </a:pPr>
            <a:endParaRPr lang="en-US" b="1" dirty="0">
              <a:solidFill>
                <a:schemeClr val="accent1"/>
              </a:solidFill>
            </a:endParaRPr>
          </a:p>
          <a:p>
            <a:pPr marL="257153" indent="-188578">
              <a:lnSpc>
                <a:spcPct val="90000"/>
              </a:lnSpc>
              <a:spcBef>
                <a:spcPts val="750"/>
              </a:spcBef>
              <a:spcAft>
                <a:spcPts val="0"/>
              </a:spcAft>
              <a:buClr>
                <a:schemeClr val="dk1"/>
              </a:buClr>
              <a:buSzPts val="1440"/>
              <a:buNone/>
            </a:pPr>
            <a:endParaRPr lang="en-US" b="1" dirty="0">
              <a:solidFill>
                <a:schemeClr val="accent1"/>
              </a:solidFill>
            </a:endParaRPr>
          </a:p>
          <a:p>
            <a:pPr marL="257153" indent="-188578">
              <a:lnSpc>
                <a:spcPct val="90000"/>
              </a:lnSpc>
              <a:spcBef>
                <a:spcPts val="750"/>
              </a:spcBef>
              <a:spcAft>
                <a:spcPts val="0"/>
              </a:spcAft>
              <a:buClr>
                <a:schemeClr val="dk1"/>
              </a:buClr>
              <a:buSzPts val="1440"/>
              <a:buNone/>
            </a:pPr>
            <a:r>
              <a:rPr lang="en-US" sz="2950" b="1" dirty="0">
                <a:solidFill>
                  <a:schemeClr val="accent1"/>
                </a:solidFill>
              </a:rPr>
              <a:t>	Last date of submission- Saturday 10</a:t>
            </a:r>
            <a:r>
              <a:rPr lang="en-US" sz="2950" b="1" baseline="30000" dirty="0">
                <a:solidFill>
                  <a:schemeClr val="accent1"/>
                </a:solidFill>
              </a:rPr>
              <a:t>th</a:t>
            </a:r>
            <a:r>
              <a:rPr lang="en-US" sz="2950" b="1" dirty="0">
                <a:solidFill>
                  <a:schemeClr val="accent1"/>
                </a:solidFill>
              </a:rPr>
              <a:t> May 2025 EOD</a:t>
            </a:r>
            <a:endParaRPr lang="en-US" sz="2950" dirty="0">
              <a:solidFill>
                <a:schemeClr val="accent1"/>
              </a:solidFill>
            </a:endParaRPr>
          </a:p>
          <a:p>
            <a:r>
              <a:rPr lang="en-US" b="1" dirty="0"/>
              <a:t>Presentation Submission</a:t>
            </a:r>
            <a:r>
              <a:rPr lang="en-US" dirty="0"/>
              <a:t>:</a:t>
            </a:r>
            <a:br>
              <a:rPr lang="en-US" dirty="0"/>
            </a:br>
            <a:r>
              <a:rPr lang="en-US" dirty="0"/>
              <a:t>Kindly submit your ‘</a:t>
            </a:r>
            <a:r>
              <a:rPr lang="en-US" dirty="0" err="1"/>
              <a:t>XYZ.ipynb</a:t>
            </a:r>
            <a:r>
              <a:rPr lang="en-US" dirty="0"/>
              <a:t> file and ‘XYZ.ppt’ to  </a:t>
            </a:r>
            <a:r>
              <a:rPr lang="en-US" b="1" dirty="0"/>
              <a:t>interviewprep@learnbay.co</a:t>
            </a:r>
            <a:r>
              <a:rPr lang="en-US" dirty="0"/>
              <a:t>.</a:t>
            </a:r>
          </a:p>
          <a:p>
            <a:r>
              <a:rPr lang="en-US" b="1" dirty="0"/>
              <a:t>Session Booking</a:t>
            </a:r>
            <a:r>
              <a:rPr lang="en-US" dirty="0"/>
              <a:t>:</a:t>
            </a:r>
            <a:br>
              <a:rPr lang="en-US" dirty="0"/>
            </a:br>
            <a:r>
              <a:rPr lang="en-US" dirty="0"/>
              <a:t>Once your presentation is submitted, you can book your session for the </a:t>
            </a:r>
            <a:r>
              <a:rPr lang="en-US" b="1" dirty="0"/>
              <a:t>next day</a:t>
            </a:r>
            <a:r>
              <a:rPr lang="en-US" dirty="0"/>
              <a:t>.</a:t>
            </a:r>
          </a:p>
          <a:p>
            <a:r>
              <a:rPr lang="en-US" b="1" dirty="0"/>
              <a:t>Session Focus</a:t>
            </a:r>
            <a:r>
              <a:rPr lang="en-US" dirty="0"/>
              <a:t>:</a:t>
            </a:r>
            <a:br>
              <a:rPr lang="en-US" dirty="0"/>
            </a:br>
            <a:r>
              <a:rPr lang="en-US" dirty="0"/>
              <a:t>The session will focus on </a:t>
            </a:r>
            <a:r>
              <a:rPr lang="en-US" b="1" dirty="0"/>
              <a:t>interview preparation</a:t>
            </a:r>
            <a:r>
              <a:rPr lang="en-US" dirty="0"/>
              <a:t> and related topics.</a:t>
            </a:r>
          </a:p>
          <a:p>
            <a:r>
              <a:rPr lang="en-US" dirty="0"/>
              <a:t>-- in PPT create min to max slides 10-15</a:t>
            </a:r>
          </a:p>
          <a:p>
            <a:pPr marL="257153" indent="-188578">
              <a:lnSpc>
                <a:spcPct val="90000"/>
              </a:lnSpc>
              <a:spcBef>
                <a:spcPts val="750"/>
              </a:spcBef>
              <a:spcAft>
                <a:spcPts val="0"/>
              </a:spcAft>
              <a:buClr>
                <a:schemeClr val="dk1"/>
              </a:buClr>
              <a:buSzPts val="1440"/>
              <a:buNone/>
            </a:pPr>
            <a:endParaRPr dirty="0"/>
          </a:p>
          <a:p>
            <a:pPr marL="257153" indent="-188578">
              <a:lnSpc>
                <a:spcPct val="90000"/>
              </a:lnSpc>
              <a:spcBef>
                <a:spcPts val="750"/>
              </a:spcBef>
              <a:spcAft>
                <a:spcPts val="0"/>
              </a:spcAft>
              <a:buClr>
                <a:schemeClr val="dk1"/>
              </a:buClr>
              <a:buSzPts val="1440"/>
              <a:buNone/>
            </a:pPr>
            <a:endParaRPr dirty="0"/>
          </a:p>
        </p:txBody>
      </p:sp>
    </p:spTree>
    <p:extLst>
      <p:ext uri="{BB962C8B-B14F-4D97-AF65-F5344CB8AC3E}">
        <p14:creationId xmlns:p14="http://schemas.microsoft.com/office/powerpoint/2010/main" val="13645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a:off x="2602077" y="649336"/>
            <a:ext cx="7200630" cy="486177"/>
          </a:xfrm>
          <a:prstGeom prst="rect">
            <a:avLst/>
          </a:prstGeom>
          <a:noFill/>
          <a:ln>
            <a:noFill/>
          </a:ln>
        </p:spPr>
        <p:txBody>
          <a:bodyPr spcFirstLastPara="1" vert="horz" wrap="square" lIns="68566" tIns="34274" rIns="68566" bIns="34274" rtlCol="0" anchor="t" anchorCtr="0">
            <a:normAutofit fontScale="90000"/>
          </a:bodyPr>
          <a:lstStyle/>
          <a:p>
            <a:pPr>
              <a:lnSpc>
                <a:spcPct val="90000"/>
              </a:lnSpc>
              <a:spcBef>
                <a:spcPts val="0"/>
              </a:spcBef>
              <a:buClr>
                <a:schemeClr val="accent1"/>
              </a:buClr>
              <a:buSzPct val="100000"/>
            </a:pPr>
            <a:r>
              <a:rPr lang="en-US" sz="4050" dirty="0"/>
              <a:t>Selection &amp; feedback</a:t>
            </a:r>
            <a:br>
              <a:rPr lang="en-US" sz="4050" dirty="0"/>
            </a:br>
            <a:br>
              <a:rPr lang="en-US" sz="4050" dirty="0"/>
            </a:br>
            <a:endParaRPr sz="4050" dirty="0">
              <a:solidFill>
                <a:schemeClr val="accent1"/>
              </a:solidFill>
              <a:latin typeface="Arial Black"/>
              <a:ea typeface="Arial Black"/>
              <a:cs typeface="Arial Black"/>
              <a:sym typeface="Arial Black"/>
            </a:endParaRPr>
          </a:p>
        </p:txBody>
      </p:sp>
      <p:sp>
        <p:nvSpPr>
          <p:cNvPr id="134" name="Google Shape;134;p29"/>
          <p:cNvSpPr txBox="1">
            <a:spLocks noGrp="1"/>
          </p:cNvSpPr>
          <p:nvPr>
            <p:ph type="body" idx="1"/>
          </p:nvPr>
        </p:nvSpPr>
        <p:spPr>
          <a:xfrm>
            <a:off x="1233578" y="1207697"/>
            <a:ext cx="9721970" cy="4822167"/>
          </a:xfrm>
          <a:prstGeom prst="rect">
            <a:avLst/>
          </a:prstGeom>
          <a:noFill/>
          <a:ln>
            <a:noFill/>
          </a:ln>
        </p:spPr>
        <p:txBody>
          <a:bodyPr spcFirstLastPara="1" vert="horz" wrap="square" lIns="68566" tIns="34274" rIns="68566" bIns="34274" rtlCol="0" anchor="t" anchorCtr="0">
            <a:normAutofit fontScale="92500" lnSpcReduction="10000"/>
          </a:bodyPr>
          <a:lstStyle/>
          <a:p>
            <a:pPr marL="257153" indent="-257153">
              <a:lnSpc>
                <a:spcPct val="90000"/>
              </a:lnSpc>
              <a:spcBef>
                <a:spcPts val="0"/>
              </a:spcBef>
              <a:spcAft>
                <a:spcPts val="0"/>
              </a:spcAft>
              <a:buClr>
                <a:schemeClr val="dk1"/>
              </a:buClr>
              <a:buSzPct val="79999"/>
              <a:buChar char="►"/>
            </a:pPr>
            <a:r>
              <a:rPr lang="en-US" dirty="0"/>
              <a:t>Selection of candidates will be based on their </a:t>
            </a:r>
            <a:r>
              <a:rPr lang="en-US" b="1" dirty="0"/>
              <a:t>approach to project,  presentation skills(Storytelling skills), and subject knowledge points(a mock round)(Questions related to Python, Machine learning and Statistics, SQL)</a:t>
            </a:r>
            <a:endParaRPr dirty="0"/>
          </a:p>
          <a:p>
            <a:pPr marL="257153" indent="-257153">
              <a:lnSpc>
                <a:spcPct val="90000"/>
              </a:lnSpc>
              <a:spcBef>
                <a:spcPts val="750"/>
              </a:spcBef>
              <a:spcAft>
                <a:spcPts val="0"/>
              </a:spcAft>
              <a:buClr>
                <a:schemeClr val="dk1"/>
              </a:buClr>
              <a:buSzPct val="79999"/>
              <a:buChar char="►"/>
            </a:pPr>
            <a:r>
              <a:rPr lang="en-US" b="1" dirty="0"/>
              <a:t>Note: you need to score 80% to clear this round</a:t>
            </a:r>
            <a:endParaRPr dirty="0"/>
          </a:p>
          <a:p>
            <a:pPr marL="257153" indent="-257153">
              <a:lnSpc>
                <a:spcPct val="90000"/>
              </a:lnSpc>
              <a:spcBef>
                <a:spcPts val="750"/>
              </a:spcBef>
              <a:spcAft>
                <a:spcPts val="0"/>
              </a:spcAft>
              <a:buClr>
                <a:schemeClr val="dk1"/>
              </a:buClr>
              <a:buSzPct val="79999"/>
              <a:buChar char="►"/>
            </a:pPr>
            <a:r>
              <a:rPr lang="en-US" dirty="0"/>
              <a:t>Once the presentation is done every candidate will get their feedback during the session and outcome and score via mail with the status of whether they are selected or not.</a:t>
            </a:r>
          </a:p>
          <a:p>
            <a:pPr marL="0" indent="0">
              <a:lnSpc>
                <a:spcPct val="90000"/>
              </a:lnSpc>
              <a:spcBef>
                <a:spcPts val="750"/>
              </a:spcBef>
              <a:spcAft>
                <a:spcPts val="0"/>
              </a:spcAft>
              <a:buClr>
                <a:schemeClr val="dk1"/>
              </a:buClr>
              <a:buSzPct val="79999"/>
              <a:buNone/>
            </a:pPr>
            <a:r>
              <a:rPr lang="en-US" b="1" dirty="0"/>
              <a:t>Next Process:-</a:t>
            </a:r>
            <a:endParaRPr b="1" dirty="0"/>
          </a:p>
          <a:p>
            <a:pPr indent="-342871">
              <a:lnSpc>
                <a:spcPct val="90000"/>
              </a:lnSpc>
              <a:spcBef>
                <a:spcPts val="750"/>
              </a:spcBef>
              <a:spcAft>
                <a:spcPts val="0"/>
              </a:spcAft>
              <a:buClr>
                <a:schemeClr val="dk1"/>
              </a:buClr>
              <a:buSzPct val="79999"/>
              <a:buFont typeface="Wingdings" panose="05000000000000000000" pitchFamily="2" charset="2"/>
              <a:buChar char="§"/>
            </a:pPr>
            <a:r>
              <a:rPr lang="en-US" dirty="0"/>
              <a:t>Selected candidates’ data will be shared with the placement team for </a:t>
            </a:r>
            <a:r>
              <a:rPr lang="en-US" b="1" dirty="0"/>
              <a:t>1 on 1 resume session.</a:t>
            </a:r>
            <a:endParaRPr b="1" dirty="0"/>
          </a:p>
          <a:p>
            <a:pPr indent="-342871">
              <a:lnSpc>
                <a:spcPct val="90000"/>
              </a:lnSpc>
              <a:spcBef>
                <a:spcPts val="750"/>
              </a:spcBef>
              <a:spcAft>
                <a:spcPts val="0"/>
              </a:spcAft>
              <a:buClr>
                <a:schemeClr val="dk1"/>
              </a:buClr>
              <a:buSzPct val="79999"/>
              <a:buFont typeface="Wingdings" panose="05000000000000000000" pitchFamily="2" charset="2"/>
              <a:buChar char="§"/>
            </a:pPr>
            <a:r>
              <a:rPr lang="en-US" dirty="0"/>
              <a:t>Candidates who are not selected in this process will be carried forward to the next project.</a:t>
            </a:r>
            <a:endParaRPr dirty="0"/>
          </a:p>
          <a:p>
            <a:pPr indent="-342871">
              <a:lnSpc>
                <a:spcPct val="90000"/>
              </a:lnSpc>
              <a:spcBef>
                <a:spcPts val="750"/>
              </a:spcBef>
              <a:spcAft>
                <a:spcPts val="0"/>
              </a:spcAft>
              <a:buClr>
                <a:schemeClr val="dk1"/>
              </a:buClr>
              <a:buSzPct val="79999"/>
              <a:buFont typeface="Wingdings" panose="05000000000000000000" pitchFamily="2" charset="2"/>
              <a:buChar char="§"/>
            </a:pPr>
            <a:r>
              <a:rPr lang="en-US" dirty="0">
                <a:solidFill>
                  <a:srgbClr val="FF0000"/>
                </a:solidFill>
              </a:rPr>
              <a:t>Kindly do not book multiple slots, if found it shall considered as cancelled. If any change in the slot date and time kindly inform or cancel the previous slot.</a:t>
            </a:r>
            <a:endParaRPr dirty="0">
              <a:solidFill>
                <a:srgbClr val="FF0000"/>
              </a:solidFill>
            </a:endParaRPr>
          </a:p>
        </p:txBody>
      </p:sp>
    </p:spTree>
    <p:extLst>
      <p:ext uri="{BB962C8B-B14F-4D97-AF65-F5344CB8AC3E}">
        <p14:creationId xmlns:p14="http://schemas.microsoft.com/office/powerpoint/2010/main" val="9341744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655</TotalTime>
  <Words>891</Words>
  <Application>Microsoft Office PowerPoint</Application>
  <PresentationFormat>Widescreen</PresentationFormat>
  <Paragraphs>78</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Garamond</vt:lpstr>
      <vt:lpstr>Wingdings</vt:lpstr>
      <vt:lpstr>Organic</vt:lpstr>
      <vt:lpstr>PowerPoint Presentation</vt:lpstr>
      <vt:lpstr>PowerPoint Presentation</vt:lpstr>
      <vt:lpstr>PowerPoint Presentation</vt:lpstr>
      <vt:lpstr>PowerPoint Presentation</vt:lpstr>
      <vt:lpstr>Guidelines</vt:lpstr>
      <vt:lpstr>Selection &amp; 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Sagar Thapliyal</cp:lastModifiedBy>
  <cp:revision>38</cp:revision>
  <dcterms:created xsi:type="dcterms:W3CDTF">2022-11-21T05:42:27Z</dcterms:created>
  <dcterms:modified xsi:type="dcterms:W3CDTF">2025-04-30T13:52:06Z</dcterms:modified>
</cp:coreProperties>
</file>