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62" r:id="rId4"/>
    <p:sldId id="258"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15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sundram" userId="93422668bb59e199" providerId="LiveId" clId="{339A554F-8305-41D6-9CC3-E6F10903B821}"/>
    <pc:docChg chg="modSld">
      <pc:chgData name="kumar sundram" userId="93422668bb59e199" providerId="LiveId" clId="{339A554F-8305-41D6-9CC3-E6F10903B821}" dt="2024-11-30T15:52:58.258" v="3" actId="113"/>
      <pc:docMkLst>
        <pc:docMk/>
      </pc:docMkLst>
      <pc:sldChg chg="modSp mod">
        <pc:chgData name="kumar sundram" userId="93422668bb59e199" providerId="LiveId" clId="{339A554F-8305-41D6-9CC3-E6F10903B821}" dt="2024-11-30T15:52:58.258" v="3" actId="113"/>
        <pc:sldMkLst>
          <pc:docMk/>
          <pc:sldMk cId="4253332384" sldId="257"/>
        </pc:sldMkLst>
        <pc:spChg chg="mod">
          <ac:chgData name="kumar sundram" userId="93422668bb59e199" providerId="LiveId" clId="{339A554F-8305-41D6-9CC3-E6F10903B821}" dt="2024-11-30T15:52:58.258" v="3" actId="113"/>
          <ac:spMkLst>
            <pc:docMk/>
            <pc:sldMk cId="4253332384" sldId="257"/>
            <ac:spMk id="2" creationId="{BD20D70F-A097-480E-BE10-9E9F4B5C2B7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5865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4819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11206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0809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54642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98237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866620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972856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46812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18724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43398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DDBC36-5EDA-4F6D-B3F5-69FFFB5EDFB5}"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114277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DBC36-5EDA-4F6D-B3F5-69FFFB5EDFB5}"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74862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09164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3290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DDBC36-5EDA-4F6D-B3F5-69FFFB5EDFB5}" type="datetimeFigureOut">
              <a:rPr lang="en-US" smtClean="0"/>
              <a:t>11/30/2024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7555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7467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DDBC36-5EDA-4F6D-B3F5-69FFFB5EDFB5}" type="datetimeFigureOut">
              <a:rPr lang="en-US" smtClean="0"/>
              <a:t>11/30/2024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FBAC09-6FA2-4D60-8F19-34D48BAE67C9}" type="slidenum">
              <a:rPr lang="en-US" smtClean="0"/>
              <a:t>‹#›</a:t>
            </a:fld>
            <a:endParaRPr lang="en-US"/>
          </a:p>
        </p:txBody>
      </p:sp>
    </p:spTree>
    <p:extLst>
      <p:ext uri="{BB962C8B-B14F-4D97-AF65-F5344CB8AC3E}">
        <p14:creationId xmlns:p14="http://schemas.microsoft.com/office/powerpoint/2010/main" val="3128041687"/>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232732-6C7B-4AEB-BCB8-6591CDBD4DA8}"/>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E-Commerce Analytics</a:t>
            </a:r>
          </a:p>
          <a:p>
            <a:pPr algn="ctr"/>
            <a:r>
              <a:rPr lang="en-US" sz="6600" dirty="0">
                <a:solidFill>
                  <a:schemeClr val="tx1"/>
                </a:solidFill>
              </a:rPr>
              <a:t>DATA SCIENCE PROJECT </a:t>
            </a:r>
          </a:p>
        </p:txBody>
      </p:sp>
    </p:spTree>
    <p:extLst>
      <p:ext uri="{BB962C8B-B14F-4D97-AF65-F5344CB8AC3E}">
        <p14:creationId xmlns:p14="http://schemas.microsoft.com/office/powerpoint/2010/main" val="18759349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ABSTRACT : </a:t>
            </a:r>
          </a:p>
          <a:p>
            <a:r>
              <a:rPr lang="en-US" sz="2400" dirty="0">
                <a:solidFill>
                  <a:schemeClr val="tx1"/>
                </a:solidFill>
              </a:rPr>
              <a:t>In this project, you will analyze and segment the customers of an e-commerce company by using the </a:t>
            </a:r>
            <a:r>
              <a:rPr lang="en-US" sz="2800" b="1" dirty="0">
                <a:solidFill>
                  <a:schemeClr val="tx1"/>
                </a:solidFill>
                <a:highlight>
                  <a:srgbClr val="FFFF00"/>
                </a:highlight>
              </a:rPr>
              <a:t>RFM approach</a:t>
            </a:r>
            <a:r>
              <a:rPr lang="en-US" sz="2400" dirty="0">
                <a:solidFill>
                  <a:schemeClr val="tx1"/>
                </a:solidFill>
              </a:rPr>
              <a:t>. </a:t>
            </a:r>
          </a:p>
          <a:p>
            <a:r>
              <a:rPr lang="en-US" sz="2400" dirty="0">
                <a:solidFill>
                  <a:schemeClr val="tx1"/>
                </a:solidFill>
              </a:rPr>
              <a:t>This will enable the e-commerce company to optimize their retention and acquisition strategies. </a:t>
            </a:r>
          </a:p>
          <a:p>
            <a:endParaRPr lang="en-US" sz="2000" dirty="0">
              <a:solidFill>
                <a:schemeClr val="tx1"/>
              </a:solidFill>
            </a:endParaRPr>
          </a:p>
          <a:p>
            <a:r>
              <a:rPr lang="en-US" sz="3200" u="sng" dirty="0">
                <a:solidFill>
                  <a:schemeClr val="tx1"/>
                </a:solidFill>
              </a:rPr>
              <a:t>Market Outlook: </a:t>
            </a:r>
          </a:p>
          <a:p>
            <a:r>
              <a:rPr lang="en-US" sz="2400" dirty="0">
                <a:solidFill>
                  <a:schemeClr val="tx1"/>
                </a:solidFill>
              </a:rPr>
              <a:t>E-commerce stores which became success stories were successful in targeting the desired customers. One of the techniques by which they were able to achieve this was customer segmentation i.e. by segmenting the existing customers based on frequency of purchases, monetary value etc. E-commerce stores who designed market strategies based on mass marketing soon realized the need of customer segmentation as an alternative to save cost and efforts in the digital sphere. In a real-world segmentation scenario, there might be hundreds of variables which can be used but broadly they segment the customers by the following characteristics:</a:t>
            </a:r>
          </a:p>
        </p:txBody>
      </p:sp>
    </p:spTree>
    <p:extLst>
      <p:ext uri="{BB962C8B-B14F-4D97-AF65-F5344CB8AC3E}">
        <p14:creationId xmlns:p14="http://schemas.microsoft.com/office/powerpoint/2010/main" val="42533323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Geographic</a:t>
            </a:r>
            <a:r>
              <a:rPr lang="en-US" sz="3200" dirty="0">
                <a:solidFill>
                  <a:schemeClr val="tx1"/>
                </a:solidFill>
              </a:rPr>
              <a:t> - </a:t>
            </a:r>
            <a:r>
              <a:rPr lang="en-US" sz="2000" dirty="0">
                <a:solidFill>
                  <a:schemeClr val="tx1"/>
                </a:solidFill>
              </a:rPr>
              <a:t>Segments based on country, state, and city. </a:t>
            </a:r>
          </a:p>
          <a:p>
            <a:endParaRPr lang="en-US" sz="2000" dirty="0">
              <a:solidFill>
                <a:schemeClr val="tx1"/>
              </a:solidFill>
            </a:endParaRPr>
          </a:p>
          <a:p>
            <a:r>
              <a:rPr lang="en-US" sz="3200" u="sng" dirty="0">
                <a:solidFill>
                  <a:schemeClr val="tx1"/>
                </a:solidFill>
              </a:rPr>
              <a:t>Demographic</a:t>
            </a:r>
            <a:r>
              <a:rPr lang="en-US" sz="3200" dirty="0">
                <a:solidFill>
                  <a:schemeClr val="tx1"/>
                </a:solidFill>
              </a:rPr>
              <a:t> - </a:t>
            </a:r>
            <a:r>
              <a:rPr lang="en-US" sz="2000" dirty="0">
                <a:solidFill>
                  <a:schemeClr val="tx1"/>
                </a:solidFill>
              </a:rPr>
              <a:t>Segments based on gender, age, income, education level, etc. </a:t>
            </a:r>
          </a:p>
          <a:p>
            <a:endParaRPr lang="en-US" sz="2000" dirty="0">
              <a:solidFill>
                <a:schemeClr val="tx1"/>
              </a:solidFill>
            </a:endParaRPr>
          </a:p>
          <a:p>
            <a:r>
              <a:rPr lang="en-US" sz="3200" u="sng" dirty="0">
                <a:solidFill>
                  <a:schemeClr val="tx1"/>
                </a:solidFill>
              </a:rPr>
              <a:t>Psychographic</a:t>
            </a:r>
            <a:r>
              <a:rPr lang="en-US" sz="3200" dirty="0">
                <a:solidFill>
                  <a:schemeClr val="tx1"/>
                </a:solidFill>
              </a:rPr>
              <a:t> - </a:t>
            </a:r>
            <a:r>
              <a:rPr lang="en-US" sz="2000" dirty="0">
                <a:solidFill>
                  <a:schemeClr val="tx1"/>
                </a:solidFill>
              </a:rPr>
              <a:t>Segments based on geography, lifestyle, age and religious beliefs, etc. </a:t>
            </a:r>
          </a:p>
          <a:p>
            <a:endParaRPr lang="en-US" sz="2000" dirty="0">
              <a:solidFill>
                <a:schemeClr val="tx1"/>
              </a:solidFill>
            </a:endParaRPr>
          </a:p>
          <a:p>
            <a:r>
              <a:rPr lang="en-US" sz="3200" u="sng" dirty="0">
                <a:solidFill>
                  <a:schemeClr val="tx1"/>
                </a:solidFill>
              </a:rPr>
              <a:t>Behavior </a:t>
            </a:r>
            <a:r>
              <a:rPr lang="en-US" sz="3200" dirty="0">
                <a:solidFill>
                  <a:schemeClr val="tx1"/>
                </a:solidFill>
              </a:rPr>
              <a:t>- </a:t>
            </a:r>
            <a:r>
              <a:rPr lang="en-US" sz="2000" dirty="0">
                <a:solidFill>
                  <a:schemeClr val="tx1"/>
                </a:solidFill>
              </a:rPr>
              <a:t>Segments based on consumer personality traits, attitudes, interests, and lifestyles.</a:t>
            </a:r>
          </a:p>
          <a:p>
            <a:endParaRPr lang="en-US" sz="2000" dirty="0">
              <a:solidFill>
                <a:schemeClr val="tx1"/>
              </a:solidFill>
            </a:endParaRPr>
          </a:p>
          <a:p>
            <a:r>
              <a:rPr lang="en-US" sz="3200" u="sng" dirty="0">
                <a:solidFill>
                  <a:schemeClr val="tx1"/>
                </a:solidFill>
              </a:rPr>
              <a:t>Overview of the problem</a:t>
            </a:r>
            <a:r>
              <a:rPr lang="en-US" sz="3200" dirty="0">
                <a:solidFill>
                  <a:schemeClr val="tx1"/>
                </a:solidFill>
              </a:rPr>
              <a:t> : </a:t>
            </a:r>
            <a:r>
              <a:rPr lang="en-US" sz="2000" dirty="0">
                <a:solidFill>
                  <a:schemeClr val="tx1"/>
                </a:solidFill>
              </a:rPr>
              <a:t>You have been provided with a single file which contains data related to the ecommerce transactions. This data contains the date-time of sale, customer shipping location, and price of single unit from 2016 to 2017.</a:t>
            </a:r>
          </a:p>
          <a:p>
            <a:endParaRPr lang="en-US" sz="2000" dirty="0">
              <a:solidFill>
                <a:schemeClr val="tx1"/>
              </a:solidFill>
            </a:endParaRPr>
          </a:p>
          <a:p>
            <a:r>
              <a:rPr lang="en-US" sz="3200" u="sng" dirty="0">
                <a:solidFill>
                  <a:schemeClr val="tx1"/>
                </a:solidFill>
              </a:rPr>
              <a:t>Data and Problem Detail</a:t>
            </a:r>
            <a:r>
              <a:rPr lang="en-US" sz="3200" dirty="0">
                <a:solidFill>
                  <a:schemeClr val="tx1"/>
                </a:solidFill>
              </a:rPr>
              <a:t> : </a:t>
            </a:r>
            <a:r>
              <a:rPr lang="en-US" sz="2000" dirty="0">
                <a:solidFill>
                  <a:schemeClr val="tx1"/>
                </a:solidFill>
              </a:rPr>
              <a:t>Your organization has asked you to draw meaningful insights from 2 years of data &amp; provide brief details based on the monetary value, frequency of buy, etc. </a:t>
            </a:r>
          </a:p>
          <a:p>
            <a:endParaRPr lang="en-US" sz="2000" dirty="0">
              <a:solidFill>
                <a:schemeClr val="tx1"/>
              </a:solidFill>
            </a:endParaRPr>
          </a:p>
          <a:p>
            <a:r>
              <a:rPr lang="en-US" sz="3200" u="sng" dirty="0">
                <a:solidFill>
                  <a:schemeClr val="tx1"/>
                </a:solidFill>
              </a:rPr>
              <a:t>Objective </a:t>
            </a:r>
            <a:r>
              <a:rPr lang="en-US" sz="3200" dirty="0">
                <a:solidFill>
                  <a:schemeClr val="tx1"/>
                </a:solidFill>
              </a:rPr>
              <a:t>: </a:t>
            </a:r>
            <a:r>
              <a:rPr lang="en-US" sz="2000" dirty="0">
                <a:solidFill>
                  <a:schemeClr val="tx1"/>
                </a:solidFill>
              </a:rPr>
              <a:t>Build an unsupervised learning model which can enable your company to analyze their customers via RFM (Recency, Frequency and Monetary value) approach.</a:t>
            </a:r>
          </a:p>
        </p:txBody>
      </p:sp>
    </p:spTree>
    <p:extLst>
      <p:ext uri="{BB962C8B-B14F-4D97-AF65-F5344CB8AC3E}">
        <p14:creationId xmlns:p14="http://schemas.microsoft.com/office/powerpoint/2010/main" val="14068218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F3B0F-E9CB-40A4-871B-62032EF87133}"/>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Steps to be followed: </a:t>
            </a:r>
          </a:p>
          <a:p>
            <a:pPr marL="342900" indent="-342900">
              <a:buAutoNum type="arabicPeriod"/>
            </a:pPr>
            <a:r>
              <a:rPr lang="en-US" sz="2400" dirty="0">
                <a:solidFill>
                  <a:schemeClr val="tx1"/>
                </a:solidFill>
              </a:rPr>
              <a:t>Understand the problem and objectives </a:t>
            </a:r>
          </a:p>
          <a:p>
            <a:r>
              <a:rPr lang="en-US" sz="2400" dirty="0">
                <a:solidFill>
                  <a:schemeClr val="tx1"/>
                </a:solidFill>
              </a:rPr>
              <a:t>2. Understand the data &amp; develop some business sense </a:t>
            </a:r>
          </a:p>
          <a:p>
            <a:r>
              <a:rPr lang="en-US" sz="2400" dirty="0">
                <a:solidFill>
                  <a:schemeClr val="tx1"/>
                </a:solidFill>
              </a:rPr>
              <a:t>3. EDA (if you require in this case) </a:t>
            </a:r>
          </a:p>
          <a:p>
            <a:r>
              <a:rPr lang="en-US" sz="2400" dirty="0">
                <a:solidFill>
                  <a:schemeClr val="tx1"/>
                </a:solidFill>
              </a:rPr>
              <a:t>4. Provide the results and understanding you got by performing exploratory data analysis. </a:t>
            </a:r>
          </a:p>
          <a:p>
            <a:r>
              <a:rPr lang="en-US" sz="2400" dirty="0">
                <a:solidFill>
                  <a:schemeClr val="tx1"/>
                </a:solidFill>
              </a:rPr>
              <a:t>5. Data Cleaning </a:t>
            </a:r>
          </a:p>
          <a:p>
            <a:r>
              <a:rPr lang="en-US" sz="2400" dirty="0">
                <a:solidFill>
                  <a:schemeClr val="tx1"/>
                </a:solidFill>
              </a:rPr>
              <a:t>6. Model building (trying various techniques and at the end justify why you choose a technique over the others) </a:t>
            </a:r>
          </a:p>
          <a:p>
            <a:r>
              <a:rPr lang="en-US" sz="2400" dirty="0">
                <a:solidFill>
                  <a:schemeClr val="tx1"/>
                </a:solidFill>
              </a:rPr>
              <a:t>7. Testing and cross validation </a:t>
            </a:r>
          </a:p>
          <a:p>
            <a:r>
              <a:rPr lang="en-US" sz="2400" dirty="0">
                <a:solidFill>
                  <a:schemeClr val="tx1"/>
                </a:solidFill>
              </a:rPr>
              <a:t>8. Recommend top 5 combination of partners-managers. </a:t>
            </a:r>
          </a:p>
          <a:p>
            <a:r>
              <a:rPr lang="en-US" sz="2400" dirty="0">
                <a:solidFill>
                  <a:schemeClr val="tx1"/>
                </a:solidFill>
              </a:rPr>
              <a:t>9. For every false prediction calculate the loss which the company will face. </a:t>
            </a:r>
          </a:p>
          <a:p>
            <a:r>
              <a:rPr lang="en-US" sz="2400" dirty="0">
                <a:solidFill>
                  <a:schemeClr val="tx1"/>
                </a:solidFill>
              </a:rPr>
              <a:t>10. Find the results, recommendation and visualizations. </a:t>
            </a:r>
          </a:p>
          <a:p>
            <a:r>
              <a:rPr lang="en-US" sz="2400" dirty="0">
                <a:solidFill>
                  <a:schemeClr val="tx1"/>
                </a:solidFill>
              </a:rPr>
              <a:t>11. Bonus: Any other insight or recommendation that you can give from the data which will help the business(optional) </a:t>
            </a:r>
          </a:p>
          <a:p>
            <a:r>
              <a:rPr lang="en-US" sz="2400" dirty="0">
                <a:solidFill>
                  <a:schemeClr val="tx1"/>
                </a:solidFill>
              </a:rPr>
              <a:t>12. Preparing the deck</a:t>
            </a:r>
          </a:p>
        </p:txBody>
      </p:sp>
    </p:spTree>
    <p:extLst>
      <p:ext uri="{BB962C8B-B14F-4D97-AF65-F5344CB8AC3E}">
        <p14:creationId xmlns:p14="http://schemas.microsoft.com/office/powerpoint/2010/main" val="32973177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F3B0F-E9CB-40A4-871B-62032EF87133}"/>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final solution should be in the form of a deck showing all the steps above. It will be judged on the following criteria: </a:t>
            </a:r>
            <a:endParaRPr lang="en-US" sz="2400" dirty="0">
              <a:solidFill>
                <a:schemeClr val="tx1"/>
              </a:solidFill>
            </a:endParaRPr>
          </a:p>
          <a:p>
            <a:r>
              <a:rPr lang="en-US" sz="2400" dirty="0">
                <a:solidFill>
                  <a:schemeClr val="tx1"/>
                </a:solidFill>
              </a:rPr>
              <a:t>-   How well you have adhered to the modeling process discipline. </a:t>
            </a:r>
          </a:p>
          <a:p>
            <a:pPr marL="342900" indent="-342900">
              <a:buFontTx/>
              <a:buChar char="-"/>
            </a:pPr>
            <a:r>
              <a:rPr lang="en-US" sz="2400" dirty="0">
                <a:solidFill>
                  <a:schemeClr val="tx1"/>
                </a:solidFill>
              </a:rPr>
              <a:t>Do your results make business sense, how have you used business intuition to take decision during the modeling exercise, including but not limited to the following? </a:t>
            </a:r>
          </a:p>
          <a:p>
            <a:pPr marL="342900" indent="-342900">
              <a:buFontTx/>
              <a:buChar char="-"/>
            </a:pPr>
            <a:r>
              <a:rPr lang="en-US" sz="2400" dirty="0">
                <a:solidFill>
                  <a:schemeClr val="tx1"/>
                </a:solidFill>
              </a:rPr>
              <a:t>Deciding Segmentation (in case you choose it)  </a:t>
            </a:r>
          </a:p>
          <a:p>
            <a:pPr marL="342900" indent="-342900">
              <a:buFontTx/>
              <a:buChar char="-"/>
            </a:pPr>
            <a:r>
              <a:rPr lang="en-US" sz="2400" dirty="0">
                <a:solidFill>
                  <a:schemeClr val="tx1"/>
                </a:solidFill>
              </a:rPr>
              <a:t>EDA and Feature engineering  </a:t>
            </a:r>
          </a:p>
          <a:p>
            <a:pPr marL="342900" indent="-342900">
              <a:buFontTx/>
              <a:buChar char="-"/>
            </a:pPr>
            <a:r>
              <a:rPr lang="en-US" sz="2400" dirty="0">
                <a:solidFill>
                  <a:schemeClr val="tx1"/>
                </a:solidFill>
              </a:rPr>
              <a:t>Variable and Model selection </a:t>
            </a:r>
          </a:p>
          <a:p>
            <a:pPr marL="342900" indent="-342900">
              <a:buFontTx/>
              <a:buChar char="-"/>
            </a:pPr>
            <a:r>
              <a:rPr lang="en-US" sz="2400" dirty="0">
                <a:solidFill>
                  <a:schemeClr val="tx1"/>
                </a:solidFill>
              </a:rPr>
              <a:t>Performance of your model</a:t>
            </a: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r>
              <a:rPr lang="en-US" sz="2400" dirty="0">
                <a:solidFill>
                  <a:schemeClr val="tx1"/>
                </a:solidFill>
              </a:rPr>
              <a:t> </a:t>
            </a:r>
          </a:p>
        </p:txBody>
      </p:sp>
    </p:spTree>
    <p:extLst>
      <p:ext uri="{BB962C8B-B14F-4D97-AF65-F5344CB8AC3E}">
        <p14:creationId xmlns:p14="http://schemas.microsoft.com/office/powerpoint/2010/main" val="5573423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TotalTime>
  <Words>547</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Wingdings 3</vt:lpstr>
      <vt:lpstr>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kumar sundram</cp:lastModifiedBy>
  <cp:revision>5</cp:revision>
  <dcterms:created xsi:type="dcterms:W3CDTF">2022-04-22T17:31:51Z</dcterms:created>
  <dcterms:modified xsi:type="dcterms:W3CDTF">2024-11-30T15:53:07Z</dcterms:modified>
</cp:coreProperties>
</file>