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72" r:id="rId3"/>
    <p:sldId id="258" r:id="rId4"/>
    <p:sldId id="260" r:id="rId5"/>
    <p:sldId id="267" r:id="rId6"/>
    <p:sldId id="261" r:id="rId7"/>
    <p:sldId id="264" r:id="rId8"/>
    <p:sldId id="265" r:id="rId9"/>
    <p:sldId id="302" r:id="rId10"/>
    <p:sldId id="270"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91" r:id="rId30"/>
    <p:sldId id="292" r:id="rId31"/>
    <p:sldId id="293" r:id="rId32"/>
    <p:sldId id="294" r:id="rId33"/>
    <p:sldId id="295" r:id="rId34"/>
    <p:sldId id="296" r:id="rId35"/>
    <p:sldId id="297" r:id="rId36"/>
    <p:sldId id="299" r:id="rId37"/>
    <p:sldId id="300" r:id="rId38"/>
    <p:sldId id="301" r:id="rId39"/>
    <p:sldId id="303" r:id="rId40"/>
    <p:sldId id="259" r:id="rId41"/>
  </p:sldIdLst>
  <p:sldSz cx="12192000" cy="6858000"/>
  <p:notesSz cx="6858000" cy="9144000"/>
  <p:embeddedFontLst>
    <p:embeddedFont>
      <p:font typeface="Calibri" panose="020F0502020204030204" pitchFamily="34" charset="0"/>
      <p:regular r:id="rId43"/>
      <p:bold r:id="rId44"/>
      <p:italic r:id="rId45"/>
      <p:boldItalic r:id="rId46"/>
    </p:embeddedFont>
    <p:embeddedFont>
      <p:font typeface="Libre Baskerville" panose="020B0604020202020204" charset="0"/>
      <p:regular r:id="rId47"/>
      <p:bold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223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5</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9389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557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01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1.jp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7158417"/>
          </a:xfrm>
          <a:prstGeom prst="rect">
            <a:avLst/>
          </a:prstGeom>
          <a:noFill/>
          <a:ln>
            <a:noFill/>
          </a:ln>
        </p:spPr>
      </p:pic>
      <p:sp>
        <p:nvSpPr>
          <p:cNvPr id="3" name="TextBox 2">
            <a:extLst>
              <a:ext uri="{FF2B5EF4-FFF2-40B4-BE49-F238E27FC236}">
                <a16:creationId xmlns:a16="http://schemas.microsoft.com/office/drawing/2014/main" id="{BA95CB15-FA14-EAA6-401F-A920EA5CD79E}"/>
              </a:ext>
            </a:extLst>
          </p:cNvPr>
          <p:cNvSpPr txBox="1"/>
          <p:nvPr/>
        </p:nvSpPr>
        <p:spPr>
          <a:xfrm>
            <a:off x="3965713" y="3977625"/>
            <a:ext cx="7642436" cy="954107"/>
          </a:xfrm>
          <a:prstGeom prst="rect">
            <a:avLst/>
          </a:prstGeom>
          <a:noFill/>
        </p:spPr>
        <p:txBody>
          <a:bodyPr wrap="square">
            <a:spAutoFit/>
          </a:bodyPr>
          <a:lstStyle/>
          <a:p>
            <a:r>
              <a:rPr lang="en-IN" sz="2800" b="1" dirty="0">
                <a:solidFill>
                  <a:srgbClr val="00B050"/>
                </a:solidFill>
              </a:rPr>
              <a:t>  GROCERY STORE MANAGEMENT </a:t>
            </a:r>
          </a:p>
          <a:p>
            <a:r>
              <a:rPr lang="en-IN" sz="2800" b="1" dirty="0">
                <a:solidFill>
                  <a:srgbClr val="00B050"/>
                </a:solidFill>
              </a:rPr>
              <a:t>  USING SQL</a:t>
            </a:r>
          </a:p>
        </p:txBody>
      </p:sp>
      <p:sp>
        <p:nvSpPr>
          <p:cNvPr id="7" name="TextBox 6">
            <a:extLst>
              <a:ext uri="{FF2B5EF4-FFF2-40B4-BE49-F238E27FC236}">
                <a16:creationId xmlns:a16="http://schemas.microsoft.com/office/drawing/2014/main" id="{3BB50925-6242-9A6D-C57C-831138851537}"/>
              </a:ext>
            </a:extLst>
          </p:cNvPr>
          <p:cNvSpPr txBox="1"/>
          <p:nvPr/>
        </p:nvSpPr>
        <p:spPr>
          <a:xfrm>
            <a:off x="7966277" y="5223609"/>
            <a:ext cx="6094070" cy="1384995"/>
          </a:xfrm>
          <a:prstGeom prst="rect">
            <a:avLst/>
          </a:prstGeom>
          <a:noFill/>
        </p:spPr>
        <p:txBody>
          <a:bodyPr wrap="square">
            <a:spAutoFit/>
          </a:bodyPr>
          <a:lstStyle/>
          <a:p>
            <a:r>
              <a:rPr lang="en-IN" sz="2400" b="1" dirty="0">
                <a:solidFill>
                  <a:srgbClr val="00B050"/>
                </a:solidFill>
              </a:rPr>
              <a:t>Presentation by</a:t>
            </a:r>
          </a:p>
          <a:p>
            <a:r>
              <a:rPr lang="en-IN" b="1" dirty="0"/>
              <a:t>        </a:t>
            </a:r>
            <a:r>
              <a:rPr lang="en-IN" sz="2000" b="1" dirty="0">
                <a:solidFill>
                  <a:srgbClr val="FF0000"/>
                </a:solidFill>
              </a:rPr>
              <a:t>B .Prathyusha</a:t>
            </a:r>
          </a:p>
          <a:p>
            <a:r>
              <a:rPr lang="en-IN" sz="2000" b="1" dirty="0">
                <a:solidFill>
                  <a:srgbClr val="FF0000"/>
                </a:solidFill>
              </a:rPr>
              <a:t>      T .Sai Subham</a:t>
            </a:r>
          </a:p>
          <a:p>
            <a:r>
              <a:rPr lang="en-IN" sz="2000" b="1" dirty="0">
                <a:solidFill>
                  <a:srgbClr val="FF0000"/>
                </a:solidFill>
              </a:rPr>
              <a:t>      T. Harish Reddy</a:t>
            </a:r>
          </a:p>
        </p:txBody>
      </p:sp>
      <p:pic>
        <p:nvPicPr>
          <p:cNvPr id="4" name="Picture 3">
            <a:extLst>
              <a:ext uri="{FF2B5EF4-FFF2-40B4-BE49-F238E27FC236}">
                <a16:creationId xmlns:a16="http://schemas.microsoft.com/office/drawing/2014/main" id="{3C60352F-F46C-24F2-2944-DF64FC0E59F8}"/>
              </a:ext>
            </a:extLst>
          </p:cNvPr>
          <p:cNvPicPr>
            <a:picLocks noChangeAspect="1"/>
          </p:cNvPicPr>
          <p:nvPr/>
        </p:nvPicPr>
        <p:blipFill>
          <a:blip r:embed="rId4"/>
          <a:stretch>
            <a:fillRect/>
          </a:stretch>
        </p:blipFill>
        <p:spPr>
          <a:xfrm>
            <a:off x="188325" y="2810802"/>
            <a:ext cx="4037399" cy="2651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3DBF-37E1-B83C-48FF-7087C1A9A177}"/>
              </a:ext>
            </a:extLst>
          </p:cNvPr>
          <p:cNvSpPr>
            <a:spLocks noGrp="1"/>
          </p:cNvSpPr>
          <p:nvPr>
            <p:ph type="title" idx="4294967295"/>
          </p:nvPr>
        </p:nvSpPr>
        <p:spPr>
          <a:xfrm>
            <a:off x="0" y="307975"/>
            <a:ext cx="4005263" cy="825500"/>
          </a:xfrm>
        </p:spPr>
        <p:txBody>
          <a:bodyPr>
            <a:normAutofit/>
          </a:bodyPr>
          <a:lstStyle/>
          <a:p>
            <a:r>
              <a:rPr lang="en-IN" sz="3600" b="1" dirty="0">
                <a:solidFill>
                  <a:srgbClr val="FF0000"/>
                </a:solidFill>
              </a:rPr>
              <a:t>Problem statement</a:t>
            </a:r>
          </a:p>
        </p:txBody>
      </p:sp>
      <p:sp>
        <p:nvSpPr>
          <p:cNvPr id="3" name="Text Placeholder 2">
            <a:extLst>
              <a:ext uri="{FF2B5EF4-FFF2-40B4-BE49-F238E27FC236}">
                <a16:creationId xmlns:a16="http://schemas.microsoft.com/office/drawing/2014/main" id="{CB84934E-FAA8-012E-8ACC-D62F7CD16B61}"/>
              </a:ext>
            </a:extLst>
          </p:cNvPr>
          <p:cNvSpPr>
            <a:spLocks noGrp="1"/>
          </p:cNvSpPr>
          <p:nvPr>
            <p:ph type="body" idx="4294967295"/>
          </p:nvPr>
        </p:nvSpPr>
        <p:spPr>
          <a:xfrm>
            <a:off x="0" y="1358901"/>
            <a:ext cx="12020764" cy="4127500"/>
          </a:xfrm>
        </p:spPr>
        <p:txBody>
          <a:bodyPr>
            <a:normAutofit/>
          </a:bodyPr>
          <a:lstStyle/>
          <a:p>
            <a:pPr marL="50800" indent="0">
              <a:buNone/>
            </a:pPr>
            <a:r>
              <a:rPr lang="en-US" dirty="0"/>
              <a:t>In a grocery store, there’s a lot of information about products, suppliers, customers, and orders. Managing and understanding all this data is important to run the store well and make smart decisions. This project is about creating a database that stores all this information and by SQL we are </a:t>
            </a:r>
            <a:r>
              <a:rPr lang="en-US" dirty="0" err="1"/>
              <a:t>retriving</a:t>
            </a:r>
            <a:r>
              <a:rPr lang="en-US" dirty="0"/>
              <a:t> and </a:t>
            </a:r>
            <a:r>
              <a:rPr lang="en-US" dirty="0" err="1"/>
              <a:t>analysing</a:t>
            </a:r>
            <a:r>
              <a:rPr lang="en-US" dirty="0"/>
              <a:t> the data to find useful insights — like which products sell the most, who the best customers are, and how much money is being made. The system will support complex queries to identify key business insights such as top-performing products, high-value customers, and revenue patterns, while reinforcing practical SQL skills including joins, aggregations, subqueries, and filtering.</a:t>
            </a:r>
            <a:endParaRPr lang="en-IN" dirty="0"/>
          </a:p>
        </p:txBody>
      </p:sp>
    </p:spTree>
    <p:extLst>
      <p:ext uri="{BB962C8B-B14F-4D97-AF65-F5344CB8AC3E}">
        <p14:creationId xmlns:p14="http://schemas.microsoft.com/office/powerpoint/2010/main" val="313580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E529-FC81-5E16-DD37-A311FAF21110}"/>
              </a:ext>
            </a:extLst>
          </p:cNvPr>
          <p:cNvSpPr>
            <a:spLocks noGrp="1"/>
          </p:cNvSpPr>
          <p:nvPr>
            <p:ph type="title"/>
          </p:nvPr>
        </p:nvSpPr>
        <p:spPr>
          <a:xfrm>
            <a:off x="838200" y="99390"/>
            <a:ext cx="10227067" cy="877267"/>
          </a:xfrm>
        </p:spPr>
        <p:txBody>
          <a:bodyPr>
            <a:normAutofit/>
          </a:bodyPr>
          <a:lstStyle/>
          <a:p>
            <a:r>
              <a:rPr lang="en-IN" sz="3600" dirty="0">
                <a:solidFill>
                  <a:srgbClr val="FF0000"/>
                </a:solidFill>
              </a:rPr>
              <a:t>1</a:t>
            </a:r>
            <a:r>
              <a:rPr lang="en-IN" sz="3600" b="1" dirty="0">
                <a:solidFill>
                  <a:srgbClr val="FF0000"/>
                </a:solidFill>
              </a:rPr>
              <a:t>.How many unique customers have placed orders?</a:t>
            </a:r>
          </a:p>
        </p:txBody>
      </p:sp>
      <p:sp>
        <p:nvSpPr>
          <p:cNvPr id="3" name="Text Placeholder 2">
            <a:extLst>
              <a:ext uri="{FF2B5EF4-FFF2-40B4-BE49-F238E27FC236}">
                <a16:creationId xmlns:a16="http://schemas.microsoft.com/office/drawing/2014/main" id="{10AFAD09-C2BE-6C93-3752-B5A7D1CDD60D}"/>
              </a:ext>
            </a:extLst>
          </p:cNvPr>
          <p:cNvSpPr>
            <a:spLocks noGrp="1"/>
          </p:cNvSpPr>
          <p:nvPr>
            <p:ph type="body" idx="1"/>
          </p:nvPr>
        </p:nvSpPr>
        <p:spPr>
          <a:xfrm>
            <a:off x="944217" y="1371601"/>
            <a:ext cx="6917636" cy="1702766"/>
          </a:xfrm>
        </p:spPr>
        <p:txBody>
          <a:bodyPr/>
          <a:lstStyle/>
          <a:p>
            <a:r>
              <a:rPr lang="en-IN" dirty="0"/>
              <a:t>-</a:t>
            </a:r>
          </a:p>
        </p:txBody>
      </p:sp>
      <p:pic>
        <p:nvPicPr>
          <p:cNvPr id="5" name="Picture 4">
            <a:extLst>
              <a:ext uri="{FF2B5EF4-FFF2-40B4-BE49-F238E27FC236}">
                <a16:creationId xmlns:a16="http://schemas.microsoft.com/office/drawing/2014/main" id="{4F1E02F3-BACF-8E48-8207-2D58D44119B1}"/>
              </a:ext>
            </a:extLst>
          </p:cNvPr>
          <p:cNvPicPr>
            <a:picLocks noChangeAspect="1"/>
          </p:cNvPicPr>
          <p:nvPr/>
        </p:nvPicPr>
        <p:blipFill>
          <a:blip r:embed="rId2"/>
          <a:srcRect t="30878"/>
          <a:stretch>
            <a:fillRect/>
          </a:stretch>
        </p:blipFill>
        <p:spPr>
          <a:xfrm>
            <a:off x="838200" y="1159145"/>
            <a:ext cx="7580243" cy="1915222"/>
          </a:xfrm>
          <a:prstGeom prst="rect">
            <a:avLst/>
          </a:prstGeom>
        </p:spPr>
      </p:pic>
      <p:pic>
        <p:nvPicPr>
          <p:cNvPr id="7" name="Picture 6">
            <a:extLst>
              <a:ext uri="{FF2B5EF4-FFF2-40B4-BE49-F238E27FC236}">
                <a16:creationId xmlns:a16="http://schemas.microsoft.com/office/drawing/2014/main" id="{D5627076-DFD1-C68C-E344-43472F016D81}"/>
              </a:ext>
            </a:extLst>
          </p:cNvPr>
          <p:cNvPicPr>
            <a:picLocks noChangeAspect="1"/>
          </p:cNvPicPr>
          <p:nvPr/>
        </p:nvPicPr>
        <p:blipFill>
          <a:blip r:embed="rId3"/>
          <a:srcRect l="19597" t="34050" r="9794" b="15828"/>
          <a:stretch>
            <a:fillRect/>
          </a:stretch>
        </p:blipFill>
        <p:spPr>
          <a:xfrm>
            <a:off x="1061884" y="4109885"/>
            <a:ext cx="4768645" cy="1588970"/>
          </a:xfrm>
          <a:prstGeom prst="rect">
            <a:avLst/>
          </a:prstGeom>
        </p:spPr>
      </p:pic>
      <p:sp>
        <p:nvSpPr>
          <p:cNvPr id="9" name="TextBox 8">
            <a:extLst>
              <a:ext uri="{FF2B5EF4-FFF2-40B4-BE49-F238E27FC236}">
                <a16:creationId xmlns:a16="http://schemas.microsoft.com/office/drawing/2014/main" id="{FA7619F9-9136-A7B8-B766-70561E2AA377}"/>
              </a:ext>
            </a:extLst>
          </p:cNvPr>
          <p:cNvSpPr txBox="1"/>
          <p:nvPr/>
        </p:nvSpPr>
        <p:spPr>
          <a:xfrm>
            <a:off x="944217" y="3198167"/>
            <a:ext cx="6097656"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7A282904-B2DE-EF8B-BA0A-B062AEFCD423}"/>
              </a:ext>
            </a:extLst>
          </p:cNvPr>
          <p:cNvSpPr txBox="1"/>
          <p:nvPr/>
        </p:nvSpPr>
        <p:spPr>
          <a:xfrm>
            <a:off x="8875644" y="2222984"/>
            <a:ext cx="2979251" cy="2554545"/>
          </a:xfrm>
          <a:prstGeom prst="rect">
            <a:avLst/>
          </a:prstGeom>
          <a:noFill/>
          <a:ln>
            <a:solidFill>
              <a:srgbClr val="FF0000"/>
            </a:solidFill>
          </a:ln>
        </p:spPr>
        <p:txBody>
          <a:bodyPr wrap="square">
            <a:spAutoFit/>
          </a:bodyPr>
          <a:lstStyle/>
          <a:p>
            <a:r>
              <a:rPr lang="en-IN" sz="2000" dirty="0"/>
              <a:t>The query counts the distinct </a:t>
            </a:r>
            <a:r>
              <a:rPr lang="en-IN" sz="2000" dirty="0" err="1"/>
              <a:t>cust_id</a:t>
            </a:r>
            <a:r>
              <a:rPr lang="en-IN" sz="2000" dirty="0"/>
              <a:t> values from the orders table to find the number of unique customers . The result shows that 156 </a:t>
            </a:r>
          </a:p>
          <a:p>
            <a:r>
              <a:rPr lang="en-IN" sz="2000" dirty="0"/>
              <a:t>unique customers have placed orders.</a:t>
            </a:r>
          </a:p>
        </p:txBody>
      </p:sp>
      <p:sp>
        <p:nvSpPr>
          <p:cNvPr id="10" name="TextBox 9">
            <a:extLst>
              <a:ext uri="{FF2B5EF4-FFF2-40B4-BE49-F238E27FC236}">
                <a16:creationId xmlns:a16="http://schemas.microsoft.com/office/drawing/2014/main" id="{7E9F788B-FE20-6DC6-256B-271CD3172876}"/>
              </a:ext>
            </a:extLst>
          </p:cNvPr>
          <p:cNvSpPr txBox="1"/>
          <p:nvPr/>
        </p:nvSpPr>
        <p:spPr>
          <a:xfrm>
            <a:off x="8806067" y="1749343"/>
            <a:ext cx="2633872" cy="400110"/>
          </a:xfrm>
          <a:prstGeom prst="rect">
            <a:avLst/>
          </a:prstGeom>
          <a:noFill/>
        </p:spPr>
        <p:txBody>
          <a:bodyPr wrap="square">
            <a:spAutoFit/>
          </a:bodyPr>
          <a:lstStyle/>
          <a:p>
            <a:r>
              <a:rPr lang="en-IN" sz="2000" dirty="0">
                <a:solidFill>
                  <a:srgbClr val="FF0000"/>
                </a:solidFill>
              </a:rPr>
              <a:t>Description:-</a:t>
            </a:r>
          </a:p>
        </p:txBody>
      </p:sp>
    </p:spTree>
    <p:extLst>
      <p:ext uri="{BB962C8B-B14F-4D97-AF65-F5344CB8AC3E}">
        <p14:creationId xmlns:p14="http://schemas.microsoft.com/office/powerpoint/2010/main" val="331721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6FA0-5E87-DB8B-444C-9F5AB5C100B7}"/>
              </a:ext>
            </a:extLst>
          </p:cNvPr>
          <p:cNvSpPr>
            <a:spLocks noGrp="1"/>
          </p:cNvSpPr>
          <p:nvPr>
            <p:ph type="title"/>
          </p:nvPr>
        </p:nvSpPr>
        <p:spPr>
          <a:xfrm>
            <a:off x="838200" y="365126"/>
            <a:ext cx="10515600" cy="976658"/>
          </a:xfrm>
        </p:spPr>
        <p:txBody>
          <a:bodyPr>
            <a:normAutofit fontScale="90000"/>
          </a:bodyPr>
          <a:lstStyle/>
          <a:p>
            <a:r>
              <a:rPr lang="en-IN" sz="3600" dirty="0">
                <a:solidFill>
                  <a:srgbClr val="FF0000"/>
                </a:solidFill>
              </a:rPr>
              <a:t>2.</a:t>
            </a:r>
            <a:r>
              <a:rPr lang="en-IN" sz="3600" b="1" dirty="0">
                <a:solidFill>
                  <a:srgbClr val="FF0000"/>
                </a:solidFill>
              </a:rPr>
              <a:t>Which customers have placed the highest  number of orders?</a:t>
            </a:r>
          </a:p>
        </p:txBody>
      </p:sp>
      <p:sp>
        <p:nvSpPr>
          <p:cNvPr id="3" name="Text Placeholder 2">
            <a:extLst>
              <a:ext uri="{FF2B5EF4-FFF2-40B4-BE49-F238E27FC236}">
                <a16:creationId xmlns:a16="http://schemas.microsoft.com/office/drawing/2014/main" id="{7219EDA9-A7BF-BE23-0599-B9E95EC31F42}"/>
              </a:ext>
            </a:extLst>
          </p:cNvPr>
          <p:cNvSpPr>
            <a:spLocks noGrp="1"/>
          </p:cNvSpPr>
          <p:nvPr>
            <p:ph type="body" idx="1"/>
          </p:nvPr>
        </p:nvSpPr>
        <p:spPr>
          <a:xfrm>
            <a:off x="-1718640" y="2007015"/>
            <a:ext cx="10515600" cy="1841914"/>
          </a:xfrm>
        </p:spPr>
        <p:txBody>
          <a:bodyPr/>
          <a:lstStyle/>
          <a:p>
            <a:r>
              <a:rPr lang="en-IN" dirty="0"/>
              <a:t>.</a:t>
            </a:r>
          </a:p>
        </p:txBody>
      </p:sp>
      <p:pic>
        <p:nvPicPr>
          <p:cNvPr id="5" name="Picture 4">
            <a:extLst>
              <a:ext uri="{FF2B5EF4-FFF2-40B4-BE49-F238E27FC236}">
                <a16:creationId xmlns:a16="http://schemas.microsoft.com/office/drawing/2014/main" id="{32D7F1D5-7D48-593F-58B9-85DE5D22FDBE}"/>
              </a:ext>
            </a:extLst>
          </p:cNvPr>
          <p:cNvPicPr>
            <a:picLocks noChangeAspect="1"/>
          </p:cNvPicPr>
          <p:nvPr/>
        </p:nvPicPr>
        <p:blipFill>
          <a:blip r:embed="rId2"/>
          <a:srcRect l="1059" t="20231"/>
          <a:stretch>
            <a:fillRect/>
          </a:stretch>
        </p:blipFill>
        <p:spPr>
          <a:xfrm>
            <a:off x="486187" y="1490980"/>
            <a:ext cx="8310773" cy="1859066"/>
          </a:xfrm>
          <a:prstGeom prst="rect">
            <a:avLst/>
          </a:prstGeom>
        </p:spPr>
      </p:pic>
      <p:pic>
        <p:nvPicPr>
          <p:cNvPr id="7" name="Picture 6">
            <a:extLst>
              <a:ext uri="{FF2B5EF4-FFF2-40B4-BE49-F238E27FC236}">
                <a16:creationId xmlns:a16="http://schemas.microsoft.com/office/drawing/2014/main" id="{6FAD30CE-E3B5-4976-6B09-AB73C7D36B4A}"/>
              </a:ext>
            </a:extLst>
          </p:cNvPr>
          <p:cNvPicPr>
            <a:picLocks noChangeAspect="1"/>
          </p:cNvPicPr>
          <p:nvPr/>
        </p:nvPicPr>
        <p:blipFill>
          <a:blip r:embed="rId3"/>
          <a:srcRect l="11077" t="14518"/>
          <a:stretch>
            <a:fillRect/>
          </a:stretch>
        </p:blipFill>
        <p:spPr>
          <a:xfrm>
            <a:off x="838200" y="4329497"/>
            <a:ext cx="4607643" cy="2075045"/>
          </a:xfrm>
          <a:prstGeom prst="rect">
            <a:avLst/>
          </a:prstGeom>
        </p:spPr>
      </p:pic>
      <p:sp>
        <p:nvSpPr>
          <p:cNvPr id="9" name="TextBox 8">
            <a:extLst>
              <a:ext uri="{FF2B5EF4-FFF2-40B4-BE49-F238E27FC236}">
                <a16:creationId xmlns:a16="http://schemas.microsoft.com/office/drawing/2014/main" id="{20FDA8C8-DA3C-4818-A1A9-4A637A242D0E}"/>
              </a:ext>
            </a:extLst>
          </p:cNvPr>
          <p:cNvSpPr txBox="1"/>
          <p:nvPr/>
        </p:nvSpPr>
        <p:spPr>
          <a:xfrm>
            <a:off x="543755" y="3558304"/>
            <a:ext cx="6957390"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87678AEA-C6F8-B0EE-0938-B8BB0692C2EE}"/>
              </a:ext>
            </a:extLst>
          </p:cNvPr>
          <p:cNvSpPr txBox="1"/>
          <p:nvPr/>
        </p:nvSpPr>
        <p:spPr>
          <a:xfrm>
            <a:off x="8796960" y="1918252"/>
            <a:ext cx="2723322" cy="3477875"/>
          </a:xfrm>
          <a:prstGeom prst="rect">
            <a:avLst/>
          </a:prstGeom>
          <a:noFill/>
          <a:ln>
            <a:solidFill>
              <a:srgbClr val="FFC000"/>
            </a:solidFill>
          </a:ln>
        </p:spPr>
        <p:txBody>
          <a:bodyPr wrap="square">
            <a:spAutoFit/>
          </a:bodyPr>
          <a:lstStyle/>
          <a:p>
            <a:r>
              <a:rPr lang="en-IN" sz="2000" dirty="0"/>
              <a:t>This query finds which customers ordered the most.</a:t>
            </a:r>
          </a:p>
          <a:p>
            <a:r>
              <a:rPr lang="en-IN" sz="2000" dirty="0">
                <a:solidFill>
                  <a:schemeClr val="accent6"/>
                </a:solidFill>
              </a:rPr>
              <a:t>Result:</a:t>
            </a:r>
          </a:p>
          <a:p>
            <a:r>
              <a:rPr lang="en-IN" sz="2000" dirty="0"/>
              <a:t>Jyotika ordered the most (7 orders).Aditi Rao, Chetan Naidu, Eshwar Menon, Hari Naidu, Chetan Rao, and Amit Saxena each made 5 orders</a:t>
            </a:r>
            <a:r>
              <a:rPr lang="en-IN" dirty="0"/>
              <a:t>.</a:t>
            </a:r>
          </a:p>
        </p:txBody>
      </p:sp>
      <p:sp>
        <p:nvSpPr>
          <p:cNvPr id="10" name="TextBox 9">
            <a:extLst>
              <a:ext uri="{FF2B5EF4-FFF2-40B4-BE49-F238E27FC236}">
                <a16:creationId xmlns:a16="http://schemas.microsoft.com/office/drawing/2014/main" id="{49EBF1F4-60F4-23D3-6B31-9D719139AABB}"/>
              </a:ext>
            </a:extLst>
          </p:cNvPr>
          <p:cNvSpPr txBox="1"/>
          <p:nvPr/>
        </p:nvSpPr>
        <p:spPr>
          <a:xfrm>
            <a:off x="8737600" y="1490980"/>
            <a:ext cx="6908799" cy="307777"/>
          </a:xfrm>
          <a:prstGeom prst="rect">
            <a:avLst/>
          </a:prstGeom>
          <a:noFill/>
        </p:spPr>
        <p:txBody>
          <a:bodyPr wrap="square">
            <a:spAutoFit/>
          </a:bodyPr>
          <a:lstStyle/>
          <a:p>
            <a:r>
              <a:rPr lang="en-IN" sz="1400" dirty="0">
                <a:solidFill>
                  <a:srgbClr val="FF0000"/>
                </a:solidFill>
              </a:rPr>
              <a:t>Description:-</a:t>
            </a:r>
          </a:p>
        </p:txBody>
      </p:sp>
    </p:spTree>
    <p:extLst>
      <p:ext uri="{BB962C8B-B14F-4D97-AF65-F5344CB8AC3E}">
        <p14:creationId xmlns:p14="http://schemas.microsoft.com/office/powerpoint/2010/main" val="295546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308F-2194-3E39-E575-853DFEF240F0}"/>
              </a:ext>
            </a:extLst>
          </p:cNvPr>
          <p:cNvSpPr>
            <a:spLocks noGrp="1"/>
          </p:cNvSpPr>
          <p:nvPr>
            <p:ph type="title"/>
          </p:nvPr>
        </p:nvSpPr>
        <p:spPr>
          <a:xfrm>
            <a:off x="838200" y="198783"/>
            <a:ext cx="10515600" cy="798746"/>
          </a:xfrm>
        </p:spPr>
        <p:txBody>
          <a:bodyPr>
            <a:normAutofit fontScale="90000"/>
          </a:bodyPr>
          <a:lstStyle/>
          <a:p>
            <a:r>
              <a:rPr lang="en-IN" sz="3600" dirty="0">
                <a:solidFill>
                  <a:srgbClr val="FF0000"/>
                </a:solidFill>
              </a:rPr>
              <a:t>3</a:t>
            </a:r>
            <a:r>
              <a:rPr lang="en-IN" sz="3600" b="1" dirty="0">
                <a:solidFill>
                  <a:srgbClr val="FF0000"/>
                </a:solidFill>
              </a:rPr>
              <a:t>.What is the total and average purchase value per                       customer?</a:t>
            </a:r>
          </a:p>
        </p:txBody>
      </p:sp>
      <p:sp>
        <p:nvSpPr>
          <p:cNvPr id="3" name="Text Placeholder 2">
            <a:extLst>
              <a:ext uri="{FF2B5EF4-FFF2-40B4-BE49-F238E27FC236}">
                <a16:creationId xmlns:a16="http://schemas.microsoft.com/office/drawing/2014/main" id="{57B70E88-B43C-C49B-5543-98A7902CAF24}"/>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FB89FBD9-6BBA-283B-5A4F-9D7CCDD4A3D9}"/>
              </a:ext>
            </a:extLst>
          </p:cNvPr>
          <p:cNvPicPr>
            <a:picLocks noChangeAspect="1"/>
          </p:cNvPicPr>
          <p:nvPr/>
        </p:nvPicPr>
        <p:blipFill>
          <a:blip r:embed="rId2"/>
          <a:srcRect t="6297"/>
          <a:stretch>
            <a:fillRect/>
          </a:stretch>
        </p:blipFill>
        <p:spPr>
          <a:xfrm>
            <a:off x="838200" y="1192105"/>
            <a:ext cx="7500730" cy="2505251"/>
          </a:xfrm>
          <a:prstGeom prst="rect">
            <a:avLst/>
          </a:prstGeom>
        </p:spPr>
      </p:pic>
      <p:pic>
        <p:nvPicPr>
          <p:cNvPr id="7" name="Picture 6">
            <a:extLst>
              <a:ext uri="{FF2B5EF4-FFF2-40B4-BE49-F238E27FC236}">
                <a16:creationId xmlns:a16="http://schemas.microsoft.com/office/drawing/2014/main" id="{F1895231-B049-4F0E-F3F3-1EC0FB2E9A2B}"/>
              </a:ext>
            </a:extLst>
          </p:cNvPr>
          <p:cNvPicPr>
            <a:picLocks noChangeAspect="1"/>
          </p:cNvPicPr>
          <p:nvPr/>
        </p:nvPicPr>
        <p:blipFill>
          <a:blip r:embed="rId3"/>
          <a:srcRect l="5409" t="12134"/>
          <a:stretch>
            <a:fillRect/>
          </a:stretch>
        </p:blipFill>
        <p:spPr>
          <a:xfrm>
            <a:off x="838200" y="4461280"/>
            <a:ext cx="4847303" cy="1715683"/>
          </a:xfrm>
          <a:prstGeom prst="rect">
            <a:avLst/>
          </a:prstGeom>
        </p:spPr>
      </p:pic>
      <p:sp>
        <p:nvSpPr>
          <p:cNvPr id="9" name="TextBox 8">
            <a:extLst>
              <a:ext uri="{FF2B5EF4-FFF2-40B4-BE49-F238E27FC236}">
                <a16:creationId xmlns:a16="http://schemas.microsoft.com/office/drawing/2014/main" id="{8E1366B5-3911-955A-5FBD-9804725E59CF}"/>
              </a:ext>
            </a:extLst>
          </p:cNvPr>
          <p:cNvSpPr txBox="1"/>
          <p:nvPr/>
        </p:nvSpPr>
        <p:spPr>
          <a:xfrm>
            <a:off x="838200" y="3805039"/>
            <a:ext cx="6390032"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1B998D38-78D4-5E9D-5048-19DED509CD28}"/>
              </a:ext>
            </a:extLst>
          </p:cNvPr>
          <p:cNvSpPr txBox="1"/>
          <p:nvPr/>
        </p:nvSpPr>
        <p:spPr>
          <a:xfrm>
            <a:off x="7228232" y="2262356"/>
            <a:ext cx="4629151" cy="3477875"/>
          </a:xfrm>
          <a:prstGeom prst="rect">
            <a:avLst/>
          </a:prstGeom>
          <a:noFill/>
          <a:ln>
            <a:solidFill>
              <a:srgbClr val="FF0000"/>
            </a:solidFill>
          </a:ln>
        </p:spPr>
        <p:txBody>
          <a:bodyPr wrap="square">
            <a:spAutoFit/>
          </a:bodyPr>
          <a:lstStyle/>
          <a:p>
            <a:r>
              <a:rPr lang="en-IN" sz="2000" dirty="0"/>
              <a:t>This query shows the total and average purchase value for each customer, arranged </a:t>
            </a:r>
          </a:p>
          <a:p>
            <a:r>
              <a:rPr lang="en-IN" sz="2000" dirty="0"/>
              <a:t>from highest total to </a:t>
            </a:r>
            <a:r>
              <a:rPr lang="en-IN" sz="2000" dirty="0" err="1"/>
              <a:t>lowest.Result</a:t>
            </a:r>
            <a:r>
              <a:rPr lang="en-IN" sz="2000" dirty="0"/>
              <a:t> in simple </a:t>
            </a:r>
            <a:r>
              <a:rPr lang="en-IN" sz="2000" dirty="0" err="1"/>
              <a:t>words:Chetan</a:t>
            </a:r>
            <a:r>
              <a:rPr lang="en-IN" sz="2000" dirty="0"/>
              <a:t> Naidu spent the most </a:t>
            </a:r>
          </a:p>
          <a:p>
            <a:r>
              <a:rPr lang="en-IN" sz="2000" dirty="0"/>
              <a:t>overall — ₹12,569.50 total, with an average of ₹2,094.92 per order.</a:t>
            </a:r>
          </a:p>
          <a:p>
            <a:r>
              <a:rPr lang="en-IN" sz="2000" dirty="0"/>
              <a:t>Other top spenders </a:t>
            </a:r>
          </a:p>
          <a:p>
            <a:r>
              <a:rPr lang="en-IN" sz="2000" dirty="0"/>
              <a:t>include Chetan Rao, </a:t>
            </a:r>
            <a:r>
              <a:rPr lang="en-IN" sz="2000" dirty="0" err="1"/>
              <a:t>Jyotska</a:t>
            </a:r>
            <a:r>
              <a:rPr lang="en-IN" sz="2000" dirty="0"/>
              <a:t>, and Aditi Rao, each with totals above ₹10,000</a:t>
            </a:r>
            <a:r>
              <a:rPr lang="en-IN" dirty="0"/>
              <a:t>.</a:t>
            </a:r>
          </a:p>
        </p:txBody>
      </p:sp>
    </p:spTree>
    <p:extLst>
      <p:ext uri="{BB962C8B-B14F-4D97-AF65-F5344CB8AC3E}">
        <p14:creationId xmlns:p14="http://schemas.microsoft.com/office/powerpoint/2010/main" val="297571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D5BA-0181-1E3D-ADBB-F59D55776722}"/>
              </a:ext>
            </a:extLst>
          </p:cNvPr>
          <p:cNvSpPr>
            <a:spLocks noGrp="1"/>
          </p:cNvSpPr>
          <p:nvPr>
            <p:ph type="title"/>
          </p:nvPr>
        </p:nvSpPr>
        <p:spPr>
          <a:xfrm>
            <a:off x="689113" y="-258417"/>
            <a:ext cx="10515600" cy="1325563"/>
          </a:xfrm>
        </p:spPr>
        <p:txBody>
          <a:bodyPr/>
          <a:lstStyle/>
          <a:p>
            <a:r>
              <a:rPr lang="en-IN" sz="3200" dirty="0">
                <a:solidFill>
                  <a:srgbClr val="FF0000"/>
                </a:solidFill>
              </a:rPr>
              <a:t>4.</a:t>
            </a:r>
            <a:r>
              <a:rPr lang="en-IN" sz="3200" b="1" dirty="0">
                <a:solidFill>
                  <a:srgbClr val="FF0000"/>
                </a:solidFill>
              </a:rPr>
              <a:t>Who are the top 5 customers by total purchase amount</a:t>
            </a:r>
            <a:r>
              <a:rPr lang="en-IN" sz="3200" dirty="0">
                <a:solidFill>
                  <a:srgbClr val="FF0000"/>
                </a:solidFill>
              </a:rPr>
              <a:t>?</a:t>
            </a:r>
          </a:p>
        </p:txBody>
      </p:sp>
      <p:sp>
        <p:nvSpPr>
          <p:cNvPr id="3" name="Text Placeholder 2">
            <a:extLst>
              <a:ext uri="{FF2B5EF4-FFF2-40B4-BE49-F238E27FC236}">
                <a16:creationId xmlns:a16="http://schemas.microsoft.com/office/drawing/2014/main" id="{43962251-957A-28D3-A7C5-7161FD4EB349}"/>
              </a:ext>
            </a:extLst>
          </p:cNvPr>
          <p:cNvSpPr>
            <a:spLocks noGrp="1"/>
          </p:cNvSpPr>
          <p:nvPr>
            <p:ph type="body" idx="1"/>
          </p:nvPr>
        </p:nvSpPr>
        <p:spPr/>
        <p:txBody>
          <a:bodyPr/>
          <a:lstStyle/>
          <a:p>
            <a:r>
              <a:rPr lang="en-IN">
                <a:solidFill>
                  <a:srgbClr val="FF0000"/>
                </a:solidFill>
              </a:rPr>
              <a:t>Description:-</a:t>
            </a:r>
            <a:endParaRPr lang="en-IN" dirty="0">
              <a:solidFill>
                <a:srgbClr val="FF0000"/>
              </a:solidFill>
            </a:endParaRPr>
          </a:p>
        </p:txBody>
      </p:sp>
      <p:pic>
        <p:nvPicPr>
          <p:cNvPr id="5" name="Picture 4">
            <a:extLst>
              <a:ext uri="{FF2B5EF4-FFF2-40B4-BE49-F238E27FC236}">
                <a16:creationId xmlns:a16="http://schemas.microsoft.com/office/drawing/2014/main" id="{75161DA1-61F7-38E3-CE17-67627FE3EF95}"/>
              </a:ext>
            </a:extLst>
          </p:cNvPr>
          <p:cNvPicPr>
            <a:picLocks noChangeAspect="1"/>
          </p:cNvPicPr>
          <p:nvPr/>
        </p:nvPicPr>
        <p:blipFill>
          <a:blip r:embed="rId2"/>
          <a:srcRect l="1231" t="13178"/>
          <a:stretch>
            <a:fillRect/>
          </a:stretch>
        </p:blipFill>
        <p:spPr>
          <a:xfrm>
            <a:off x="689113" y="1067146"/>
            <a:ext cx="5847523" cy="1649294"/>
          </a:xfrm>
          <a:prstGeom prst="rect">
            <a:avLst/>
          </a:prstGeom>
        </p:spPr>
      </p:pic>
      <p:pic>
        <p:nvPicPr>
          <p:cNvPr id="7" name="Picture 6">
            <a:extLst>
              <a:ext uri="{FF2B5EF4-FFF2-40B4-BE49-F238E27FC236}">
                <a16:creationId xmlns:a16="http://schemas.microsoft.com/office/drawing/2014/main" id="{EC2CB634-2735-9220-836A-554FC95AB8CE}"/>
              </a:ext>
            </a:extLst>
          </p:cNvPr>
          <p:cNvPicPr>
            <a:picLocks noChangeAspect="1"/>
          </p:cNvPicPr>
          <p:nvPr/>
        </p:nvPicPr>
        <p:blipFill>
          <a:blip r:embed="rId3"/>
          <a:srcRect l="10095" t="15496"/>
          <a:stretch>
            <a:fillRect/>
          </a:stretch>
        </p:blipFill>
        <p:spPr>
          <a:xfrm>
            <a:off x="568053" y="3785058"/>
            <a:ext cx="4567672" cy="2005796"/>
          </a:xfrm>
          <a:prstGeom prst="rect">
            <a:avLst/>
          </a:prstGeom>
        </p:spPr>
      </p:pic>
      <p:sp>
        <p:nvSpPr>
          <p:cNvPr id="9" name="TextBox 8">
            <a:extLst>
              <a:ext uri="{FF2B5EF4-FFF2-40B4-BE49-F238E27FC236}">
                <a16:creationId xmlns:a16="http://schemas.microsoft.com/office/drawing/2014/main" id="{79F45E6F-BCDB-13E7-8935-DC8FAF0D007C}"/>
              </a:ext>
            </a:extLst>
          </p:cNvPr>
          <p:cNvSpPr txBox="1"/>
          <p:nvPr/>
        </p:nvSpPr>
        <p:spPr>
          <a:xfrm>
            <a:off x="497372" y="2859648"/>
            <a:ext cx="8401050" cy="523220"/>
          </a:xfrm>
          <a:prstGeom prst="rect">
            <a:avLst/>
          </a:prstGeom>
          <a:noFill/>
        </p:spPr>
        <p:txBody>
          <a:bodyPr wrap="square">
            <a:spAutoFit/>
          </a:bodyPr>
          <a:lstStyle/>
          <a:p>
            <a:r>
              <a:rPr lang="en-IN" sz="2800" dirty="0">
                <a:solidFill>
                  <a:schemeClr val="accent4"/>
                </a:solidFill>
              </a:rPr>
              <a:t>Output</a:t>
            </a:r>
          </a:p>
        </p:txBody>
      </p:sp>
      <p:sp>
        <p:nvSpPr>
          <p:cNvPr id="6" name="TextBox 5">
            <a:extLst>
              <a:ext uri="{FF2B5EF4-FFF2-40B4-BE49-F238E27FC236}">
                <a16:creationId xmlns:a16="http://schemas.microsoft.com/office/drawing/2014/main" id="{0FEB4FC7-A1A4-09B4-144D-428FF8CB28BB}"/>
              </a:ext>
            </a:extLst>
          </p:cNvPr>
          <p:cNvSpPr txBox="1"/>
          <p:nvPr/>
        </p:nvSpPr>
        <p:spPr>
          <a:xfrm>
            <a:off x="7494104" y="2353897"/>
            <a:ext cx="4419600" cy="2862322"/>
          </a:xfrm>
          <a:prstGeom prst="rect">
            <a:avLst/>
          </a:prstGeom>
          <a:noFill/>
          <a:ln>
            <a:solidFill>
              <a:srgbClr val="FF0000"/>
            </a:solidFill>
          </a:ln>
        </p:spPr>
        <p:txBody>
          <a:bodyPr wrap="square">
            <a:spAutoFit/>
          </a:bodyPr>
          <a:lstStyle/>
          <a:p>
            <a:r>
              <a:rPr lang="en-IN" sz="2000" dirty="0"/>
              <a:t>This query finds the top 5 customers by total purchase amount.</a:t>
            </a:r>
          </a:p>
          <a:p>
            <a:r>
              <a:rPr lang="en-IN" sz="2000" dirty="0"/>
              <a:t>Here’s the result from the output table:</a:t>
            </a:r>
          </a:p>
          <a:p>
            <a:r>
              <a:rPr lang="en-IN" sz="2000" dirty="0"/>
              <a:t>Top 5 Customers by Total Spent1. Chetan Naidu – 11,256.822</a:t>
            </a:r>
          </a:p>
          <a:p>
            <a:r>
              <a:rPr lang="en-IN" sz="2000" dirty="0"/>
              <a:t> Eshwar Rao – 10,299.963. Aditya Rao – 10,219.544. Adith Rao – 9,882.065. Eshwar Iyer – 9,188.45</a:t>
            </a:r>
          </a:p>
        </p:txBody>
      </p:sp>
    </p:spTree>
    <p:extLst>
      <p:ext uri="{BB962C8B-B14F-4D97-AF65-F5344CB8AC3E}">
        <p14:creationId xmlns:p14="http://schemas.microsoft.com/office/powerpoint/2010/main" val="80145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C692-F1FD-5E39-AE3E-0DFA43FEA3CD}"/>
              </a:ext>
            </a:extLst>
          </p:cNvPr>
          <p:cNvSpPr>
            <a:spLocks noGrp="1"/>
          </p:cNvSpPr>
          <p:nvPr>
            <p:ph type="title"/>
          </p:nvPr>
        </p:nvSpPr>
        <p:spPr>
          <a:xfrm>
            <a:off x="801756" y="159026"/>
            <a:ext cx="10588487" cy="522011"/>
          </a:xfrm>
        </p:spPr>
        <p:txBody>
          <a:bodyPr>
            <a:normAutofit fontScale="90000"/>
          </a:bodyPr>
          <a:lstStyle/>
          <a:p>
            <a:r>
              <a:rPr lang="en-IN" sz="3600" dirty="0">
                <a:solidFill>
                  <a:srgbClr val="FF0000"/>
                </a:solidFill>
              </a:rPr>
              <a:t>5.</a:t>
            </a:r>
            <a:r>
              <a:rPr lang="en-IN" sz="3600" b="1" dirty="0">
                <a:solidFill>
                  <a:srgbClr val="FF0000"/>
                </a:solidFill>
              </a:rPr>
              <a:t>How many products exists in each category</a:t>
            </a:r>
            <a:r>
              <a:rPr lang="en-IN" sz="3600" dirty="0">
                <a:solidFill>
                  <a:srgbClr val="FF0000"/>
                </a:solidFill>
              </a:rPr>
              <a:t>?</a:t>
            </a:r>
          </a:p>
        </p:txBody>
      </p:sp>
      <p:sp>
        <p:nvSpPr>
          <p:cNvPr id="3" name="Text Placeholder 2">
            <a:extLst>
              <a:ext uri="{FF2B5EF4-FFF2-40B4-BE49-F238E27FC236}">
                <a16:creationId xmlns:a16="http://schemas.microsoft.com/office/drawing/2014/main" id="{F126AD6E-DC26-C741-7CA6-53066FD63A8E}"/>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85012C44-D572-3C62-8485-4B852B589BDD}"/>
              </a:ext>
            </a:extLst>
          </p:cNvPr>
          <p:cNvPicPr>
            <a:picLocks noChangeAspect="1"/>
          </p:cNvPicPr>
          <p:nvPr/>
        </p:nvPicPr>
        <p:blipFill>
          <a:blip r:embed="rId2"/>
          <a:srcRect t="29177"/>
          <a:stretch>
            <a:fillRect/>
          </a:stretch>
        </p:blipFill>
        <p:spPr>
          <a:xfrm>
            <a:off x="801756" y="953729"/>
            <a:ext cx="7481888" cy="2736449"/>
          </a:xfrm>
          <a:prstGeom prst="rect">
            <a:avLst/>
          </a:prstGeom>
        </p:spPr>
      </p:pic>
      <p:pic>
        <p:nvPicPr>
          <p:cNvPr id="7" name="Picture 6">
            <a:extLst>
              <a:ext uri="{FF2B5EF4-FFF2-40B4-BE49-F238E27FC236}">
                <a16:creationId xmlns:a16="http://schemas.microsoft.com/office/drawing/2014/main" id="{4EE16FDC-C0C0-BD7F-75E6-DA3E21465DE3}"/>
              </a:ext>
            </a:extLst>
          </p:cNvPr>
          <p:cNvPicPr>
            <a:picLocks noChangeAspect="1"/>
          </p:cNvPicPr>
          <p:nvPr/>
        </p:nvPicPr>
        <p:blipFill>
          <a:blip r:embed="rId3"/>
          <a:srcRect l="10158" t="17349"/>
          <a:stretch>
            <a:fillRect/>
          </a:stretch>
        </p:blipFill>
        <p:spPr>
          <a:xfrm>
            <a:off x="891158" y="4434348"/>
            <a:ext cx="4000447" cy="1646870"/>
          </a:xfrm>
          <a:prstGeom prst="rect">
            <a:avLst/>
          </a:prstGeom>
        </p:spPr>
      </p:pic>
      <p:sp>
        <p:nvSpPr>
          <p:cNvPr id="9" name="TextBox 8">
            <a:extLst>
              <a:ext uri="{FF2B5EF4-FFF2-40B4-BE49-F238E27FC236}">
                <a16:creationId xmlns:a16="http://schemas.microsoft.com/office/drawing/2014/main" id="{3521204B-8839-348E-CCAC-9F8FB7ABEBB5}"/>
              </a:ext>
            </a:extLst>
          </p:cNvPr>
          <p:cNvSpPr txBox="1"/>
          <p:nvPr/>
        </p:nvSpPr>
        <p:spPr>
          <a:xfrm>
            <a:off x="801756" y="3758303"/>
            <a:ext cx="6317145" cy="523220"/>
          </a:xfrm>
          <a:prstGeom prst="rect">
            <a:avLst/>
          </a:prstGeom>
          <a:noFill/>
        </p:spPr>
        <p:txBody>
          <a:bodyPr wrap="square">
            <a:spAutoFit/>
          </a:bodyPr>
          <a:lstStyle/>
          <a:p>
            <a:r>
              <a:rPr lang="en-IN" sz="2800" dirty="0">
                <a:solidFill>
                  <a:schemeClr val="accent4"/>
                </a:solidFill>
              </a:rPr>
              <a:t>Output</a:t>
            </a:r>
          </a:p>
        </p:txBody>
      </p:sp>
      <p:sp>
        <p:nvSpPr>
          <p:cNvPr id="6" name="TextBox 5">
            <a:extLst>
              <a:ext uri="{FF2B5EF4-FFF2-40B4-BE49-F238E27FC236}">
                <a16:creationId xmlns:a16="http://schemas.microsoft.com/office/drawing/2014/main" id="{01F6D336-80E5-69DE-D710-9B6299121D8A}"/>
              </a:ext>
            </a:extLst>
          </p:cNvPr>
          <p:cNvSpPr txBox="1"/>
          <p:nvPr/>
        </p:nvSpPr>
        <p:spPr>
          <a:xfrm>
            <a:off x="8945010" y="1754410"/>
            <a:ext cx="2912166" cy="3693319"/>
          </a:xfrm>
          <a:prstGeom prst="rect">
            <a:avLst/>
          </a:prstGeom>
          <a:noFill/>
          <a:ln>
            <a:solidFill>
              <a:srgbClr val="FF0000"/>
            </a:solidFill>
          </a:ln>
        </p:spPr>
        <p:txBody>
          <a:bodyPr wrap="square">
            <a:spAutoFit/>
          </a:bodyPr>
          <a:lstStyle/>
          <a:p>
            <a:r>
              <a:rPr lang="en-IN" sz="1800" dirty="0"/>
              <a:t>This query finds the number of products in each category : Dairy Products – 18 Grains/Cereals – 17 Snacks &amp; Confectioneries – 6 Personal Care – 6 Household – 3 </a:t>
            </a:r>
          </a:p>
          <a:p>
            <a:endParaRPr lang="en-IN" sz="1800" dirty="0"/>
          </a:p>
          <a:p>
            <a:r>
              <a:rPr lang="en-IN" sz="1800" dirty="0"/>
              <a:t>I</a:t>
            </a:r>
            <a:r>
              <a:rPr lang="en-US" sz="1800" dirty="0" err="1"/>
              <a:t>nsight</a:t>
            </a:r>
            <a:r>
              <a:rPr lang="en-US" sz="1800" dirty="0"/>
              <a:t> : Dairy Products have the highest variety, while Household items have the least.</a:t>
            </a:r>
            <a:endParaRPr lang="en-IN" sz="1800" dirty="0"/>
          </a:p>
        </p:txBody>
      </p:sp>
    </p:spTree>
    <p:extLst>
      <p:ext uri="{BB962C8B-B14F-4D97-AF65-F5344CB8AC3E}">
        <p14:creationId xmlns:p14="http://schemas.microsoft.com/office/powerpoint/2010/main" val="427307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6B19-1B56-F4BB-54FD-756A918B2D34}"/>
              </a:ext>
            </a:extLst>
          </p:cNvPr>
          <p:cNvSpPr>
            <a:spLocks noGrp="1"/>
          </p:cNvSpPr>
          <p:nvPr>
            <p:ph type="title"/>
          </p:nvPr>
        </p:nvSpPr>
        <p:spPr>
          <a:xfrm>
            <a:off x="838200" y="365125"/>
            <a:ext cx="10515600" cy="877265"/>
          </a:xfrm>
        </p:spPr>
        <p:txBody>
          <a:bodyPr>
            <a:normAutofit fontScale="90000"/>
          </a:bodyPr>
          <a:lstStyle/>
          <a:p>
            <a:r>
              <a:rPr lang="en-IN" dirty="0">
                <a:solidFill>
                  <a:srgbClr val="FF0000"/>
                </a:solidFill>
              </a:rPr>
              <a:t>6</a:t>
            </a:r>
            <a:r>
              <a:rPr lang="en-IN" b="1" dirty="0">
                <a:solidFill>
                  <a:srgbClr val="FF0000"/>
                </a:solidFill>
              </a:rPr>
              <a:t>.</a:t>
            </a:r>
            <a:r>
              <a:rPr lang="en-IN" sz="4000" b="1" dirty="0">
                <a:solidFill>
                  <a:srgbClr val="FF0000"/>
                </a:solidFill>
              </a:rPr>
              <a:t>What is the average price of products by   category</a:t>
            </a:r>
            <a:r>
              <a:rPr lang="en-IN" sz="4000" dirty="0">
                <a:solidFill>
                  <a:srgbClr val="FF0000"/>
                </a:solidFill>
              </a:rPr>
              <a:t>?</a:t>
            </a:r>
          </a:p>
        </p:txBody>
      </p:sp>
      <p:sp>
        <p:nvSpPr>
          <p:cNvPr id="3" name="Text Placeholder 2">
            <a:extLst>
              <a:ext uri="{FF2B5EF4-FFF2-40B4-BE49-F238E27FC236}">
                <a16:creationId xmlns:a16="http://schemas.microsoft.com/office/drawing/2014/main" id="{5CC9D927-8FA8-8CEF-199B-50DD31359358}"/>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FDA0946A-7953-C3FA-B226-4EAF60E7D5AE}"/>
              </a:ext>
            </a:extLst>
          </p:cNvPr>
          <p:cNvPicPr>
            <a:picLocks noChangeAspect="1"/>
          </p:cNvPicPr>
          <p:nvPr/>
        </p:nvPicPr>
        <p:blipFill>
          <a:blip r:embed="rId2"/>
          <a:srcRect t="21797"/>
          <a:stretch>
            <a:fillRect/>
          </a:stretch>
        </p:blipFill>
        <p:spPr>
          <a:xfrm>
            <a:off x="838200" y="1437447"/>
            <a:ext cx="7796212" cy="1991553"/>
          </a:xfrm>
          <a:prstGeom prst="rect">
            <a:avLst/>
          </a:prstGeom>
        </p:spPr>
      </p:pic>
      <p:pic>
        <p:nvPicPr>
          <p:cNvPr id="7" name="Picture 6">
            <a:extLst>
              <a:ext uri="{FF2B5EF4-FFF2-40B4-BE49-F238E27FC236}">
                <a16:creationId xmlns:a16="http://schemas.microsoft.com/office/drawing/2014/main" id="{583E148C-F221-961A-BF65-71557FC80F47}"/>
              </a:ext>
            </a:extLst>
          </p:cNvPr>
          <p:cNvPicPr>
            <a:picLocks noChangeAspect="1"/>
          </p:cNvPicPr>
          <p:nvPr/>
        </p:nvPicPr>
        <p:blipFill>
          <a:blip r:embed="rId3"/>
          <a:srcRect l="9413" t="15589"/>
          <a:stretch>
            <a:fillRect/>
          </a:stretch>
        </p:blipFill>
        <p:spPr>
          <a:xfrm>
            <a:off x="943896" y="4580002"/>
            <a:ext cx="4071302" cy="1681102"/>
          </a:xfrm>
          <a:prstGeom prst="rect">
            <a:avLst/>
          </a:prstGeom>
        </p:spPr>
      </p:pic>
      <p:sp>
        <p:nvSpPr>
          <p:cNvPr id="6" name="TextBox 5">
            <a:extLst>
              <a:ext uri="{FF2B5EF4-FFF2-40B4-BE49-F238E27FC236}">
                <a16:creationId xmlns:a16="http://schemas.microsoft.com/office/drawing/2014/main" id="{1795E33A-AD9C-92D9-51DF-26A752246A9C}"/>
              </a:ext>
            </a:extLst>
          </p:cNvPr>
          <p:cNvSpPr txBox="1"/>
          <p:nvPr/>
        </p:nvSpPr>
        <p:spPr>
          <a:xfrm>
            <a:off x="8758443" y="1825625"/>
            <a:ext cx="3148636" cy="3970318"/>
          </a:xfrm>
          <a:prstGeom prst="rect">
            <a:avLst/>
          </a:prstGeom>
          <a:noFill/>
          <a:ln>
            <a:solidFill>
              <a:srgbClr val="FF0000"/>
            </a:solidFill>
          </a:ln>
        </p:spPr>
        <p:txBody>
          <a:bodyPr wrap="square">
            <a:spAutoFit/>
          </a:bodyPr>
          <a:lstStyle/>
          <a:p>
            <a:r>
              <a:rPr lang="en-IN" sz="1800" dirty="0"/>
              <a:t>This query finds out Average Price of Products by </a:t>
            </a:r>
            <a:r>
              <a:rPr lang="en-IN" sz="1800" dirty="0" err="1"/>
              <a:t>Category:Grains</a:t>
            </a:r>
            <a:r>
              <a:rPr lang="en-IN" sz="1800" dirty="0"/>
              <a:t> &amp; Cereals: ₹287.67Dairy Products: ₹286.49Snacks &amp; Confectioneries: ₹278.99Personal Care: ₹304.99Household: ₹305.33</a:t>
            </a:r>
          </a:p>
          <a:p>
            <a:endParaRPr lang="en-IN" sz="1800" dirty="0"/>
          </a:p>
          <a:p>
            <a:r>
              <a:rPr lang="en-IN" sz="1800" dirty="0" err="1"/>
              <a:t>InsightS</a:t>
            </a:r>
            <a:r>
              <a:rPr lang="en-IN" sz="1800" dirty="0"/>
              <a:t>: Household products have the highest average price, while Snacks &amp; Confectioneries have the lowest.</a:t>
            </a:r>
          </a:p>
        </p:txBody>
      </p:sp>
      <p:sp>
        <p:nvSpPr>
          <p:cNvPr id="9" name="TextBox 8">
            <a:extLst>
              <a:ext uri="{FF2B5EF4-FFF2-40B4-BE49-F238E27FC236}">
                <a16:creationId xmlns:a16="http://schemas.microsoft.com/office/drawing/2014/main" id="{4BFFAA49-B36E-CCC5-B4C3-159278156D84}"/>
              </a:ext>
            </a:extLst>
          </p:cNvPr>
          <p:cNvSpPr txBox="1"/>
          <p:nvPr/>
        </p:nvSpPr>
        <p:spPr>
          <a:xfrm>
            <a:off x="1141135" y="3693517"/>
            <a:ext cx="8084862"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151315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0AF-0E0F-4DDB-3BE8-7CDBF2406439}"/>
              </a:ext>
            </a:extLst>
          </p:cNvPr>
          <p:cNvSpPr>
            <a:spLocks noGrp="1"/>
          </p:cNvSpPr>
          <p:nvPr>
            <p:ph type="title"/>
          </p:nvPr>
        </p:nvSpPr>
        <p:spPr>
          <a:xfrm>
            <a:off x="586409" y="126587"/>
            <a:ext cx="10846903" cy="807691"/>
          </a:xfrm>
        </p:spPr>
        <p:txBody>
          <a:bodyPr>
            <a:noAutofit/>
          </a:bodyPr>
          <a:lstStyle/>
          <a:p>
            <a:r>
              <a:rPr lang="en-IN" sz="3600" dirty="0">
                <a:solidFill>
                  <a:srgbClr val="FF0000"/>
                </a:solidFill>
              </a:rPr>
              <a:t>7.</a:t>
            </a:r>
            <a:r>
              <a:rPr lang="en-IN" sz="3600" b="1" dirty="0">
                <a:solidFill>
                  <a:srgbClr val="FF0000"/>
                </a:solidFill>
              </a:rPr>
              <a:t>Which products have the highest total sales volume(by quantity)?</a:t>
            </a:r>
          </a:p>
        </p:txBody>
      </p:sp>
      <p:sp>
        <p:nvSpPr>
          <p:cNvPr id="3" name="Text Placeholder 2">
            <a:extLst>
              <a:ext uri="{FF2B5EF4-FFF2-40B4-BE49-F238E27FC236}">
                <a16:creationId xmlns:a16="http://schemas.microsoft.com/office/drawing/2014/main" id="{763D5D8C-4066-1B55-5470-631B2E62387E}"/>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9A643A15-CDE0-D0EC-70AD-A5727D1FB338}"/>
              </a:ext>
            </a:extLst>
          </p:cNvPr>
          <p:cNvPicPr>
            <a:picLocks noChangeAspect="1"/>
          </p:cNvPicPr>
          <p:nvPr/>
        </p:nvPicPr>
        <p:blipFill>
          <a:blip r:embed="rId2"/>
          <a:srcRect l="1134" t="23433"/>
          <a:stretch>
            <a:fillRect/>
          </a:stretch>
        </p:blipFill>
        <p:spPr>
          <a:xfrm>
            <a:off x="838200" y="1391496"/>
            <a:ext cx="8085896" cy="2019756"/>
          </a:xfrm>
          <a:prstGeom prst="rect">
            <a:avLst/>
          </a:prstGeom>
        </p:spPr>
      </p:pic>
      <p:pic>
        <p:nvPicPr>
          <p:cNvPr id="7" name="Picture 6">
            <a:extLst>
              <a:ext uri="{FF2B5EF4-FFF2-40B4-BE49-F238E27FC236}">
                <a16:creationId xmlns:a16="http://schemas.microsoft.com/office/drawing/2014/main" id="{54464202-6B12-41EE-C97A-C608A57D3072}"/>
              </a:ext>
            </a:extLst>
          </p:cNvPr>
          <p:cNvPicPr>
            <a:picLocks noChangeAspect="1"/>
          </p:cNvPicPr>
          <p:nvPr/>
        </p:nvPicPr>
        <p:blipFill>
          <a:blip r:embed="rId3"/>
          <a:srcRect l="13980" t="11589"/>
          <a:stretch>
            <a:fillRect/>
          </a:stretch>
        </p:blipFill>
        <p:spPr>
          <a:xfrm>
            <a:off x="838200" y="4001294"/>
            <a:ext cx="4280559" cy="2094706"/>
          </a:xfrm>
          <a:prstGeom prst="rect">
            <a:avLst/>
          </a:prstGeom>
        </p:spPr>
      </p:pic>
      <p:sp>
        <p:nvSpPr>
          <p:cNvPr id="6" name="TextBox 5">
            <a:extLst>
              <a:ext uri="{FF2B5EF4-FFF2-40B4-BE49-F238E27FC236}">
                <a16:creationId xmlns:a16="http://schemas.microsoft.com/office/drawing/2014/main" id="{0EBCF410-48A8-F1D3-D9BF-0E0AEA55A65D}"/>
              </a:ext>
            </a:extLst>
          </p:cNvPr>
          <p:cNvSpPr txBox="1"/>
          <p:nvPr/>
        </p:nvSpPr>
        <p:spPr>
          <a:xfrm>
            <a:off x="8845826" y="2442128"/>
            <a:ext cx="3114260" cy="2862322"/>
          </a:xfrm>
          <a:prstGeom prst="rect">
            <a:avLst/>
          </a:prstGeom>
          <a:noFill/>
          <a:ln>
            <a:solidFill>
              <a:srgbClr val="FF0000"/>
            </a:solidFill>
          </a:ln>
        </p:spPr>
        <p:txBody>
          <a:bodyPr wrap="square">
            <a:spAutoFit/>
          </a:bodyPr>
          <a:lstStyle/>
          <a:p>
            <a:r>
              <a:rPr lang="en-IN" sz="1800" dirty="0"/>
              <a:t>This query finds products with the highest total sales volume (by quantity) are:1. Bath Soaps – 606 units2. Hand Sanitizer – 55 units3. Liquid Sanitizer – 54 units4. Bathing Soap – 54 units5. Potato Chips – 54 units6. Masoor Dal – 51 units7. Chopped Dal – 50 units</a:t>
            </a:r>
          </a:p>
        </p:txBody>
      </p:sp>
      <p:sp>
        <p:nvSpPr>
          <p:cNvPr id="9" name="TextBox 8">
            <a:extLst>
              <a:ext uri="{FF2B5EF4-FFF2-40B4-BE49-F238E27FC236}">
                <a16:creationId xmlns:a16="http://schemas.microsoft.com/office/drawing/2014/main" id="{2DDA79C0-0A8A-010D-8731-DFC30858FC0B}"/>
              </a:ext>
            </a:extLst>
          </p:cNvPr>
          <p:cNvSpPr txBox="1"/>
          <p:nvPr/>
        </p:nvSpPr>
        <p:spPr>
          <a:xfrm>
            <a:off x="838200" y="3426438"/>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316579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3E70-441D-F547-4524-B3D993256DF9}"/>
              </a:ext>
            </a:extLst>
          </p:cNvPr>
          <p:cNvSpPr>
            <a:spLocks noGrp="1"/>
          </p:cNvSpPr>
          <p:nvPr>
            <p:ph type="title"/>
          </p:nvPr>
        </p:nvSpPr>
        <p:spPr>
          <a:xfrm>
            <a:off x="636104" y="69780"/>
            <a:ext cx="10717696" cy="745436"/>
          </a:xfrm>
        </p:spPr>
        <p:txBody>
          <a:bodyPr>
            <a:normAutofit/>
          </a:bodyPr>
          <a:lstStyle/>
          <a:p>
            <a:r>
              <a:rPr lang="en-IN" sz="3200" dirty="0">
                <a:solidFill>
                  <a:srgbClr val="FF0000"/>
                </a:solidFill>
              </a:rPr>
              <a:t>8.</a:t>
            </a:r>
            <a:r>
              <a:rPr lang="en-IN" sz="3200" b="1" dirty="0">
                <a:solidFill>
                  <a:srgbClr val="FF0000"/>
                </a:solidFill>
              </a:rPr>
              <a:t>What is total revenue generated by each product</a:t>
            </a:r>
            <a:r>
              <a:rPr lang="en-IN" sz="3200" dirty="0">
                <a:solidFill>
                  <a:srgbClr val="FF0000"/>
                </a:solidFill>
              </a:rPr>
              <a:t>?</a:t>
            </a:r>
          </a:p>
        </p:txBody>
      </p:sp>
      <p:sp>
        <p:nvSpPr>
          <p:cNvPr id="3" name="Text Placeholder 2">
            <a:extLst>
              <a:ext uri="{FF2B5EF4-FFF2-40B4-BE49-F238E27FC236}">
                <a16:creationId xmlns:a16="http://schemas.microsoft.com/office/drawing/2014/main" id="{3D6186FF-C3D6-1A68-7695-3281207E855A}"/>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2A8467DE-453C-B3D7-D2CB-D302A514F89F}"/>
              </a:ext>
            </a:extLst>
          </p:cNvPr>
          <p:cNvPicPr>
            <a:picLocks noChangeAspect="1"/>
          </p:cNvPicPr>
          <p:nvPr/>
        </p:nvPicPr>
        <p:blipFill>
          <a:blip r:embed="rId2"/>
          <a:srcRect l="2049" t="21812"/>
          <a:stretch>
            <a:fillRect/>
          </a:stretch>
        </p:blipFill>
        <p:spPr>
          <a:xfrm>
            <a:off x="838199" y="894736"/>
            <a:ext cx="5960165" cy="2222090"/>
          </a:xfrm>
          <a:prstGeom prst="rect">
            <a:avLst/>
          </a:prstGeom>
        </p:spPr>
      </p:pic>
      <p:pic>
        <p:nvPicPr>
          <p:cNvPr id="7" name="Picture 6">
            <a:extLst>
              <a:ext uri="{FF2B5EF4-FFF2-40B4-BE49-F238E27FC236}">
                <a16:creationId xmlns:a16="http://schemas.microsoft.com/office/drawing/2014/main" id="{8C43F2ED-39BD-85CA-9A08-AB9DFEDE9BA0}"/>
              </a:ext>
            </a:extLst>
          </p:cNvPr>
          <p:cNvPicPr>
            <a:picLocks noChangeAspect="1"/>
          </p:cNvPicPr>
          <p:nvPr/>
        </p:nvPicPr>
        <p:blipFill>
          <a:blip r:embed="rId3"/>
          <a:srcRect l="12550" t="2371" r="18002" b="4319"/>
          <a:stretch>
            <a:fillRect/>
          </a:stretch>
        </p:blipFill>
        <p:spPr>
          <a:xfrm>
            <a:off x="838199" y="4001294"/>
            <a:ext cx="4842402" cy="2333954"/>
          </a:xfrm>
          <a:prstGeom prst="rect">
            <a:avLst/>
          </a:prstGeom>
        </p:spPr>
      </p:pic>
      <p:sp>
        <p:nvSpPr>
          <p:cNvPr id="6" name="TextBox 5">
            <a:extLst>
              <a:ext uri="{FF2B5EF4-FFF2-40B4-BE49-F238E27FC236}">
                <a16:creationId xmlns:a16="http://schemas.microsoft.com/office/drawing/2014/main" id="{E169AD7B-F0DE-CDF6-C09C-C45EB9D8260B}"/>
              </a:ext>
            </a:extLst>
          </p:cNvPr>
          <p:cNvSpPr txBox="1"/>
          <p:nvPr/>
        </p:nvSpPr>
        <p:spPr>
          <a:xfrm>
            <a:off x="7295322" y="1825625"/>
            <a:ext cx="4624179" cy="3416320"/>
          </a:xfrm>
          <a:prstGeom prst="rect">
            <a:avLst/>
          </a:prstGeom>
          <a:noFill/>
          <a:ln>
            <a:solidFill>
              <a:srgbClr val="FF0000"/>
            </a:solidFill>
          </a:ln>
        </p:spPr>
        <p:txBody>
          <a:bodyPr wrap="square">
            <a:spAutoFit/>
          </a:bodyPr>
          <a:lstStyle/>
          <a:p>
            <a:r>
              <a:rPr lang="en-IN" sz="1800" dirty="0"/>
              <a:t>total revenue generated by each product. The question asks for the total revenue generated by each product . Total Revenue Generated by Each Product:</a:t>
            </a:r>
          </a:p>
          <a:p>
            <a:r>
              <a:rPr lang="en-IN" sz="1800" dirty="0"/>
              <a:t>Salt: 5703.43</a:t>
            </a:r>
          </a:p>
          <a:p>
            <a:r>
              <a:rPr lang="en-IN" sz="1800" dirty="0"/>
              <a:t>Black Pepper: 5062.45</a:t>
            </a:r>
          </a:p>
          <a:p>
            <a:r>
              <a:rPr lang="en-IN" sz="1800" dirty="0"/>
              <a:t>Chili Sauce: 4022.53</a:t>
            </a:r>
          </a:p>
          <a:p>
            <a:r>
              <a:rPr lang="en-IN" sz="1800" dirty="0"/>
              <a:t>Eggs: 3145.51</a:t>
            </a:r>
          </a:p>
          <a:p>
            <a:r>
              <a:rPr lang="en-IN" sz="1800" dirty="0"/>
              <a:t>Instant Noodles: 3133.16</a:t>
            </a:r>
          </a:p>
          <a:p>
            <a:r>
              <a:rPr lang="en-IN" sz="1800" dirty="0"/>
              <a:t>Soybean Oil: 3110.56</a:t>
            </a:r>
          </a:p>
          <a:p>
            <a:r>
              <a:rPr lang="en-IN" sz="1800" dirty="0"/>
              <a:t>Mixed Vegetables: 2136.16Yogurt: 1674.21Pasta: 1667.26</a:t>
            </a:r>
          </a:p>
        </p:txBody>
      </p:sp>
      <p:sp>
        <p:nvSpPr>
          <p:cNvPr id="9" name="TextBox 8">
            <a:extLst>
              <a:ext uri="{FF2B5EF4-FFF2-40B4-BE49-F238E27FC236}">
                <a16:creationId xmlns:a16="http://schemas.microsoft.com/office/drawing/2014/main" id="{CB55DB8E-1EE7-0DBE-4B1F-BB1D8524DD84}"/>
              </a:ext>
            </a:extLst>
          </p:cNvPr>
          <p:cNvSpPr txBox="1"/>
          <p:nvPr/>
        </p:nvSpPr>
        <p:spPr>
          <a:xfrm>
            <a:off x="700709" y="3275111"/>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98044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075C-1E32-9BEE-DDE7-E3336DAB3E67}"/>
              </a:ext>
            </a:extLst>
          </p:cNvPr>
          <p:cNvSpPr>
            <a:spLocks noGrp="1"/>
          </p:cNvSpPr>
          <p:nvPr>
            <p:ph type="title"/>
          </p:nvPr>
        </p:nvSpPr>
        <p:spPr>
          <a:xfrm>
            <a:off x="838200" y="79514"/>
            <a:ext cx="10515600" cy="824948"/>
          </a:xfrm>
        </p:spPr>
        <p:txBody>
          <a:bodyPr>
            <a:normAutofit/>
          </a:bodyPr>
          <a:lstStyle/>
          <a:p>
            <a:r>
              <a:rPr lang="en-IN" sz="3200" dirty="0">
                <a:solidFill>
                  <a:srgbClr val="FF0000"/>
                </a:solidFill>
              </a:rPr>
              <a:t>9.</a:t>
            </a:r>
            <a:r>
              <a:rPr lang="en-IN" sz="3200" b="1" dirty="0">
                <a:solidFill>
                  <a:srgbClr val="FF0000"/>
                </a:solidFill>
              </a:rPr>
              <a:t>How do product sales vary by category and supplier?</a:t>
            </a:r>
          </a:p>
        </p:txBody>
      </p:sp>
      <p:sp>
        <p:nvSpPr>
          <p:cNvPr id="3" name="Text Placeholder 2">
            <a:extLst>
              <a:ext uri="{FF2B5EF4-FFF2-40B4-BE49-F238E27FC236}">
                <a16:creationId xmlns:a16="http://schemas.microsoft.com/office/drawing/2014/main" id="{D4DE9BD6-B747-CA3C-D807-8559104B54D5}"/>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A4A401D8-E910-EC43-7A9B-A0598733FF5C}"/>
              </a:ext>
            </a:extLst>
          </p:cNvPr>
          <p:cNvPicPr>
            <a:picLocks noChangeAspect="1"/>
          </p:cNvPicPr>
          <p:nvPr/>
        </p:nvPicPr>
        <p:blipFill>
          <a:blip r:embed="rId2"/>
          <a:srcRect l="5037" t="19260" r="21622" b="2135"/>
          <a:stretch>
            <a:fillRect/>
          </a:stretch>
        </p:blipFill>
        <p:spPr>
          <a:xfrm>
            <a:off x="1008663" y="1016815"/>
            <a:ext cx="5496232" cy="2290916"/>
          </a:xfrm>
          <a:prstGeom prst="rect">
            <a:avLst/>
          </a:prstGeom>
        </p:spPr>
      </p:pic>
      <p:pic>
        <p:nvPicPr>
          <p:cNvPr id="7" name="Picture 6">
            <a:extLst>
              <a:ext uri="{FF2B5EF4-FFF2-40B4-BE49-F238E27FC236}">
                <a16:creationId xmlns:a16="http://schemas.microsoft.com/office/drawing/2014/main" id="{BCA7347C-F872-6060-0362-38E6C97F5EE9}"/>
              </a:ext>
            </a:extLst>
          </p:cNvPr>
          <p:cNvPicPr>
            <a:picLocks noChangeAspect="1"/>
          </p:cNvPicPr>
          <p:nvPr/>
        </p:nvPicPr>
        <p:blipFill>
          <a:blip r:embed="rId3"/>
          <a:srcRect l="5955" t="2547" r="12053"/>
          <a:stretch>
            <a:fillRect/>
          </a:stretch>
        </p:blipFill>
        <p:spPr>
          <a:xfrm>
            <a:off x="920706" y="3942735"/>
            <a:ext cx="4791836" cy="2234228"/>
          </a:xfrm>
          <a:prstGeom prst="rect">
            <a:avLst/>
          </a:prstGeom>
        </p:spPr>
      </p:pic>
      <p:sp>
        <p:nvSpPr>
          <p:cNvPr id="6" name="TextBox 5">
            <a:extLst>
              <a:ext uri="{FF2B5EF4-FFF2-40B4-BE49-F238E27FC236}">
                <a16:creationId xmlns:a16="http://schemas.microsoft.com/office/drawing/2014/main" id="{779B7006-7396-0FFC-0D24-5448580CD116}"/>
              </a:ext>
            </a:extLst>
          </p:cNvPr>
          <p:cNvSpPr txBox="1"/>
          <p:nvPr/>
        </p:nvSpPr>
        <p:spPr>
          <a:xfrm>
            <a:off x="8531087" y="1688756"/>
            <a:ext cx="2822713" cy="3416320"/>
          </a:xfrm>
          <a:prstGeom prst="rect">
            <a:avLst/>
          </a:prstGeom>
          <a:noFill/>
          <a:ln>
            <a:solidFill>
              <a:srgbClr val="FF0000"/>
            </a:solidFill>
          </a:ln>
        </p:spPr>
        <p:txBody>
          <a:bodyPr wrap="square">
            <a:spAutoFit/>
          </a:bodyPr>
          <a:lstStyle/>
          <a:p>
            <a:r>
              <a:rPr lang="en-IN" sz="1800" dirty="0"/>
              <a:t>The provided SQL query calculates the total quantity sold and total revenue for each product category, grouped by category name and supplier name, and ordered by total revenue in descending order. </a:t>
            </a:r>
          </a:p>
          <a:p>
            <a:endParaRPr lang="en-IN" sz="1800" dirty="0"/>
          </a:p>
          <a:p>
            <a:r>
              <a:rPr lang="en-IN" sz="1800" dirty="0" err="1"/>
              <a:t>Perosnal</a:t>
            </a:r>
            <a:r>
              <a:rPr lang="en-IN" sz="1800" dirty="0"/>
              <a:t> care and grains &amp; cereals are the top </a:t>
            </a:r>
          </a:p>
        </p:txBody>
      </p:sp>
    </p:spTree>
    <p:extLst>
      <p:ext uri="{BB962C8B-B14F-4D97-AF65-F5344CB8AC3E}">
        <p14:creationId xmlns:p14="http://schemas.microsoft.com/office/powerpoint/2010/main" val="67711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C9B2-9973-2B86-4B0C-FCA9E8D4BEC4}"/>
              </a:ext>
            </a:extLst>
          </p:cNvPr>
          <p:cNvSpPr>
            <a:spLocks noGrp="1"/>
          </p:cNvSpPr>
          <p:nvPr>
            <p:ph type="title" idx="4294967295"/>
          </p:nvPr>
        </p:nvSpPr>
        <p:spPr>
          <a:xfrm>
            <a:off x="0" y="365125"/>
            <a:ext cx="10515600" cy="1325563"/>
          </a:xfrm>
        </p:spPr>
        <p:txBody>
          <a:bodyPr/>
          <a:lstStyle/>
          <a:p>
            <a:r>
              <a:rPr lang="en-IN" dirty="0"/>
              <a:t>.</a:t>
            </a:r>
          </a:p>
        </p:txBody>
      </p:sp>
      <p:pic>
        <p:nvPicPr>
          <p:cNvPr id="8" name="Picture 7">
            <a:extLst>
              <a:ext uri="{FF2B5EF4-FFF2-40B4-BE49-F238E27FC236}">
                <a16:creationId xmlns:a16="http://schemas.microsoft.com/office/drawing/2014/main" id="{9131BB05-EF21-9888-A167-A55C065832BF}"/>
              </a:ext>
            </a:extLst>
          </p:cNvPr>
          <p:cNvPicPr>
            <a:picLocks noChangeAspect="1"/>
          </p:cNvPicPr>
          <p:nvPr/>
        </p:nvPicPr>
        <p:blipFill>
          <a:blip r:embed="rId3"/>
          <a:stretch>
            <a:fillRect/>
          </a:stretch>
        </p:blipFill>
        <p:spPr>
          <a:xfrm>
            <a:off x="0" y="20320"/>
            <a:ext cx="6058894" cy="6817360"/>
          </a:xfrm>
          <a:prstGeom prst="rect">
            <a:avLst/>
          </a:prstGeom>
        </p:spPr>
      </p:pic>
      <p:sp>
        <p:nvSpPr>
          <p:cNvPr id="4" name="TextBox 3">
            <a:extLst>
              <a:ext uri="{FF2B5EF4-FFF2-40B4-BE49-F238E27FC236}">
                <a16:creationId xmlns:a16="http://schemas.microsoft.com/office/drawing/2014/main" id="{0F97593A-15BB-4552-9540-8414E7EAA9A0}"/>
              </a:ext>
            </a:extLst>
          </p:cNvPr>
          <p:cNvSpPr txBox="1"/>
          <p:nvPr/>
        </p:nvSpPr>
        <p:spPr>
          <a:xfrm>
            <a:off x="6347427" y="1027906"/>
            <a:ext cx="4841130" cy="2554545"/>
          </a:xfrm>
          <a:prstGeom prst="rect">
            <a:avLst/>
          </a:prstGeom>
          <a:noFill/>
        </p:spPr>
        <p:txBody>
          <a:bodyPr wrap="square" rtlCol="0">
            <a:spAutoFit/>
          </a:bodyPr>
          <a:lstStyle/>
          <a:p>
            <a:r>
              <a:rPr lang="en-IN" sz="45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GROCERY STORE       </a:t>
            </a:r>
            <a:r>
              <a:rPr lang="en-IN" sz="4500" b="1" dirty="0">
                <a:ln w="12700">
                  <a:solidFill>
                    <a:schemeClr val="accent1"/>
                  </a:solidFill>
                  <a:prstDash val="solid"/>
                </a:ln>
                <a:pattFill prst="pct50">
                  <a:fgClr>
                    <a:schemeClr val="accent1"/>
                  </a:fgClr>
                  <a:bgClr>
                    <a:schemeClr val="accent1">
                      <a:lumMod val="20000"/>
                      <a:lumOff val="80000"/>
                    </a:schemeClr>
                  </a:bgClr>
                </a:pattFill>
              </a:rPr>
              <a:t>MANAGEMENT</a:t>
            </a:r>
            <a:endParaRPr lang="en-IN" sz="4500" b="1" dirty="0">
              <a:ln w="22225">
                <a:solidFill>
                  <a:schemeClr val="accent2"/>
                </a:solidFill>
                <a:prstDash val="solid"/>
              </a:ln>
              <a:solidFill>
                <a:schemeClr val="accent2">
                  <a:lumMod val="40000"/>
                  <a:lumOff val="60000"/>
                </a:schemeClr>
              </a:solidFill>
            </a:endParaRPr>
          </a:p>
          <a:p>
            <a:endParaRPr lang="en-IN" sz="2500" dirty="0"/>
          </a:p>
        </p:txBody>
      </p:sp>
    </p:spTree>
    <p:extLst>
      <p:ext uri="{BB962C8B-B14F-4D97-AF65-F5344CB8AC3E}">
        <p14:creationId xmlns:p14="http://schemas.microsoft.com/office/powerpoint/2010/main" val="244820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49C7-4395-7046-D63E-F06C63F0E710}"/>
              </a:ext>
            </a:extLst>
          </p:cNvPr>
          <p:cNvSpPr>
            <a:spLocks noGrp="1"/>
          </p:cNvSpPr>
          <p:nvPr>
            <p:ph type="title" idx="4294967295"/>
          </p:nvPr>
        </p:nvSpPr>
        <p:spPr>
          <a:xfrm>
            <a:off x="0" y="119063"/>
            <a:ext cx="10515600" cy="774700"/>
          </a:xfrm>
        </p:spPr>
        <p:txBody>
          <a:bodyPr>
            <a:normAutofit/>
          </a:bodyPr>
          <a:lstStyle/>
          <a:p>
            <a:r>
              <a:rPr lang="en-IN" sz="3200" dirty="0">
                <a:solidFill>
                  <a:srgbClr val="FF0000"/>
                </a:solidFill>
              </a:rPr>
              <a:t>	10.</a:t>
            </a:r>
            <a:r>
              <a:rPr lang="en-IN" sz="3200" b="1" dirty="0">
                <a:solidFill>
                  <a:srgbClr val="FF0000"/>
                </a:solidFill>
              </a:rPr>
              <a:t>How many orders have been placed in total?</a:t>
            </a:r>
          </a:p>
        </p:txBody>
      </p:sp>
      <p:pic>
        <p:nvPicPr>
          <p:cNvPr id="5" name="Picture 4" descr="A white background with blue text&#10;&#10;AI-generated content may be incorrect.">
            <a:extLst>
              <a:ext uri="{FF2B5EF4-FFF2-40B4-BE49-F238E27FC236}">
                <a16:creationId xmlns:a16="http://schemas.microsoft.com/office/drawing/2014/main" id="{9E3F653C-3010-EFBC-34B6-737CFBE90547}"/>
              </a:ext>
            </a:extLst>
          </p:cNvPr>
          <p:cNvPicPr>
            <a:picLocks noChangeAspect="1"/>
          </p:cNvPicPr>
          <p:nvPr/>
        </p:nvPicPr>
        <p:blipFill>
          <a:blip r:embed="rId2"/>
          <a:srcRect l="1602" t="58185"/>
          <a:stretch>
            <a:fillRect/>
          </a:stretch>
        </p:blipFill>
        <p:spPr>
          <a:xfrm>
            <a:off x="658761" y="1219199"/>
            <a:ext cx="5662526" cy="2477729"/>
          </a:xfrm>
          <a:prstGeom prst="rect">
            <a:avLst/>
          </a:prstGeom>
        </p:spPr>
      </p:pic>
      <p:pic>
        <p:nvPicPr>
          <p:cNvPr id="7" name="Picture 6">
            <a:extLst>
              <a:ext uri="{FF2B5EF4-FFF2-40B4-BE49-F238E27FC236}">
                <a16:creationId xmlns:a16="http://schemas.microsoft.com/office/drawing/2014/main" id="{32778E24-02A2-1918-2954-3EB365B23B95}"/>
              </a:ext>
            </a:extLst>
          </p:cNvPr>
          <p:cNvPicPr>
            <a:picLocks noChangeAspect="1"/>
          </p:cNvPicPr>
          <p:nvPr/>
        </p:nvPicPr>
        <p:blipFill>
          <a:blip r:embed="rId3"/>
          <a:srcRect l="21192" t="-1935" r="9943" b="4949"/>
          <a:stretch>
            <a:fillRect/>
          </a:stretch>
        </p:blipFill>
        <p:spPr>
          <a:xfrm>
            <a:off x="877422" y="4422583"/>
            <a:ext cx="3025344" cy="1966451"/>
          </a:xfrm>
          <a:prstGeom prst="rect">
            <a:avLst/>
          </a:prstGeom>
        </p:spPr>
      </p:pic>
      <p:sp>
        <p:nvSpPr>
          <p:cNvPr id="4" name="TextBox 3">
            <a:extLst>
              <a:ext uri="{FF2B5EF4-FFF2-40B4-BE49-F238E27FC236}">
                <a16:creationId xmlns:a16="http://schemas.microsoft.com/office/drawing/2014/main" id="{81874931-59B4-A059-4798-5837A48439C1}"/>
              </a:ext>
            </a:extLst>
          </p:cNvPr>
          <p:cNvSpPr txBox="1"/>
          <p:nvPr/>
        </p:nvSpPr>
        <p:spPr>
          <a:xfrm>
            <a:off x="8289235" y="2221118"/>
            <a:ext cx="2405270" cy="2585323"/>
          </a:xfrm>
          <a:prstGeom prst="rect">
            <a:avLst/>
          </a:prstGeom>
          <a:noFill/>
          <a:ln>
            <a:solidFill>
              <a:srgbClr val="FF0000"/>
            </a:solidFill>
          </a:ln>
        </p:spPr>
        <p:txBody>
          <a:bodyPr wrap="square">
            <a:spAutoFit/>
          </a:bodyPr>
          <a:lstStyle/>
          <a:p>
            <a:r>
              <a:rPr lang="en-IN" sz="1800" dirty="0"/>
              <a:t>This query is used to count the total number of records (orders) in the 'Orders' table. The result of this </a:t>
            </a:r>
            <a:r>
              <a:rPr lang="en-US" sz="1800" dirty="0"/>
              <a:t>query is 300 orders have been placed in total.</a:t>
            </a:r>
            <a:endParaRPr lang="en-IN" sz="1800" dirty="0"/>
          </a:p>
        </p:txBody>
      </p:sp>
      <p:sp>
        <p:nvSpPr>
          <p:cNvPr id="8" name="TextBox 7">
            <a:extLst>
              <a:ext uri="{FF2B5EF4-FFF2-40B4-BE49-F238E27FC236}">
                <a16:creationId xmlns:a16="http://schemas.microsoft.com/office/drawing/2014/main" id="{E84DAAF7-7C41-F05F-E0CA-49B6922F191B}"/>
              </a:ext>
            </a:extLst>
          </p:cNvPr>
          <p:cNvSpPr txBox="1"/>
          <p:nvPr/>
        </p:nvSpPr>
        <p:spPr>
          <a:xfrm>
            <a:off x="913573" y="3767368"/>
            <a:ext cx="5978385"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188224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CC8-3E50-CEBC-EE94-C5688426B939}"/>
              </a:ext>
            </a:extLst>
          </p:cNvPr>
          <p:cNvSpPr>
            <a:spLocks noGrp="1"/>
          </p:cNvSpPr>
          <p:nvPr>
            <p:ph type="title" idx="4294967295"/>
          </p:nvPr>
        </p:nvSpPr>
        <p:spPr>
          <a:xfrm>
            <a:off x="0" y="365125"/>
            <a:ext cx="10515600" cy="479425"/>
          </a:xfrm>
        </p:spPr>
        <p:txBody>
          <a:bodyPr>
            <a:normAutofit fontScale="90000"/>
          </a:bodyPr>
          <a:lstStyle/>
          <a:p>
            <a:r>
              <a:rPr lang="en-IN" sz="3200" dirty="0">
                <a:solidFill>
                  <a:srgbClr val="FF0000"/>
                </a:solidFill>
              </a:rPr>
              <a:t>	</a:t>
            </a:r>
            <a:r>
              <a:rPr lang="en-IN" sz="3200" b="1" dirty="0">
                <a:solidFill>
                  <a:srgbClr val="FF0000"/>
                </a:solidFill>
              </a:rPr>
              <a:t>11.What is average value per order?</a:t>
            </a:r>
          </a:p>
        </p:txBody>
      </p:sp>
      <p:pic>
        <p:nvPicPr>
          <p:cNvPr id="5" name="Picture 4" descr="A screenshot of a computer code&#10;&#10;AI-generated content may be incorrect.">
            <a:extLst>
              <a:ext uri="{FF2B5EF4-FFF2-40B4-BE49-F238E27FC236}">
                <a16:creationId xmlns:a16="http://schemas.microsoft.com/office/drawing/2014/main" id="{B2A10BF7-7800-345D-4C2E-007D910AE953}"/>
              </a:ext>
            </a:extLst>
          </p:cNvPr>
          <p:cNvPicPr>
            <a:picLocks noChangeAspect="1"/>
          </p:cNvPicPr>
          <p:nvPr/>
        </p:nvPicPr>
        <p:blipFill>
          <a:blip r:embed="rId2"/>
          <a:srcRect l="538" t="11498"/>
          <a:stretch>
            <a:fillRect/>
          </a:stretch>
        </p:blipFill>
        <p:spPr>
          <a:xfrm>
            <a:off x="1161102" y="1064240"/>
            <a:ext cx="5014377" cy="2467758"/>
          </a:xfrm>
          <a:prstGeom prst="rect">
            <a:avLst/>
          </a:prstGeom>
        </p:spPr>
      </p:pic>
      <p:pic>
        <p:nvPicPr>
          <p:cNvPr id="7" name="Picture 6" descr="A close up of numbers&#10;&#10;AI-generated content may be incorrect.">
            <a:extLst>
              <a:ext uri="{FF2B5EF4-FFF2-40B4-BE49-F238E27FC236}">
                <a16:creationId xmlns:a16="http://schemas.microsoft.com/office/drawing/2014/main" id="{C0728491-9629-E608-BCB6-84082168AD86}"/>
              </a:ext>
            </a:extLst>
          </p:cNvPr>
          <p:cNvPicPr>
            <a:picLocks noChangeAspect="1"/>
          </p:cNvPicPr>
          <p:nvPr/>
        </p:nvPicPr>
        <p:blipFill>
          <a:blip r:embed="rId3"/>
          <a:srcRect l="20247" t="-1659" r="3408" b="12395"/>
          <a:stretch>
            <a:fillRect/>
          </a:stretch>
        </p:blipFill>
        <p:spPr>
          <a:xfrm>
            <a:off x="1468287" y="4689987"/>
            <a:ext cx="2369574" cy="1802887"/>
          </a:xfrm>
          <a:prstGeom prst="rect">
            <a:avLst/>
          </a:prstGeom>
        </p:spPr>
      </p:pic>
      <p:sp>
        <p:nvSpPr>
          <p:cNvPr id="4" name="TextBox 3">
            <a:extLst>
              <a:ext uri="{FF2B5EF4-FFF2-40B4-BE49-F238E27FC236}">
                <a16:creationId xmlns:a16="http://schemas.microsoft.com/office/drawing/2014/main" id="{54A272CE-5FE9-2AD3-4646-51844929C65E}"/>
              </a:ext>
            </a:extLst>
          </p:cNvPr>
          <p:cNvSpPr txBox="1"/>
          <p:nvPr/>
        </p:nvSpPr>
        <p:spPr>
          <a:xfrm>
            <a:off x="8309112" y="2617249"/>
            <a:ext cx="3103714" cy="2585323"/>
          </a:xfrm>
          <a:prstGeom prst="rect">
            <a:avLst/>
          </a:prstGeom>
          <a:noFill/>
          <a:ln>
            <a:solidFill>
              <a:srgbClr val="FF0000"/>
            </a:solidFill>
          </a:ln>
        </p:spPr>
        <p:txBody>
          <a:bodyPr wrap="square">
            <a:spAutoFit/>
          </a:bodyPr>
          <a:lstStyle/>
          <a:p>
            <a:r>
              <a:rPr lang="en-IN" sz="1800" dirty="0"/>
              <a:t>This query finds the average value per order is calculated by first finding the sum of </a:t>
            </a:r>
            <a:r>
              <a:rPr lang="en-IN" sz="1800" dirty="0" err="1"/>
              <a:t>total_price</a:t>
            </a:r>
            <a:r>
              <a:rPr lang="en-IN" sz="1800" dirty="0"/>
              <a:t> for each order   (</a:t>
            </a:r>
            <a:r>
              <a:rPr lang="en-IN" sz="1800" dirty="0" err="1"/>
              <a:t>OrderTotal</a:t>
            </a:r>
            <a:r>
              <a:rPr lang="en-IN" sz="1800" dirty="0"/>
              <a:t>) and then calculating the average of these </a:t>
            </a:r>
            <a:r>
              <a:rPr lang="en-IN" sz="1800" dirty="0" err="1"/>
              <a:t>OrderTotal</a:t>
            </a:r>
            <a:r>
              <a:rPr lang="en-IN" sz="1800" dirty="0"/>
              <a:t> values.  </a:t>
            </a:r>
          </a:p>
          <a:p>
            <a:r>
              <a:rPr lang="en-IN" sz="1800" dirty="0"/>
              <a:t>The average value per order is 2153.632539</a:t>
            </a:r>
          </a:p>
        </p:txBody>
      </p:sp>
      <p:sp>
        <p:nvSpPr>
          <p:cNvPr id="8" name="TextBox 7">
            <a:extLst>
              <a:ext uri="{FF2B5EF4-FFF2-40B4-BE49-F238E27FC236}">
                <a16:creationId xmlns:a16="http://schemas.microsoft.com/office/drawing/2014/main" id="{479B8655-3E17-09A7-5DAA-6C482EB46568}"/>
              </a:ext>
            </a:extLst>
          </p:cNvPr>
          <p:cNvSpPr txBox="1"/>
          <p:nvPr/>
        </p:nvSpPr>
        <p:spPr>
          <a:xfrm>
            <a:off x="1468287" y="4116539"/>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12743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E8C-F2EF-49A9-7839-8C7662F1F8EA}"/>
              </a:ext>
            </a:extLst>
          </p:cNvPr>
          <p:cNvSpPr>
            <a:spLocks noGrp="1"/>
          </p:cNvSpPr>
          <p:nvPr>
            <p:ph type="title" idx="4294967295"/>
          </p:nvPr>
        </p:nvSpPr>
        <p:spPr>
          <a:xfrm>
            <a:off x="0" y="119063"/>
            <a:ext cx="10515600" cy="561975"/>
          </a:xfrm>
        </p:spPr>
        <p:txBody>
          <a:bodyPr>
            <a:normAutofit/>
          </a:bodyPr>
          <a:lstStyle/>
          <a:p>
            <a:r>
              <a:rPr lang="en-IN" sz="3200" dirty="0">
                <a:solidFill>
                  <a:srgbClr val="FF0000"/>
                </a:solidFill>
              </a:rPr>
              <a:t>	</a:t>
            </a:r>
            <a:r>
              <a:rPr lang="en-IN" sz="3200" b="1" dirty="0">
                <a:solidFill>
                  <a:srgbClr val="FF0000"/>
                </a:solidFill>
              </a:rPr>
              <a:t>12.On which dates were the most orders placed? </a:t>
            </a:r>
          </a:p>
        </p:txBody>
      </p:sp>
      <p:pic>
        <p:nvPicPr>
          <p:cNvPr id="5" name="Picture 4" descr="A white background with black and blue text&#10;&#10;AI-generated content may be incorrect.">
            <a:extLst>
              <a:ext uri="{FF2B5EF4-FFF2-40B4-BE49-F238E27FC236}">
                <a16:creationId xmlns:a16="http://schemas.microsoft.com/office/drawing/2014/main" id="{FCBD5F3A-281B-A11E-51F9-2CDF42FFC33D}"/>
              </a:ext>
            </a:extLst>
          </p:cNvPr>
          <p:cNvPicPr>
            <a:picLocks noChangeAspect="1"/>
          </p:cNvPicPr>
          <p:nvPr/>
        </p:nvPicPr>
        <p:blipFill>
          <a:blip r:embed="rId2"/>
          <a:srcRect t="18396"/>
          <a:stretch>
            <a:fillRect/>
          </a:stretch>
        </p:blipFill>
        <p:spPr>
          <a:xfrm>
            <a:off x="922309" y="914400"/>
            <a:ext cx="4766187" cy="2514600"/>
          </a:xfrm>
          <a:prstGeom prst="rect">
            <a:avLst/>
          </a:prstGeom>
        </p:spPr>
      </p:pic>
      <p:pic>
        <p:nvPicPr>
          <p:cNvPr id="7" name="Picture 6" descr="A screenshot of a data&#10;&#10;AI-generated content may be incorrect.">
            <a:extLst>
              <a:ext uri="{FF2B5EF4-FFF2-40B4-BE49-F238E27FC236}">
                <a16:creationId xmlns:a16="http://schemas.microsoft.com/office/drawing/2014/main" id="{FB0F525C-5684-0756-6BF6-F06B3E175117}"/>
              </a:ext>
            </a:extLst>
          </p:cNvPr>
          <p:cNvPicPr>
            <a:picLocks noChangeAspect="1"/>
          </p:cNvPicPr>
          <p:nvPr/>
        </p:nvPicPr>
        <p:blipFill>
          <a:blip r:embed="rId3"/>
          <a:srcRect l="13705" t="1583" b="1"/>
          <a:stretch>
            <a:fillRect/>
          </a:stretch>
        </p:blipFill>
        <p:spPr>
          <a:xfrm>
            <a:off x="922309" y="4308057"/>
            <a:ext cx="3552973" cy="2206266"/>
          </a:xfrm>
          <a:prstGeom prst="rect">
            <a:avLst/>
          </a:prstGeom>
        </p:spPr>
      </p:pic>
      <p:sp>
        <p:nvSpPr>
          <p:cNvPr id="4" name="TextBox 3">
            <a:extLst>
              <a:ext uri="{FF2B5EF4-FFF2-40B4-BE49-F238E27FC236}">
                <a16:creationId xmlns:a16="http://schemas.microsoft.com/office/drawing/2014/main" id="{D8CAFEB1-ACA5-D55D-4FAC-494E7B2A20F3}"/>
              </a:ext>
            </a:extLst>
          </p:cNvPr>
          <p:cNvSpPr txBox="1"/>
          <p:nvPr/>
        </p:nvSpPr>
        <p:spPr>
          <a:xfrm>
            <a:off x="7981121" y="1720840"/>
            <a:ext cx="3478695" cy="3416320"/>
          </a:xfrm>
          <a:prstGeom prst="rect">
            <a:avLst/>
          </a:prstGeom>
          <a:noFill/>
          <a:ln>
            <a:solidFill>
              <a:srgbClr val="FF0000"/>
            </a:solidFill>
          </a:ln>
        </p:spPr>
        <p:txBody>
          <a:bodyPr wrap="square">
            <a:spAutoFit/>
          </a:bodyPr>
          <a:lstStyle/>
          <a:p>
            <a:r>
              <a:rPr lang="en-IN" sz="1800" dirty="0"/>
              <a:t>Query finds out count the number of orders for each </a:t>
            </a:r>
          </a:p>
          <a:p>
            <a:r>
              <a:rPr lang="en-IN" sz="1800" dirty="0"/>
              <a:t>order _ date and then sort the results in descending order of Total Orders. This means the dates with the highest number of orders will appear at the top of the result set.</a:t>
            </a:r>
          </a:p>
          <a:p>
            <a:endParaRPr lang="en-IN" sz="1800" dirty="0"/>
          </a:p>
          <a:p>
            <a:r>
              <a:rPr lang="en-US" sz="1800" dirty="0"/>
              <a:t>9/10/2022has Total Orders of 4.3/30/2022also has Total Orders of 4.</a:t>
            </a:r>
            <a:endParaRPr lang="en-IN" sz="1800" dirty="0"/>
          </a:p>
        </p:txBody>
      </p:sp>
      <p:sp>
        <p:nvSpPr>
          <p:cNvPr id="8" name="TextBox 7">
            <a:extLst>
              <a:ext uri="{FF2B5EF4-FFF2-40B4-BE49-F238E27FC236}">
                <a16:creationId xmlns:a16="http://schemas.microsoft.com/office/drawing/2014/main" id="{1DFE8F62-8F07-6981-8BE8-EA7D87196CD5}"/>
              </a:ext>
            </a:extLst>
          </p:cNvPr>
          <p:cNvSpPr txBox="1"/>
          <p:nvPr/>
        </p:nvSpPr>
        <p:spPr>
          <a:xfrm>
            <a:off x="922309" y="3637696"/>
            <a:ext cx="8003484"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196028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FF54-8B79-E287-0039-C97AA2C49E4C}"/>
              </a:ext>
            </a:extLst>
          </p:cNvPr>
          <p:cNvSpPr>
            <a:spLocks noGrp="1"/>
          </p:cNvSpPr>
          <p:nvPr>
            <p:ph type="title" idx="4294967295"/>
          </p:nvPr>
        </p:nvSpPr>
        <p:spPr>
          <a:xfrm>
            <a:off x="0" y="365125"/>
            <a:ext cx="10515600" cy="1325563"/>
          </a:xfrm>
        </p:spPr>
        <p:txBody>
          <a:bodyPr>
            <a:normAutofit/>
          </a:bodyPr>
          <a:lstStyle/>
          <a:p>
            <a:r>
              <a:rPr lang="en-IN" sz="3200" dirty="0">
                <a:solidFill>
                  <a:srgbClr val="FF0000"/>
                </a:solidFill>
              </a:rPr>
              <a:t>	</a:t>
            </a:r>
            <a:r>
              <a:rPr lang="en-IN" sz="3200" b="1" dirty="0">
                <a:solidFill>
                  <a:srgbClr val="FF0000"/>
                </a:solidFill>
              </a:rPr>
              <a:t>13.What are the monthly trends in order volume and 	revenue?</a:t>
            </a:r>
          </a:p>
        </p:txBody>
      </p:sp>
      <p:sp>
        <p:nvSpPr>
          <p:cNvPr id="4" name="TextBox 3">
            <a:extLst>
              <a:ext uri="{FF2B5EF4-FFF2-40B4-BE49-F238E27FC236}">
                <a16:creationId xmlns:a16="http://schemas.microsoft.com/office/drawing/2014/main" id="{60FA07FB-06A9-1DF9-0C84-AF6636C46387}"/>
              </a:ext>
            </a:extLst>
          </p:cNvPr>
          <p:cNvSpPr txBox="1"/>
          <p:nvPr/>
        </p:nvSpPr>
        <p:spPr>
          <a:xfrm>
            <a:off x="8348869" y="2590613"/>
            <a:ext cx="3081131" cy="2308324"/>
          </a:xfrm>
          <a:prstGeom prst="rect">
            <a:avLst/>
          </a:prstGeom>
          <a:noFill/>
          <a:ln>
            <a:solidFill>
              <a:srgbClr val="FF0000"/>
            </a:solidFill>
          </a:ln>
        </p:spPr>
        <p:txBody>
          <a:bodyPr wrap="square">
            <a:spAutoFit/>
          </a:bodyPr>
          <a:lstStyle/>
          <a:p>
            <a:r>
              <a:rPr lang="en-IN" sz="1800" dirty="0"/>
              <a:t>The image displays a SQL query designed to </a:t>
            </a:r>
            <a:r>
              <a:rPr lang="en-IN" sz="1800" dirty="0" err="1"/>
              <a:t>analyze</a:t>
            </a:r>
            <a:r>
              <a:rPr lang="en-IN" sz="1800" dirty="0"/>
              <a:t> monthly trends in order volume and revenue, along with a partial result set.</a:t>
            </a:r>
          </a:p>
          <a:p>
            <a:r>
              <a:rPr lang="en-US" sz="1800" dirty="0"/>
              <a:t>Total Orders as 256, and Total Revenue as 551329.52</a:t>
            </a:r>
            <a:r>
              <a:rPr lang="en-US" dirty="0"/>
              <a:t>. </a:t>
            </a:r>
            <a:endParaRPr lang="en-IN" dirty="0"/>
          </a:p>
        </p:txBody>
      </p:sp>
      <p:sp>
        <p:nvSpPr>
          <p:cNvPr id="8" name="TextBox 7">
            <a:extLst>
              <a:ext uri="{FF2B5EF4-FFF2-40B4-BE49-F238E27FC236}">
                <a16:creationId xmlns:a16="http://schemas.microsoft.com/office/drawing/2014/main" id="{2EDAAE05-027A-38D5-F729-3ACA155F63F1}"/>
              </a:ext>
            </a:extLst>
          </p:cNvPr>
          <p:cNvSpPr txBox="1"/>
          <p:nvPr/>
        </p:nvSpPr>
        <p:spPr>
          <a:xfrm>
            <a:off x="794304" y="3513942"/>
            <a:ext cx="6097656" cy="461665"/>
          </a:xfrm>
          <a:prstGeom prst="rect">
            <a:avLst/>
          </a:prstGeom>
          <a:noFill/>
        </p:spPr>
        <p:txBody>
          <a:bodyPr wrap="square">
            <a:spAutoFit/>
          </a:bodyPr>
          <a:lstStyle/>
          <a:p>
            <a:r>
              <a:rPr lang="en-IN" sz="2400" dirty="0">
                <a:solidFill>
                  <a:srgbClr val="FF0000"/>
                </a:solidFill>
              </a:rPr>
              <a:t>Output</a:t>
            </a:r>
          </a:p>
        </p:txBody>
      </p:sp>
      <p:pic>
        <p:nvPicPr>
          <p:cNvPr id="6" name="Picture 5">
            <a:extLst>
              <a:ext uri="{FF2B5EF4-FFF2-40B4-BE49-F238E27FC236}">
                <a16:creationId xmlns:a16="http://schemas.microsoft.com/office/drawing/2014/main" id="{848D8069-57B5-F593-722F-076BBA5DE3EF}"/>
              </a:ext>
            </a:extLst>
          </p:cNvPr>
          <p:cNvPicPr>
            <a:picLocks noChangeAspect="1"/>
          </p:cNvPicPr>
          <p:nvPr/>
        </p:nvPicPr>
        <p:blipFill>
          <a:blip r:embed="rId2"/>
          <a:stretch>
            <a:fillRect/>
          </a:stretch>
        </p:blipFill>
        <p:spPr>
          <a:xfrm>
            <a:off x="857382" y="1671322"/>
            <a:ext cx="4715533" cy="1838582"/>
          </a:xfrm>
          <a:prstGeom prst="rect">
            <a:avLst/>
          </a:prstGeom>
        </p:spPr>
      </p:pic>
      <p:pic>
        <p:nvPicPr>
          <p:cNvPr id="10" name="Picture 9">
            <a:extLst>
              <a:ext uri="{FF2B5EF4-FFF2-40B4-BE49-F238E27FC236}">
                <a16:creationId xmlns:a16="http://schemas.microsoft.com/office/drawing/2014/main" id="{A163B646-7586-B742-6F26-8299FF0DB4A5}"/>
              </a:ext>
            </a:extLst>
          </p:cNvPr>
          <p:cNvPicPr>
            <a:picLocks noChangeAspect="1"/>
          </p:cNvPicPr>
          <p:nvPr/>
        </p:nvPicPr>
        <p:blipFill>
          <a:blip r:embed="rId3"/>
          <a:stretch>
            <a:fillRect/>
          </a:stretch>
        </p:blipFill>
        <p:spPr>
          <a:xfrm>
            <a:off x="794304" y="3975607"/>
            <a:ext cx="4092328" cy="2308323"/>
          </a:xfrm>
          <a:prstGeom prst="rect">
            <a:avLst/>
          </a:prstGeom>
        </p:spPr>
      </p:pic>
    </p:spTree>
    <p:extLst>
      <p:ext uri="{BB962C8B-B14F-4D97-AF65-F5344CB8AC3E}">
        <p14:creationId xmlns:p14="http://schemas.microsoft.com/office/powerpoint/2010/main" val="244939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6CCA-028E-13A0-EAA5-EBFE02F50106}"/>
              </a:ext>
            </a:extLst>
          </p:cNvPr>
          <p:cNvSpPr>
            <a:spLocks noGrp="1"/>
          </p:cNvSpPr>
          <p:nvPr>
            <p:ph type="title" idx="4294967295"/>
          </p:nvPr>
        </p:nvSpPr>
        <p:spPr>
          <a:xfrm>
            <a:off x="0" y="365125"/>
            <a:ext cx="10637838" cy="623888"/>
          </a:xfrm>
        </p:spPr>
        <p:txBody>
          <a:bodyPr>
            <a:normAutofit fontScale="90000"/>
          </a:bodyPr>
          <a:lstStyle/>
          <a:p>
            <a:r>
              <a:rPr lang="en-IN" sz="3200" dirty="0">
                <a:solidFill>
                  <a:srgbClr val="FF0000"/>
                </a:solidFill>
              </a:rPr>
              <a:t>	</a:t>
            </a:r>
            <a:r>
              <a:rPr lang="en-IN" sz="3200" b="1" dirty="0">
                <a:solidFill>
                  <a:srgbClr val="FF0000"/>
                </a:solidFill>
              </a:rPr>
              <a:t>14.How do order patterns vary across weekdays and months?</a:t>
            </a:r>
          </a:p>
        </p:txBody>
      </p:sp>
      <p:sp>
        <p:nvSpPr>
          <p:cNvPr id="4" name="TextBox 3">
            <a:extLst>
              <a:ext uri="{FF2B5EF4-FFF2-40B4-BE49-F238E27FC236}">
                <a16:creationId xmlns:a16="http://schemas.microsoft.com/office/drawing/2014/main" id="{EB633C65-3DF1-15C5-D590-5819F4365EF2}"/>
              </a:ext>
            </a:extLst>
          </p:cNvPr>
          <p:cNvSpPr txBox="1"/>
          <p:nvPr/>
        </p:nvSpPr>
        <p:spPr>
          <a:xfrm>
            <a:off x="8597348" y="3262287"/>
            <a:ext cx="2743200" cy="2031325"/>
          </a:xfrm>
          <a:prstGeom prst="rect">
            <a:avLst/>
          </a:prstGeom>
          <a:noFill/>
          <a:ln>
            <a:solidFill>
              <a:srgbClr val="FF0000"/>
            </a:solidFill>
          </a:ln>
        </p:spPr>
        <p:txBody>
          <a:bodyPr wrap="square">
            <a:spAutoFit/>
          </a:bodyPr>
          <a:lstStyle/>
          <a:p>
            <a:r>
              <a:rPr lang="en-IN" sz="1800" dirty="0"/>
              <a:t>This query </a:t>
            </a:r>
            <a:r>
              <a:rPr lang="en-IN" sz="1800" dirty="0" err="1"/>
              <a:t>Analyzes</a:t>
            </a:r>
            <a:r>
              <a:rPr lang="en-IN" sz="1800" dirty="0"/>
              <a:t> how order patterns vary across weekdays</a:t>
            </a:r>
          </a:p>
          <a:p>
            <a:r>
              <a:rPr lang="en-IN" sz="1800" dirty="0"/>
              <a:t> and months based on the provided data.</a:t>
            </a:r>
          </a:p>
          <a:p>
            <a:endParaRPr lang="en-IN" sz="1800" dirty="0"/>
          </a:p>
          <a:p>
            <a:r>
              <a:rPr lang="en-IN" sz="1800" dirty="0"/>
              <a:t>Weekday has 300 orders</a:t>
            </a:r>
          </a:p>
        </p:txBody>
      </p:sp>
      <p:sp>
        <p:nvSpPr>
          <p:cNvPr id="8" name="TextBox 7">
            <a:extLst>
              <a:ext uri="{FF2B5EF4-FFF2-40B4-BE49-F238E27FC236}">
                <a16:creationId xmlns:a16="http://schemas.microsoft.com/office/drawing/2014/main" id="{1F8422D9-279E-0174-9979-F403AEC6E91F}"/>
              </a:ext>
            </a:extLst>
          </p:cNvPr>
          <p:cNvSpPr txBox="1"/>
          <p:nvPr/>
        </p:nvSpPr>
        <p:spPr>
          <a:xfrm>
            <a:off x="851452" y="3684419"/>
            <a:ext cx="6097656" cy="461665"/>
          </a:xfrm>
          <a:prstGeom prst="rect">
            <a:avLst/>
          </a:prstGeom>
          <a:noFill/>
        </p:spPr>
        <p:txBody>
          <a:bodyPr wrap="square">
            <a:spAutoFit/>
          </a:bodyPr>
          <a:lstStyle/>
          <a:p>
            <a:r>
              <a:rPr lang="en-IN" sz="2400" dirty="0">
                <a:solidFill>
                  <a:schemeClr val="accent4"/>
                </a:solidFill>
              </a:rPr>
              <a:t>Output</a:t>
            </a:r>
          </a:p>
        </p:txBody>
      </p:sp>
      <p:pic>
        <p:nvPicPr>
          <p:cNvPr id="6" name="Picture 5">
            <a:extLst>
              <a:ext uri="{FF2B5EF4-FFF2-40B4-BE49-F238E27FC236}">
                <a16:creationId xmlns:a16="http://schemas.microsoft.com/office/drawing/2014/main" id="{5510F9FA-8217-9612-6155-B3FE7A507BE6}"/>
              </a:ext>
            </a:extLst>
          </p:cNvPr>
          <p:cNvPicPr>
            <a:picLocks noChangeAspect="1"/>
          </p:cNvPicPr>
          <p:nvPr/>
        </p:nvPicPr>
        <p:blipFill>
          <a:blip r:embed="rId2"/>
          <a:stretch>
            <a:fillRect/>
          </a:stretch>
        </p:blipFill>
        <p:spPr>
          <a:xfrm>
            <a:off x="926385" y="1015832"/>
            <a:ext cx="6563641" cy="2641768"/>
          </a:xfrm>
          <a:prstGeom prst="rect">
            <a:avLst/>
          </a:prstGeom>
        </p:spPr>
      </p:pic>
      <p:pic>
        <p:nvPicPr>
          <p:cNvPr id="10" name="Picture 9">
            <a:extLst>
              <a:ext uri="{FF2B5EF4-FFF2-40B4-BE49-F238E27FC236}">
                <a16:creationId xmlns:a16="http://schemas.microsoft.com/office/drawing/2014/main" id="{442B86EB-DE4E-2ECF-6462-3F7B1F3E8D5C}"/>
              </a:ext>
            </a:extLst>
          </p:cNvPr>
          <p:cNvPicPr>
            <a:picLocks noChangeAspect="1"/>
          </p:cNvPicPr>
          <p:nvPr/>
        </p:nvPicPr>
        <p:blipFill>
          <a:blip r:embed="rId3"/>
          <a:stretch>
            <a:fillRect/>
          </a:stretch>
        </p:blipFill>
        <p:spPr>
          <a:xfrm>
            <a:off x="851452" y="4277948"/>
            <a:ext cx="4733271" cy="2075057"/>
          </a:xfrm>
          <a:prstGeom prst="rect">
            <a:avLst/>
          </a:prstGeom>
        </p:spPr>
      </p:pic>
    </p:spTree>
    <p:extLst>
      <p:ext uri="{BB962C8B-B14F-4D97-AF65-F5344CB8AC3E}">
        <p14:creationId xmlns:p14="http://schemas.microsoft.com/office/powerpoint/2010/main" val="378148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38AB-FE4E-7228-499F-B6C7B22C35D5}"/>
              </a:ext>
            </a:extLst>
          </p:cNvPr>
          <p:cNvSpPr>
            <a:spLocks noGrp="1"/>
          </p:cNvSpPr>
          <p:nvPr>
            <p:ph type="title" idx="4294967295"/>
          </p:nvPr>
        </p:nvSpPr>
        <p:spPr>
          <a:xfrm>
            <a:off x="0" y="0"/>
            <a:ext cx="10515600" cy="785813"/>
          </a:xfrm>
        </p:spPr>
        <p:txBody>
          <a:bodyPr>
            <a:normAutofit/>
          </a:bodyPr>
          <a:lstStyle/>
          <a:p>
            <a:r>
              <a:rPr lang="en-IN" sz="3200" dirty="0">
                <a:solidFill>
                  <a:srgbClr val="FF0000"/>
                </a:solidFill>
              </a:rPr>
              <a:t>	</a:t>
            </a:r>
            <a:r>
              <a:rPr lang="en-IN" sz="3200" b="1" dirty="0">
                <a:solidFill>
                  <a:srgbClr val="FF0000"/>
                </a:solidFill>
              </a:rPr>
              <a:t>15.How many suppliers are there in the database</a:t>
            </a:r>
            <a:r>
              <a:rPr lang="en-IN" sz="3200" dirty="0">
                <a:solidFill>
                  <a:srgbClr val="FF0000"/>
                </a:solidFill>
              </a:rPr>
              <a:t>?</a:t>
            </a:r>
          </a:p>
        </p:txBody>
      </p:sp>
      <p:pic>
        <p:nvPicPr>
          <p:cNvPr id="5" name="Picture 4" descr="A white background with blue text&#10;&#10;AI-generated content may be incorrect.">
            <a:extLst>
              <a:ext uri="{FF2B5EF4-FFF2-40B4-BE49-F238E27FC236}">
                <a16:creationId xmlns:a16="http://schemas.microsoft.com/office/drawing/2014/main" id="{53702E30-3172-4B8A-B628-7FDBC83078CE}"/>
              </a:ext>
            </a:extLst>
          </p:cNvPr>
          <p:cNvPicPr>
            <a:picLocks noChangeAspect="1"/>
          </p:cNvPicPr>
          <p:nvPr/>
        </p:nvPicPr>
        <p:blipFill>
          <a:blip r:embed="rId2"/>
          <a:srcRect l="2235" t="57020"/>
          <a:stretch>
            <a:fillRect/>
          </a:stretch>
        </p:blipFill>
        <p:spPr>
          <a:xfrm>
            <a:off x="926262" y="943319"/>
            <a:ext cx="3996387" cy="2034945"/>
          </a:xfrm>
          <a:prstGeom prst="rect">
            <a:avLst/>
          </a:prstGeom>
        </p:spPr>
      </p:pic>
      <p:pic>
        <p:nvPicPr>
          <p:cNvPr id="7" name="Picture 6" descr="A close up of a logo&#10;&#10;AI-generated content may be incorrect.">
            <a:extLst>
              <a:ext uri="{FF2B5EF4-FFF2-40B4-BE49-F238E27FC236}">
                <a16:creationId xmlns:a16="http://schemas.microsoft.com/office/drawing/2014/main" id="{B9140C91-A7CD-B094-1166-4A73CA22BEC3}"/>
              </a:ext>
            </a:extLst>
          </p:cNvPr>
          <p:cNvPicPr>
            <a:picLocks noChangeAspect="1"/>
          </p:cNvPicPr>
          <p:nvPr/>
        </p:nvPicPr>
        <p:blipFill>
          <a:blip r:embed="rId3"/>
          <a:srcRect l="21127" t="1" r="2497" b="4356"/>
          <a:stretch>
            <a:fillRect/>
          </a:stretch>
        </p:blipFill>
        <p:spPr>
          <a:xfrm>
            <a:off x="926262" y="3830433"/>
            <a:ext cx="2694039" cy="1941102"/>
          </a:xfrm>
          <a:prstGeom prst="rect">
            <a:avLst/>
          </a:prstGeom>
        </p:spPr>
      </p:pic>
      <p:sp>
        <p:nvSpPr>
          <p:cNvPr id="4" name="TextBox 3">
            <a:extLst>
              <a:ext uri="{FF2B5EF4-FFF2-40B4-BE49-F238E27FC236}">
                <a16:creationId xmlns:a16="http://schemas.microsoft.com/office/drawing/2014/main" id="{9CDD3C7A-F5BE-D39D-9FA8-74BDE72BDCE3}"/>
              </a:ext>
            </a:extLst>
          </p:cNvPr>
          <p:cNvSpPr txBox="1"/>
          <p:nvPr/>
        </p:nvSpPr>
        <p:spPr>
          <a:xfrm>
            <a:off x="6818242" y="2819521"/>
            <a:ext cx="4614241" cy="923330"/>
          </a:xfrm>
          <a:prstGeom prst="rect">
            <a:avLst/>
          </a:prstGeom>
          <a:noFill/>
          <a:ln>
            <a:solidFill>
              <a:srgbClr val="FF0000"/>
            </a:solidFill>
          </a:ln>
        </p:spPr>
        <p:txBody>
          <a:bodyPr wrap="square">
            <a:spAutoFit/>
          </a:bodyPr>
          <a:lstStyle/>
          <a:p>
            <a:r>
              <a:rPr lang="en-IN" sz="1800" dirty="0"/>
              <a:t>Query finds how many suppliers are there in the database.</a:t>
            </a:r>
          </a:p>
          <a:p>
            <a:r>
              <a:rPr lang="en-IN" sz="1800" dirty="0"/>
              <a:t>So, There are 5 suppliers in the database.</a:t>
            </a:r>
          </a:p>
        </p:txBody>
      </p:sp>
      <p:sp>
        <p:nvSpPr>
          <p:cNvPr id="8" name="TextBox 7">
            <a:extLst>
              <a:ext uri="{FF2B5EF4-FFF2-40B4-BE49-F238E27FC236}">
                <a16:creationId xmlns:a16="http://schemas.microsoft.com/office/drawing/2014/main" id="{681A1478-EE7E-8B0C-C3B7-FCE3E380EEA0}"/>
              </a:ext>
            </a:extLst>
          </p:cNvPr>
          <p:cNvSpPr txBox="1"/>
          <p:nvPr/>
        </p:nvSpPr>
        <p:spPr>
          <a:xfrm>
            <a:off x="926262" y="3160503"/>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88876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F69F-46E8-1126-6E86-C4E19A9B9FD3}"/>
              </a:ext>
            </a:extLst>
          </p:cNvPr>
          <p:cNvSpPr>
            <a:spLocks noGrp="1"/>
          </p:cNvSpPr>
          <p:nvPr>
            <p:ph type="title" idx="4294967295"/>
          </p:nvPr>
        </p:nvSpPr>
        <p:spPr>
          <a:xfrm>
            <a:off x="0" y="69850"/>
            <a:ext cx="10515600" cy="963613"/>
          </a:xfrm>
        </p:spPr>
        <p:txBody>
          <a:bodyPr>
            <a:normAutofit/>
          </a:bodyPr>
          <a:lstStyle/>
          <a:p>
            <a:r>
              <a:rPr lang="en-IN" sz="3200" dirty="0">
                <a:solidFill>
                  <a:srgbClr val="FF0000"/>
                </a:solidFill>
              </a:rPr>
              <a:t>	</a:t>
            </a:r>
            <a:r>
              <a:rPr lang="en-IN" sz="3200" b="1" dirty="0">
                <a:solidFill>
                  <a:srgbClr val="FF0000"/>
                </a:solidFill>
              </a:rPr>
              <a:t>16.Which supplier provides the most products</a:t>
            </a:r>
            <a:r>
              <a:rPr lang="en-IN" sz="3200" dirty="0">
                <a:solidFill>
                  <a:srgbClr val="FF0000"/>
                </a:solidFill>
              </a:rPr>
              <a:t>?</a:t>
            </a:r>
          </a:p>
        </p:txBody>
      </p:sp>
      <p:pic>
        <p:nvPicPr>
          <p:cNvPr id="5" name="Picture 4" descr="A screenshot of a computer code&#10;&#10;AI-generated content may be incorrect.">
            <a:extLst>
              <a:ext uri="{FF2B5EF4-FFF2-40B4-BE49-F238E27FC236}">
                <a16:creationId xmlns:a16="http://schemas.microsoft.com/office/drawing/2014/main" id="{E6C1A52A-4A73-7959-480A-A539C6AB0716}"/>
              </a:ext>
            </a:extLst>
          </p:cNvPr>
          <p:cNvPicPr>
            <a:picLocks noChangeAspect="1"/>
          </p:cNvPicPr>
          <p:nvPr/>
        </p:nvPicPr>
        <p:blipFill>
          <a:blip r:embed="rId2"/>
          <a:srcRect l="758" t="12084"/>
          <a:stretch>
            <a:fillRect/>
          </a:stretch>
        </p:blipFill>
        <p:spPr>
          <a:xfrm>
            <a:off x="934064" y="1386347"/>
            <a:ext cx="5161935" cy="2567295"/>
          </a:xfrm>
          <a:prstGeom prst="rect">
            <a:avLst/>
          </a:prstGeom>
        </p:spPr>
      </p:pic>
      <p:pic>
        <p:nvPicPr>
          <p:cNvPr id="7" name="Picture 6">
            <a:extLst>
              <a:ext uri="{FF2B5EF4-FFF2-40B4-BE49-F238E27FC236}">
                <a16:creationId xmlns:a16="http://schemas.microsoft.com/office/drawing/2014/main" id="{2186802A-EF31-A853-599B-79A9AABF3253}"/>
              </a:ext>
            </a:extLst>
          </p:cNvPr>
          <p:cNvPicPr>
            <a:picLocks noChangeAspect="1"/>
          </p:cNvPicPr>
          <p:nvPr/>
        </p:nvPicPr>
        <p:blipFill>
          <a:blip r:embed="rId3"/>
          <a:srcRect l="10238" t="1913"/>
          <a:stretch>
            <a:fillRect/>
          </a:stretch>
        </p:blipFill>
        <p:spPr>
          <a:xfrm>
            <a:off x="934064" y="4807974"/>
            <a:ext cx="3651615" cy="1813026"/>
          </a:xfrm>
          <a:prstGeom prst="rect">
            <a:avLst/>
          </a:prstGeom>
        </p:spPr>
      </p:pic>
      <p:sp>
        <p:nvSpPr>
          <p:cNvPr id="4" name="TextBox 3">
            <a:extLst>
              <a:ext uri="{FF2B5EF4-FFF2-40B4-BE49-F238E27FC236}">
                <a16:creationId xmlns:a16="http://schemas.microsoft.com/office/drawing/2014/main" id="{96E48AC1-1D34-988A-C560-3A19E0621333}"/>
              </a:ext>
            </a:extLst>
          </p:cNvPr>
          <p:cNvSpPr txBox="1"/>
          <p:nvPr/>
        </p:nvSpPr>
        <p:spPr>
          <a:xfrm>
            <a:off x="8279294" y="2286025"/>
            <a:ext cx="3061253" cy="2893100"/>
          </a:xfrm>
          <a:prstGeom prst="rect">
            <a:avLst/>
          </a:prstGeom>
          <a:noFill/>
          <a:ln>
            <a:solidFill>
              <a:srgbClr val="FF0000"/>
            </a:solidFill>
          </a:ln>
        </p:spPr>
        <p:txBody>
          <a:bodyPr wrap="square">
            <a:spAutoFit/>
          </a:bodyPr>
          <a:lstStyle/>
          <a:p>
            <a:r>
              <a:rPr lang="en-IN" dirty="0"/>
              <a:t>Identify the supplier providing the most products. The query joins the supplier and products tables, groups the results by </a:t>
            </a:r>
            <a:r>
              <a:rPr lang="en-IN" dirty="0" err="1"/>
              <a:t>sup_id</a:t>
            </a:r>
            <a:r>
              <a:rPr lang="en-IN" dirty="0"/>
              <a:t> and </a:t>
            </a:r>
            <a:r>
              <a:rPr lang="en-IN" dirty="0" err="1"/>
              <a:t>sup_name</a:t>
            </a:r>
            <a:r>
              <a:rPr lang="en-IN" dirty="0"/>
              <a:t>, counts the products for each supplier, orders them in descending order of </a:t>
            </a:r>
            <a:r>
              <a:rPr lang="en-IN" dirty="0" err="1"/>
              <a:t>ProductCount</a:t>
            </a:r>
            <a:r>
              <a:rPr lang="en-IN" dirty="0"/>
              <a:t>, and then limits the result to the top one.</a:t>
            </a:r>
          </a:p>
          <a:p>
            <a:endParaRPr lang="en-IN" dirty="0"/>
          </a:p>
          <a:p>
            <a:r>
              <a:rPr lang="en-US" dirty="0"/>
              <a:t>Sup_id:3</a:t>
            </a:r>
          </a:p>
          <a:p>
            <a:r>
              <a:rPr lang="en-US" dirty="0" err="1"/>
              <a:t>sup_name:Aarya</a:t>
            </a:r>
            <a:endParaRPr lang="en-US" dirty="0"/>
          </a:p>
          <a:p>
            <a:r>
              <a:rPr lang="en-US" dirty="0" err="1"/>
              <a:t>ProductCount</a:t>
            </a:r>
            <a:r>
              <a:rPr lang="en-US" dirty="0"/>
              <a:t> 18</a:t>
            </a:r>
            <a:endParaRPr lang="en-IN" dirty="0"/>
          </a:p>
        </p:txBody>
      </p:sp>
      <p:sp>
        <p:nvSpPr>
          <p:cNvPr id="8" name="TextBox 7">
            <a:extLst>
              <a:ext uri="{FF2B5EF4-FFF2-40B4-BE49-F238E27FC236}">
                <a16:creationId xmlns:a16="http://schemas.microsoft.com/office/drawing/2014/main" id="{318CBB27-AC33-F0A1-7C7A-74A2526FF895}"/>
              </a:ext>
            </a:extLst>
          </p:cNvPr>
          <p:cNvSpPr txBox="1"/>
          <p:nvPr/>
        </p:nvSpPr>
        <p:spPr>
          <a:xfrm>
            <a:off x="863879" y="3983360"/>
            <a:ext cx="6097656" cy="646331"/>
          </a:xfrm>
          <a:prstGeom prst="rect">
            <a:avLst/>
          </a:prstGeom>
          <a:noFill/>
        </p:spPr>
        <p:txBody>
          <a:bodyPr wrap="square">
            <a:spAutoFit/>
          </a:bodyPr>
          <a:lstStyle/>
          <a:p>
            <a:r>
              <a:rPr lang="en-IN" sz="3600" dirty="0">
                <a:solidFill>
                  <a:schemeClr val="accent4"/>
                </a:solidFill>
              </a:rPr>
              <a:t>Output</a:t>
            </a:r>
          </a:p>
        </p:txBody>
      </p:sp>
    </p:spTree>
    <p:extLst>
      <p:ext uri="{BB962C8B-B14F-4D97-AF65-F5344CB8AC3E}">
        <p14:creationId xmlns:p14="http://schemas.microsoft.com/office/powerpoint/2010/main" val="128335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86F3-B9B9-CEA9-2FCC-421E6D879299}"/>
              </a:ext>
            </a:extLst>
          </p:cNvPr>
          <p:cNvSpPr>
            <a:spLocks noGrp="1"/>
          </p:cNvSpPr>
          <p:nvPr>
            <p:ph type="title" idx="4294967295"/>
          </p:nvPr>
        </p:nvSpPr>
        <p:spPr>
          <a:xfrm>
            <a:off x="0" y="0"/>
            <a:ext cx="10213975" cy="785813"/>
          </a:xfrm>
        </p:spPr>
        <p:txBody>
          <a:bodyPr>
            <a:normAutofit fontScale="90000"/>
          </a:bodyPr>
          <a:lstStyle/>
          <a:p>
            <a:r>
              <a:rPr lang="en-IN" sz="3200" dirty="0">
                <a:solidFill>
                  <a:srgbClr val="FF0000"/>
                </a:solidFill>
              </a:rPr>
              <a:t>	17.</a:t>
            </a:r>
            <a:r>
              <a:rPr lang="en-IN" sz="3200" b="1" dirty="0">
                <a:solidFill>
                  <a:srgbClr val="FF0000"/>
                </a:solidFill>
              </a:rPr>
              <a:t>What is the  average price of products from each 		      supplier?</a:t>
            </a:r>
          </a:p>
        </p:txBody>
      </p:sp>
      <p:pic>
        <p:nvPicPr>
          <p:cNvPr id="5" name="Picture 4" descr="A screen shot of a computer code&#10;&#10;AI-generated content may be incorrect.">
            <a:extLst>
              <a:ext uri="{FF2B5EF4-FFF2-40B4-BE49-F238E27FC236}">
                <a16:creationId xmlns:a16="http://schemas.microsoft.com/office/drawing/2014/main" id="{213C0592-6ACD-9725-62CC-AB3F9457DCF6}"/>
              </a:ext>
            </a:extLst>
          </p:cNvPr>
          <p:cNvPicPr>
            <a:picLocks noChangeAspect="1"/>
          </p:cNvPicPr>
          <p:nvPr/>
        </p:nvPicPr>
        <p:blipFill>
          <a:blip r:embed="rId2"/>
          <a:srcRect t="15910"/>
          <a:stretch>
            <a:fillRect/>
          </a:stretch>
        </p:blipFill>
        <p:spPr>
          <a:xfrm>
            <a:off x="746161" y="944461"/>
            <a:ext cx="5221357" cy="230832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DD7231B0-F248-5AD0-CAA9-0D394BAE4CFB}"/>
              </a:ext>
            </a:extLst>
          </p:cNvPr>
          <p:cNvPicPr>
            <a:picLocks noChangeAspect="1"/>
          </p:cNvPicPr>
          <p:nvPr/>
        </p:nvPicPr>
        <p:blipFill>
          <a:blip r:embed="rId3"/>
          <a:srcRect l="9811" t="-546" b="1"/>
          <a:stretch>
            <a:fillRect/>
          </a:stretch>
        </p:blipFill>
        <p:spPr>
          <a:xfrm>
            <a:off x="746161" y="3886755"/>
            <a:ext cx="4619429" cy="2458004"/>
          </a:xfrm>
          <a:prstGeom prst="rect">
            <a:avLst/>
          </a:prstGeom>
        </p:spPr>
      </p:pic>
      <p:sp>
        <p:nvSpPr>
          <p:cNvPr id="4" name="TextBox 3">
            <a:extLst>
              <a:ext uri="{FF2B5EF4-FFF2-40B4-BE49-F238E27FC236}">
                <a16:creationId xmlns:a16="http://schemas.microsoft.com/office/drawing/2014/main" id="{B337A89B-9555-2F54-6A7F-3AEE92E573C0}"/>
              </a:ext>
            </a:extLst>
          </p:cNvPr>
          <p:cNvSpPr txBox="1"/>
          <p:nvPr/>
        </p:nvSpPr>
        <p:spPr>
          <a:xfrm>
            <a:off x="9180893" y="2915516"/>
            <a:ext cx="2264946" cy="2308324"/>
          </a:xfrm>
          <a:prstGeom prst="rect">
            <a:avLst/>
          </a:prstGeom>
          <a:noFill/>
          <a:ln>
            <a:solidFill>
              <a:srgbClr val="FF0000"/>
            </a:solidFill>
          </a:ln>
        </p:spPr>
        <p:txBody>
          <a:bodyPr wrap="square">
            <a:spAutoFit/>
          </a:bodyPr>
          <a:lstStyle/>
          <a:p>
            <a:r>
              <a:rPr lang="en-IN" sz="1800" dirty="0"/>
              <a:t>which calculates the average price of products for each supplier.</a:t>
            </a:r>
          </a:p>
          <a:p>
            <a:endParaRPr lang="en-IN" sz="1800" dirty="0"/>
          </a:p>
          <a:p>
            <a:r>
              <a:rPr lang="en-IN" sz="1800" dirty="0"/>
              <a:t>Sai342.6720003</a:t>
            </a:r>
          </a:p>
          <a:p>
            <a:r>
              <a:rPr lang="en-IN" sz="1800" dirty="0"/>
              <a:t>Aarya319.3266675</a:t>
            </a:r>
          </a:p>
          <a:p>
            <a:r>
              <a:rPr lang="en-IN" sz="1800" dirty="0"/>
              <a:t>Karthik288.225556</a:t>
            </a:r>
          </a:p>
        </p:txBody>
      </p:sp>
      <p:sp>
        <p:nvSpPr>
          <p:cNvPr id="8" name="TextBox 7">
            <a:extLst>
              <a:ext uri="{FF2B5EF4-FFF2-40B4-BE49-F238E27FC236}">
                <a16:creationId xmlns:a16="http://schemas.microsoft.com/office/drawing/2014/main" id="{1E1D61DF-52A5-DE73-4A53-FE30D3029ED6}"/>
              </a:ext>
            </a:extLst>
          </p:cNvPr>
          <p:cNvSpPr txBox="1"/>
          <p:nvPr/>
        </p:nvSpPr>
        <p:spPr>
          <a:xfrm>
            <a:off x="746161" y="3376394"/>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61843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038C-25D0-9758-DA48-9806E4376DA6}"/>
              </a:ext>
            </a:extLst>
          </p:cNvPr>
          <p:cNvSpPr>
            <a:spLocks noGrp="1"/>
          </p:cNvSpPr>
          <p:nvPr>
            <p:ph type="title" idx="4294967295"/>
          </p:nvPr>
        </p:nvSpPr>
        <p:spPr>
          <a:xfrm>
            <a:off x="0" y="0"/>
            <a:ext cx="10515600" cy="1014413"/>
          </a:xfrm>
        </p:spPr>
        <p:txBody>
          <a:bodyPr>
            <a:normAutofit/>
          </a:bodyPr>
          <a:lstStyle/>
          <a:p>
            <a:r>
              <a:rPr lang="en-IN" sz="3200" dirty="0">
                <a:solidFill>
                  <a:srgbClr val="FF0000"/>
                </a:solidFill>
              </a:rPr>
              <a:t>	</a:t>
            </a:r>
            <a:r>
              <a:rPr lang="en-IN" sz="3200" b="1" dirty="0">
                <a:solidFill>
                  <a:srgbClr val="FF0000"/>
                </a:solidFill>
              </a:rPr>
              <a:t>18.Which suppliers contribute the most to total product  sales(by revenue)?</a:t>
            </a:r>
          </a:p>
        </p:txBody>
      </p:sp>
      <p:sp>
        <p:nvSpPr>
          <p:cNvPr id="4" name="TextBox 3">
            <a:extLst>
              <a:ext uri="{FF2B5EF4-FFF2-40B4-BE49-F238E27FC236}">
                <a16:creationId xmlns:a16="http://schemas.microsoft.com/office/drawing/2014/main" id="{773FDF94-D7C6-3AF8-0DBA-6232B334672B}"/>
              </a:ext>
            </a:extLst>
          </p:cNvPr>
          <p:cNvSpPr txBox="1"/>
          <p:nvPr/>
        </p:nvSpPr>
        <p:spPr>
          <a:xfrm>
            <a:off x="8289235" y="2180055"/>
            <a:ext cx="3220278" cy="3354765"/>
          </a:xfrm>
          <a:prstGeom prst="rect">
            <a:avLst/>
          </a:prstGeom>
          <a:noFill/>
          <a:ln>
            <a:solidFill>
              <a:srgbClr val="FF0000"/>
            </a:solidFill>
          </a:ln>
        </p:spPr>
        <p:txBody>
          <a:bodyPr wrap="square">
            <a:spAutoFit/>
          </a:bodyPr>
          <a:lstStyle/>
          <a:p>
            <a:r>
              <a:rPr lang="en-IN" sz="1800" dirty="0"/>
              <a:t>Query provided already orders the suppliers by Total Revenue in descending order, meaning the supplier with the highest revenue is listed first.</a:t>
            </a:r>
          </a:p>
          <a:p>
            <a:r>
              <a:rPr lang="en-US" sz="1800" dirty="0"/>
              <a:t>supplier who contributes the most to total product sales by revenue is Aarya (</a:t>
            </a:r>
            <a:r>
              <a:rPr lang="en-US" sz="1800" dirty="0" err="1"/>
              <a:t>sup_id</a:t>
            </a:r>
            <a:r>
              <a:rPr lang="en-US" sz="1800" dirty="0"/>
              <a:t>: 3), with a Total Revenue of 221137.83</a:t>
            </a:r>
            <a:endParaRPr lang="en-IN" sz="1800" dirty="0"/>
          </a:p>
          <a:p>
            <a:endParaRPr lang="en-IN" dirty="0"/>
          </a:p>
        </p:txBody>
      </p:sp>
      <p:sp>
        <p:nvSpPr>
          <p:cNvPr id="8" name="TextBox 7">
            <a:extLst>
              <a:ext uri="{FF2B5EF4-FFF2-40B4-BE49-F238E27FC236}">
                <a16:creationId xmlns:a16="http://schemas.microsoft.com/office/drawing/2014/main" id="{01797DAB-2E65-D2E2-12D0-6A721C360A74}"/>
              </a:ext>
            </a:extLst>
          </p:cNvPr>
          <p:cNvSpPr txBox="1"/>
          <p:nvPr/>
        </p:nvSpPr>
        <p:spPr>
          <a:xfrm>
            <a:off x="791818" y="3595827"/>
            <a:ext cx="6097656" cy="523220"/>
          </a:xfrm>
          <a:prstGeom prst="rect">
            <a:avLst/>
          </a:prstGeom>
          <a:noFill/>
        </p:spPr>
        <p:txBody>
          <a:bodyPr wrap="square">
            <a:spAutoFit/>
          </a:bodyPr>
          <a:lstStyle/>
          <a:p>
            <a:r>
              <a:rPr lang="en-IN" sz="2800" dirty="0">
                <a:solidFill>
                  <a:schemeClr val="accent4"/>
                </a:solidFill>
              </a:rPr>
              <a:t>Output</a:t>
            </a:r>
          </a:p>
        </p:txBody>
      </p:sp>
      <p:pic>
        <p:nvPicPr>
          <p:cNvPr id="6" name="Picture 5">
            <a:extLst>
              <a:ext uri="{FF2B5EF4-FFF2-40B4-BE49-F238E27FC236}">
                <a16:creationId xmlns:a16="http://schemas.microsoft.com/office/drawing/2014/main" id="{202F4A71-F1EF-443F-813F-DC2B698233EF}"/>
              </a:ext>
            </a:extLst>
          </p:cNvPr>
          <p:cNvPicPr>
            <a:picLocks noChangeAspect="1"/>
          </p:cNvPicPr>
          <p:nvPr/>
        </p:nvPicPr>
        <p:blipFill>
          <a:blip r:embed="rId2"/>
          <a:stretch>
            <a:fillRect/>
          </a:stretch>
        </p:blipFill>
        <p:spPr>
          <a:xfrm>
            <a:off x="791818" y="1179790"/>
            <a:ext cx="5076190" cy="2249210"/>
          </a:xfrm>
          <a:prstGeom prst="rect">
            <a:avLst/>
          </a:prstGeom>
        </p:spPr>
      </p:pic>
      <p:pic>
        <p:nvPicPr>
          <p:cNvPr id="10" name="Picture 9">
            <a:extLst>
              <a:ext uri="{FF2B5EF4-FFF2-40B4-BE49-F238E27FC236}">
                <a16:creationId xmlns:a16="http://schemas.microsoft.com/office/drawing/2014/main" id="{19ED1DDF-EEE9-E67C-F156-3AB5310A64F6}"/>
              </a:ext>
            </a:extLst>
          </p:cNvPr>
          <p:cNvPicPr>
            <a:picLocks noChangeAspect="1"/>
          </p:cNvPicPr>
          <p:nvPr/>
        </p:nvPicPr>
        <p:blipFill>
          <a:blip r:embed="rId3"/>
          <a:stretch>
            <a:fillRect/>
          </a:stretch>
        </p:blipFill>
        <p:spPr>
          <a:xfrm>
            <a:off x="791818" y="4285874"/>
            <a:ext cx="4832234" cy="1724540"/>
          </a:xfrm>
          <a:prstGeom prst="rect">
            <a:avLst/>
          </a:prstGeom>
        </p:spPr>
      </p:pic>
    </p:spTree>
    <p:extLst>
      <p:ext uri="{BB962C8B-B14F-4D97-AF65-F5344CB8AC3E}">
        <p14:creationId xmlns:p14="http://schemas.microsoft.com/office/powerpoint/2010/main" val="1384033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229D-DCDD-470B-3E82-2B158494F9FC}"/>
              </a:ext>
            </a:extLst>
          </p:cNvPr>
          <p:cNvSpPr>
            <a:spLocks noGrp="1"/>
          </p:cNvSpPr>
          <p:nvPr>
            <p:ph type="title" idx="4294967295"/>
          </p:nvPr>
        </p:nvSpPr>
        <p:spPr>
          <a:xfrm>
            <a:off x="0" y="0"/>
            <a:ext cx="10515600" cy="681038"/>
          </a:xfrm>
        </p:spPr>
        <p:txBody>
          <a:bodyPr>
            <a:normAutofit/>
          </a:bodyPr>
          <a:lstStyle/>
          <a:p>
            <a:r>
              <a:rPr lang="en-IN" sz="3200" dirty="0">
                <a:solidFill>
                  <a:srgbClr val="FF0000"/>
                </a:solidFill>
              </a:rPr>
              <a:t>	</a:t>
            </a:r>
            <a:r>
              <a:rPr lang="en-IN" sz="3200" b="1" dirty="0">
                <a:solidFill>
                  <a:srgbClr val="FF0000"/>
                </a:solidFill>
              </a:rPr>
              <a:t>19.How many employees have processed orders?</a:t>
            </a:r>
          </a:p>
        </p:txBody>
      </p:sp>
      <p:pic>
        <p:nvPicPr>
          <p:cNvPr id="5" name="Picture 4" descr="A white background with blue text&#10;&#10;AI-generated content may be incorrect.">
            <a:extLst>
              <a:ext uri="{FF2B5EF4-FFF2-40B4-BE49-F238E27FC236}">
                <a16:creationId xmlns:a16="http://schemas.microsoft.com/office/drawing/2014/main" id="{20FDDD1A-FC11-EA31-A3A1-E7E9C2778C9B}"/>
              </a:ext>
            </a:extLst>
          </p:cNvPr>
          <p:cNvPicPr>
            <a:picLocks noChangeAspect="1"/>
          </p:cNvPicPr>
          <p:nvPr/>
        </p:nvPicPr>
        <p:blipFill>
          <a:blip r:embed="rId2"/>
          <a:srcRect l="115" t="55449"/>
          <a:stretch>
            <a:fillRect/>
          </a:stretch>
        </p:blipFill>
        <p:spPr>
          <a:xfrm>
            <a:off x="727586" y="766916"/>
            <a:ext cx="6021083" cy="2801232"/>
          </a:xfrm>
          <a:prstGeom prst="rect">
            <a:avLst/>
          </a:prstGeom>
        </p:spPr>
      </p:pic>
      <p:pic>
        <p:nvPicPr>
          <p:cNvPr id="7" name="Picture 6" descr="A close up of a sign&#10;&#10;AI-generated content may be incorrect.">
            <a:extLst>
              <a:ext uri="{FF2B5EF4-FFF2-40B4-BE49-F238E27FC236}">
                <a16:creationId xmlns:a16="http://schemas.microsoft.com/office/drawing/2014/main" id="{7C7F8690-4C03-836B-D567-50B4D753846D}"/>
              </a:ext>
            </a:extLst>
          </p:cNvPr>
          <p:cNvPicPr>
            <a:picLocks noChangeAspect="1"/>
          </p:cNvPicPr>
          <p:nvPr/>
        </p:nvPicPr>
        <p:blipFill>
          <a:blip r:embed="rId3"/>
          <a:srcRect l="20326" t="2922"/>
          <a:stretch>
            <a:fillRect/>
          </a:stretch>
        </p:blipFill>
        <p:spPr>
          <a:xfrm>
            <a:off x="560226" y="4395019"/>
            <a:ext cx="4664232" cy="1341166"/>
          </a:xfrm>
          <a:prstGeom prst="rect">
            <a:avLst/>
          </a:prstGeom>
        </p:spPr>
      </p:pic>
      <p:sp>
        <p:nvSpPr>
          <p:cNvPr id="4" name="TextBox 3">
            <a:extLst>
              <a:ext uri="{FF2B5EF4-FFF2-40B4-BE49-F238E27FC236}">
                <a16:creationId xmlns:a16="http://schemas.microsoft.com/office/drawing/2014/main" id="{2443FD46-6BDD-EC5C-0DB2-7C6533E5C87C}"/>
              </a:ext>
            </a:extLst>
          </p:cNvPr>
          <p:cNvSpPr txBox="1"/>
          <p:nvPr/>
        </p:nvSpPr>
        <p:spPr>
          <a:xfrm>
            <a:off x="8001001" y="1851345"/>
            <a:ext cx="3150704" cy="3570208"/>
          </a:xfrm>
          <a:prstGeom prst="rect">
            <a:avLst/>
          </a:prstGeom>
          <a:noFill/>
          <a:ln>
            <a:solidFill>
              <a:srgbClr val="FF0000"/>
            </a:solidFill>
          </a:ln>
        </p:spPr>
        <p:txBody>
          <a:bodyPr wrap="square">
            <a:spAutoFit/>
          </a:bodyPr>
          <a:lstStyle/>
          <a:p>
            <a:r>
              <a:rPr lang="en-IN" sz="1800" dirty="0"/>
              <a:t>This query counts the number of unique employee IDs (</a:t>
            </a:r>
            <a:r>
              <a:rPr lang="en-IN" sz="1800" dirty="0" err="1"/>
              <a:t>emp_id</a:t>
            </a:r>
            <a:r>
              <a:rPr lang="en-IN" sz="1800" dirty="0"/>
              <a:t>) from the orders table, effectively counting the number of distinct employees who have processed at least one order. </a:t>
            </a:r>
          </a:p>
          <a:p>
            <a:endParaRPr lang="en-US" sz="1800" dirty="0"/>
          </a:p>
          <a:p>
            <a:endParaRPr lang="en-US" sz="1800" dirty="0"/>
          </a:p>
          <a:p>
            <a:r>
              <a:rPr lang="en-US" sz="1800" dirty="0"/>
              <a:t>10 employees have processed orders.</a:t>
            </a:r>
            <a:endParaRPr lang="en-IN" sz="1800" dirty="0"/>
          </a:p>
          <a:p>
            <a:endParaRPr lang="en-IN" dirty="0"/>
          </a:p>
          <a:p>
            <a:endParaRPr lang="en-IN" dirty="0"/>
          </a:p>
        </p:txBody>
      </p:sp>
      <p:sp>
        <p:nvSpPr>
          <p:cNvPr id="8" name="TextBox 7">
            <a:extLst>
              <a:ext uri="{FF2B5EF4-FFF2-40B4-BE49-F238E27FC236}">
                <a16:creationId xmlns:a16="http://schemas.microsoft.com/office/drawing/2014/main" id="{EF8876B5-23B5-A89B-A9E0-2DDC9C74062E}"/>
              </a:ext>
            </a:extLst>
          </p:cNvPr>
          <p:cNvSpPr txBox="1"/>
          <p:nvPr/>
        </p:nvSpPr>
        <p:spPr>
          <a:xfrm>
            <a:off x="560226" y="3275760"/>
            <a:ext cx="6097656"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165557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55063" y="193436"/>
            <a:ext cx="986053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55063" y="1343818"/>
            <a:ext cx="10515600"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Char char="•"/>
            </a:pPr>
            <a:r>
              <a:rPr lang="en-IN" sz="2400" b="1" dirty="0"/>
              <a:t>Introduction</a:t>
            </a:r>
          </a:p>
          <a:p>
            <a:pPr indent="-431800">
              <a:buSzPts val="2400"/>
            </a:pPr>
            <a:r>
              <a:rPr lang="en-IN" sz="2400" b="1" dirty="0"/>
              <a:t>Objective of the Project</a:t>
            </a:r>
            <a:endParaRPr sz="2400" dirty="0"/>
          </a:p>
          <a:p>
            <a:pPr marL="457200" lvl="0" indent="-431800" algn="l" rtl="0">
              <a:lnSpc>
                <a:spcPct val="90000"/>
              </a:lnSpc>
              <a:spcBef>
                <a:spcPts val="1000"/>
              </a:spcBef>
              <a:spcAft>
                <a:spcPts val="0"/>
              </a:spcAft>
              <a:buSzPts val="2400"/>
              <a:buChar char="•"/>
            </a:pPr>
            <a:r>
              <a:rPr lang="en-IN" sz="2400" b="1" dirty="0"/>
              <a:t>ER Diagram and schema explanation</a:t>
            </a:r>
            <a:endParaRPr sz="2400" dirty="0"/>
          </a:p>
          <a:p>
            <a:pPr marL="457200" lvl="0" indent="-431800" algn="l" rtl="0">
              <a:lnSpc>
                <a:spcPct val="90000"/>
              </a:lnSpc>
              <a:spcBef>
                <a:spcPts val="1000"/>
              </a:spcBef>
              <a:spcAft>
                <a:spcPts val="0"/>
              </a:spcAft>
              <a:buSzPts val="2400"/>
              <a:buChar char="•"/>
            </a:pPr>
            <a:r>
              <a:rPr lang="en-IN" sz="2400" b="1" dirty="0"/>
              <a:t>Problem statement</a:t>
            </a:r>
            <a:endParaRPr sz="2400" dirty="0"/>
          </a:p>
          <a:p>
            <a:pPr marL="457200" lvl="0" indent="-431800" algn="l" rtl="0">
              <a:lnSpc>
                <a:spcPct val="90000"/>
              </a:lnSpc>
              <a:spcBef>
                <a:spcPts val="1000"/>
              </a:spcBef>
              <a:spcAft>
                <a:spcPts val="0"/>
              </a:spcAft>
              <a:buSzPts val="2400"/>
              <a:buChar char="•"/>
            </a:pPr>
            <a:r>
              <a:rPr lang="en-IN" sz="2400" b="1" dirty="0"/>
              <a:t>SQL query results and their description</a:t>
            </a:r>
            <a:endParaRPr sz="2400" dirty="0"/>
          </a:p>
          <a:p>
            <a:pPr marL="457200" lvl="0" indent="-431800" algn="l" rtl="0">
              <a:lnSpc>
                <a:spcPct val="90000"/>
              </a:lnSpc>
              <a:spcBef>
                <a:spcPts val="1000"/>
              </a:spcBef>
              <a:spcAft>
                <a:spcPts val="0"/>
              </a:spcAft>
              <a:buSzPts val="2400"/>
              <a:buChar char="•"/>
            </a:pPr>
            <a:r>
              <a:rPr lang="en-IN" sz="2400" b="1" dirty="0"/>
              <a:t>Final business insights </a:t>
            </a:r>
          </a:p>
          <a:p>
            <a:pPr marL="457200" lvl="0" indent="-431800" algn="l" rtl="0">
              <a:lnSpc>
                <a:spcPct val="90000"/>
              </a:lnSpc>
              <a:spcBef>
                <a:spcPts val="1000"/>
              </a:spcBef>
              <a:spcAft>
                <a:spcPts val="0"/>
              </a:spcAft>
              <a:buSzPts val="2400"/>
              <a:buChar char="•"/>
            </a:pPr>
            <a:r>
              <a:rPr lang="en-IN" sz="2400" b="1" dirty="0"/>
              <a:t>Recommendations</a:t>
            </a:r>
            <a:endParaRPr sz="2400" dirty="0"/>
          </a:p>
          <a:p>
            <a:pPr marL="457200" lvl="0" indent="-431800" algn="l" rtl="0">
              <a:lnSpc>
                <a:spcPct val="90000"/>
              </a:lnSpc>
              <a:spcBef>
                <a:spcPts val="1000"/>
              </a:spcBef>
              <a:spcAft>
                <a:spcPts val="0"/>
              </a:spcAft>
              <a:buSzPts val="2400"/>
              <a:buChar char="•"/>
            </a:pPr>
            <a:r>
              <a:rPr lang="en-IN" sz="2400" b="1" dirty="0"/>
              <a:t>Conclusion </a:t>
            </a:r>
            <a:endParaRPr sz="2400" dirty="0"/>
          </a:p>
          <a:p>
            <a:pPr marL="25400" lvl="0" indent="0" algn="l" rtl="0">
              <a:lnSpc>
                <a:spcPct val="90000"/>
              </a:lnSpc>
              <a:spcBef>
                <a:spcPts val="1000"/>
              </a:spcBef>
              <a:spcAft>
                <a:spcPts val="0"/>
              </a:spcAft>
              <a:buSzPts val="2400"/>
              <a:buNone/>
            </a:pPr>
            <a:endParaRPr sz="2400"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048D-9A32-D6C9-BEE8-ADE40B220EBE}"/>
              </a:ext>
            </a:extLst>
          </p:cNvPr>
          <p:cNvSpPr>
            <a:spLocks noGrp="1"/>
          </p:cNvSpPr>
          <p:nvPr>
            <p:ph type="title" idx="4294967295"/>
          </p:nvPr>
        </p:nvSpPr>
        <p:spPr>
          <a:xfrm>
            <a:off x="-327991" y="-188913"/>
            <a:ext cx="10843591" cy="1163638"/>
          </a:xfrm>
        </p:spPr>
        <p:txBody>
          <a:bodyPr>
            <a:normAutofit/>
          </a:bodyPr>
          <a:lstStyle/>
          <a:p>
            <a:r>
              <a:rPr lang="en-IN" sz="3200" dirty="0">
                <a:solidFill>
                  <a:srgbClr val="FF0000"/>
                </a:solidFill>
              </a:rPr>
              <a:t>	</a:t>
            </a:r>
            <a:r>
              <a:rPr lang="en-IN" sz="3200" b="1" dirty="0">
                <a:solidFill>
                  <a:srgbClr val="FF0000"/>
                </a:solidFill>
              </a:rPr>
              <a:t>20.Which employees have handled the most orders?</a:t>
            </a:r>
          </a:p>
        </p:txBody>
      </p:sp>
      <p:sp>
        <p:nvSpPr>
          <p:cNvPr id="4" name="TextBox 3">
            <a:extLst>
              <a:ext uri="{FF2B5EF4-FFF2-40B4-BE49-F238E27FC236}">
                <a16:creationId xmlns:a16="http://schemas.microsoft.com/office/drawing/2014/main" id="{03C9A5FE-53DC-2140-CB5D-26F0FCABC76D}"/>
              </a:ext>
            </a:extLst>
          </p:cNvPr>
          <p:cNvSpPr txBox="1"/>
          <p:nvPr/>
        </p:nvSpPr>
        <p:spPr>
          <a:xfrm>
            <a:off x="7871791" y="2032577"/>
            <a:ext cx="3637722" cy="3108543"/>
          </a:xfrm>
          <a:prstGeom prst="rect">
            <a:avLst/>
          </a:prstGeom>
          <a:noFill/>
          <a:ln>
            <a:solidFill>
              <a:srgbClr val="FF0000"/>
            </a:solidFill>
          </a:ln>
        </p:spPr>
        <p:txBody>
          <a:bodyPr wrap="square">
            <a:spAutoFit/>
          </a:bodyPr>
          <a:lstStyle/>
          <a:p>
            <a:r>
              <a:rPr lang="en-IN" dirty="0"/>
              <a:t>The query asks to identify the employees who have handled the most orders. The provided SQL query and the resulting table show the employees ordered by the number of orders they handled in descending </a:t>
            </a:r>
            <a:r>
              <a:rPr lang="en-IN" dirty="0" err="1"/>
              <a:t>order.Solution</a:t>
            </a:r>
            <a:r>
              <a:rPr lang="en-IN" dirty="0"/>
              <a:t>:</a:t>
            </a:r>
          </a:p>
          <a:p>
            <a:endParaRPr lang="en-IN" dirty="0"/>
          </a:p>
          <a:p>
            <a:r>
              <a:rPr lang="en-IN" dirty="0"/>
              <a:t>Diya Sharma 1 (38 orders)</a:t>
            </a:r>
          </a:p>
          <a:p>
            <a:r>
              <a:rPr lang="en-IN" dirty="0"/>
              <a:t>Aditya Singh 1 (37 orders) </a:t>
            </a:r>
          </a:p>
          <a:p>
            <a:r>
              <a:rPr lang="en-IN" dirty="0"/>
              <a:t>Arjun Kumar 1 (32 orders)</a:t>
            </a:r>
          </a:p>
          <a:p>
            <a:r>
              <a:rPr lang="en-IN" dirty="0"/>
              <a:t>Pari Kumar 1 and Pari Sharma 1 (both with 31 orders)</a:t>
            </a:r>
          </a:p>
          <a:p>
            <a:endParaRPr lang="en-IN" dirty="0"/>
          </a:p>
          <a:p>
            <a:endParaRPr lang="en-IN" dirty="0"/>
          </a:p>
        </p:txBody>
      </p:sp>
      <p:sp>
        <p:nvSpPr>
          <p:cNvPr id="8" name="TextBox 7">
            <a:extLst>
              <a:ext uri="{FF2B5EF4-FFF2-40B4-BE49-F238E27FC236}">
                <a16:creationId xmlns:a16="http://schemas.microsoft.com/office/drawing/2014/main" id="{93596FCE-6958-2B9F-0300-141E70BA4331}"/>
              </a:ext>
            </a:extLst>
          </p:cNvPr>
          <p:cNvSpPr txBox="1"/>
          <p:nvPr/>
        </p:nvSpPr>
        <p:spPr>
          <a:xfrm>
            <a:off x="625685" y="3429000"/>
            <a:ext cx="6097656" cy="523220"/>
          </a:xfrm>
          <a:prstGeom prst="rect">
            <a:avLst/>
          </a:prstGeom>
          <a:noFill/>
        </p:spPr>
        <p:txBody>
          <a:bodyPr wrap="square">
            <a:spAutoFit/>
          </a:bodyPr>
          <a:lstStyle/>
          <a:p>
            <a:r>
              <a:rPr lang="en-IN" sz="2800" dirty="0">
                <a:solidFill>
                  <a:schemeClr val="accent4"/>
                </a:solidFill>
              </a:rPr>
              <a:t>Output</a:t>
            </a:r>
          </a:p>
        </p:txBody>
      </p:sp>
      <p:pic>
        <p:nvPicPr>
          <p:cNvPr id="6" name="Picture 5">
            <a:extLst>
              <a:ext uri="{FF2B5EF4-FFF2-40B4-BE49-F238E27FC236}">
                <a16:creationId xmlns:a16="http://schemas.microsoft.com/office/drawing/2014/main" id="{543BF2E8-CE8E-AB80-43FE-2D22C44D9424}"/>
              </a:ext>
            </a:extLst>
          </p:cNvPr>
          <p:cNvPicPr>
            <a:picLocks noChangeAspect="1"/>
          </p:cNvPicPr>
          <p:nvPr/>
        </p:nvPicPr>
        <p:blipFill>
          <a:blip r:embed="rId2"/>
          <a:stretch>
            <a:fillRect/>
          </a:stretch>
        </p:blipFill>
        <p:spPr>
          <a:xfrm>
            <a:off x="682487" y="895382"/>
            <a:ext cx="4892403" cy="2190389"/>
          </a:xfrm>
          <a:prstGeom prst="rect">
            <a:avLst/>
          </a:prstGeom>
        </p:spPr>
      </p:pic>
      <p:pic>
        <p:nvPicPr>
          <p:cNvPr id="10" name="Picture 9">
            <a:extLst>
              <a:ext uri="{FF2B5EF4-FFF2-40B4-BE49-F238E27FC236}">
                <a16:creationId xmlns:a16="http://schemas.microsoft.com/office/drawing/2014/main" id="{1BC0A345-8CCD-3CFD-0B86-3A88664F8E3F}"/>
              </a:ext>
            </a:extLst>
          </p:cNvPr>
          <p:cNvPicPr>
            <a:picLocks noChangeAspect="1"/>
          </p:cNvPicPr>
          <p:nvPr/>
        </p:nvPicPr>
        <p:blipFill>
          <a:blip r:embed="rId3"/>
          <a:stretch>
            <a:fillRect/>
          </a:stretch>
        </p:blipFill>
        <p:spPr>
          <a:xfrm>
            <a:off x="682487" y="4295449"/>
            <a:ext cx="4676094" cy="1244597"/>
          </a:xfrm>
          <a:prstGeom prst="rect">
            <a:avLst/>
          </a:prstGeom>
        </p:spPr>
      </p:pic>
    </p:spTree>
    <p:extLst>
      <p:ext uri="{BB962C8B-B14F-4D97-AF65-F5344CB8AC3E}">
        <p14:creationId xmlns:p14="http://schemas.microsoft.com/office/powerpoint/2010/main" val="162089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8AAF-4CE5-1C37-17EA-92EB035777A2}"/>
              </a:ext>
            </a:extLst>
          </p:cNvPr>
          <p:cNvSpPr>
            <a:spLocks noGrp="1"/>
          </p:cNvSpPr>
          <p:nvPr>
            <p:ph type="title" idx="4294967295"/>
          </p:nvPr>
        </p:nvSpPr>
        <p:spPr>
          <a:xfrm>
            <a:off x="811694" y="0"/>
            <a:ext cx="9703905" cy="935038"/>
          </a:xfrm>
        </p:spPr>
        <p:txBody>
          <a:bodyPr>
            <a:normAutofit fontScale="90000"/>
          </a:bodyPr>
          <a:lstStyle/>
          <a:p>
            <a:r>
              <a:rPr lang="en-IN" sz="3200" b="1" dirty="0">
                <a:solidFill>
                  <a:srgbClr val="FF0000"/>
                </a:solidFill>
              </a:rPr>
              <a:t>21 .What is the total sales value processed by each employee</a:t>
            </a:r>
            <a:r>
              <a:rPr lang="en-IN" sz="3200" dirty="0">
                <a:solidFill>
                  <a:srgbClr val="FF0000"/>
                </a:solidFill>
              </a:rPr>
              <a:t>?</a:t>
            </a:r>
          </a:p>
        </p:txBody>
      </p:sp>
      <p:pic>
        <p:nvPicPr>
          <p:cNvPr id="5" name="Picture 4" descr="A screen shot of a computer code&#10;&#10;AI-generated content may be incorrect.">
            <a:extLst>
              <a:ext uri="{FF2B5EF4-FFF2-40B4-BE49-F238E27FC236}">
                <a16:creationId xmlns:a16="http://schemas.microsoft.com/office/drawing/2014/main" id="{1009BDAF-B878-F518-5AAD-ADE050AD9EAC}"/>
              </a:ext>
            </a:extLst>
          </p:cNvPr>
          <p:cNvPicPr>
            <a:picLocks noChangeAspect="1"/>
          </p:cNvPicPr>
          <p:nvPr/>
        </p:nvPicPr>
        <p:blipFill>
          <a:blip r:embed="rId2"/>
          <a:srcRect l="1267" t="10406" r="-1"/>
          <a:stretch>
            <a:fillRect/>
          </a:stretch>
        </p:blipFill>
        <p:spPr>
          <a:xfrm>
            <a:off x="884903" y="1170978"/>
            <a:ext cx="5704312" cy="205117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2DB796E-618A-D73C-0811-6BD8DF66664C}"/>
              </a:ext>
            </a:extLst>
          </p:cNvPr>
          <p:cNvPicPr>
            <a:picLocks noChangeAspect="1"/>
          </p:cNvPicPr>
          <p:nvPr/>
        </p:nvPicPr>
        <p:blipFill>
          <a:blip r:embed="rId3"/>
          <a:srcRect l="10803" t="-60" r="3988" b="-1866"/>
          <a:stretch>
            <a:fillRect/>
          </a:stretch>
        </p:blipFill>
        <p:spPr>
          <a:xfrm>
            <a:off x="884903" y="4231823"/>
            <a:ext cx="4109884" cy="1897624"/>
          </a:xfrm>
          <a:prstGeom prst="rect">
            <a:avLst/>
          </a:prstGeom>
        </p:spPr>
      </p:pic>
      <p:sp>
        <p:nvSpPr>
          <p:cNvPr id="4" name="TextBox 3">
            <a:extLst>
              <a:ext uri="{FF2B5EF4-FFF2-40B4-BE49-F238E27FC236}">
                <a16:creationId xmlns:a16="http://schemas.microsoft.com/office/drawing/2014/main" id="{05048348-D4B4-DB7D-9D5F-293ACA084696}"/>
              </a:ext>
            </a:extLst>
          </p:cNvPr>
          <p:cNvSpPr txBox="1"/>
          <p:nvPr/>
        </p:nvSpPr>
        <p:spPr>
          <a:xfrm>
            <a:off x="7542387" y="2409293"/>
            <a:ext cx="3837918" cy="2031325"/>
          </a:xfrm>
          <a:prstGeom prst="rect">
            <a:avLst/>
          </a:prstGeom>
          <a:noFill/>
          <a:ln>
            <a:solidFill>
              <a:srgbClr val="FF0000"/>
            </a:solidFill>
          </a:ln>
        </p:spPr>
        <p:txBody>
          <a:bodyPr wrap="square">
            <a:spAutoFit/>
          </a:bodyPr>
          <a:lstStyle/>
          <a:p>
            <a:r>
              <a:rPr lang="en-IN" sz="1800" dirty="0"/>
              <a:t>total sales value processed by each </a:t>
            </a:r>
            <a:r>
              <a:rPr lang="en-IN" sz="1800" dirty="0" err="1"/>
              <a:t>employee.Total</a:t>
            </a:r>
            <a:r>
              <a:rPr lang="en-IN" sz="1800" dirty="0"/>
              <a:t> sales value processed by each employee:</a:t>
            </a:r>
          </a:p>
          <a:p>
            <a:pPr marL="342900" indent="-342900">
              <a:buAutoNum type="arabicPeriod"/>
            </a:pPr>
            <a:r>
              <a:rPr lang="en-IN" sz="1800" dirty="0"/>
              <a:t>Aditya Singh:79252.292. </a:t>
            </a:r>
          </a:p>
          <a:p>
            <a:pPr marL="342900" indent="-342900">
              <a:buAutoNum type="arabicPeriod"/>
            </a:pPr>
            <a:r>
              <a:rPr lang="en-IN" sz="1800" dirty="0"/>
              <a:t>Zara Verma:71562.763.</a:t>
            </a:r>
          </a:p>
          <a:p>
            <a:pPr marL="342900" indent="-342900">
              <a:buAutoNum type="arabicPeriod"/>
            </a:pPr>
            <a:r>
              <a:rPr lang="en-IN" sz="1800" dirty="0"/>
              <a:t> Diya Sharma:67241.854. Pari Kumar</a:t>
            </a:r>
            <a:r>
              <a:rPr lang="en-IN" dirty="0"/>
              <a:t>:</a:t>
            </a:r>
          </a:p>
        </p:txBody>
      </p:sp>
      <p:sp>
        <p:nvSpPr>
          <p:cNvPr id="8" name="TextBox 7">
            <a:extLst>
              <a:ext uri="{FF2B5EF4-FFF2-40B4-BE49-F238E27FC236}">
                <a16:creationId xmlns:a16="http://schemas.microsoft.com/office/drawing/2014/main" id="{8E2D14DB-E77E-9629-8A37-7EA3FEBA392B}"/>
              </a:ext>
            </a:extLst>
          </p:cNvPr>
          <p:cNvSpPr txBox="1"/>
          <p:nvPr/>
        </p:nvSpPr>
        <p:spPr>
          <a:xfrm>
            <a:off x="811694" y="3424955"/>
            <a:ext cx="6571238"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1772620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3A7C-8653-32DC-FF9C-055E07CCC09B}"/>
              </a:ext>
            </a:extLst>
          </p:cNvPr>
          <p:cNvSpPr>
            <a:spLocks noGrp="1"/>
          </p:cNvSpPr>
          <p:nvPr>
            <p:ph type="title" idx="4294967295"/>
          </p:nvPr>
        </p:nvSpPr>
        <p:spPr>
          <a:xfrm>
            <a:off x="0" y="198438"/>
            <a:ext cx="10515600" cy="646112"/>
          </a:xfrm>
        </p:spPr>
        <p:txBody>
          <a:bodyPr>
            <a:normAutofit fontScale="90000"/>
          </a:bodyPr>
          <a:lstStyle/>
          <a:p>
            <a:r>
              <a:rPr lang="en-IN" sz="3200" dirty="0">
                <a:solidFill>
                  <a:srgbClr val="FF0000"/>
                </a:solidFill>
              </a:rPr>
              <a:t>	</a:t>
            </a:r>
            <a:r>
              <a:rPr lang="en-IN" sz="3200" b="1" dirty="0">
                <a:solidFill>
                  <a:srgbClr val="FF0000"/>
                </a:solidFill>
              </a:rPr>
              <a:t>22.What is the average order value handled per employee?</a:t>
            </a:r>
          </a:p>
        </p:txBody>
      </p:sp>
      <p:pic>
        <p:nvPicPr>
          <p:cNvPr id="5" name="Picture 4" descr="A screenshot of a computer code&#10;&#10;AI-generated content may be incorrect.">
            <a:extLst>
              <a:ext uri="{FF2B5EF4-FFF2-40B4-BE49-F238E27FC236}">
                <a16:creationId xmlns:a16="http://schemas.microsoft.com/office/drawing/2014/main" id="{1880D17D-4D81-100E-B4B9-900A9DC55D4F}"/>
              </a:ext>
            </a:extLst>
          </p:cNvPr>
          <p:cNvPicPr>
            <a:picLocks noChangeAspect="1"/>
          </p:cNvPicPr>
          <p:nvPr/>
        </p:nvPicPr>
        <p:blipFill>
          <a:blip r:embed="rId2"/>
          <a:srcRect t="8267"/>
          <a:stretch>
            <a:fillRect/>
          </a:stretch>
        </p:blipFill>
        <p:spPr>
          <a:xfrm>
            <a:off x="750245" y="1150374"/>
            <a:ext cx="6883006" cy="239789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C0888AA-482B-FDED-1B40-8B7D424AD90C}"/>
              </a:ext>
            </a:extLst>
          </p:cNvPr>
          <p:cNvPicPr>
            <a:picLocks noChangeAspect="1"/>
          </p:cNvPicPr>
          <p:nvPr/>
        </p:nvPicPr>
        <p:blipFill>
          <a:blip r:embed="rId3"/>
          <a:srcRect l="9351" t="1038" r="3683" b="-125"/>
          <a:stretch>
            <a:fillRect/>
          </a:stretch>
        </p:blipFill>
        <p:spPr>
          <a:xfrm>
            <a:off x="750245" y="4571998"/>
            <a:ext cx="4178710" cy="1887795"/>
          </a:xfrm>
          <a:prstGeom prst="rect">
            <a:avLst/>
          </a:prstGeom>
        </p:spPr>
      </p:pic>
      <p:sp>
        <p:nvSpPr>
          <p:cNvPr id="4" name="TextBox 3">
            <a:extLst>
              <a:ext uri="{FF2B5EF4-FFF2-40B4-BE49-F238E27FC236}">
                <a16:creationId xmlns:a16="http://schemas.microsoft.com/office/drawing/2014/main" id="{DDA75058-6327-6684-729F-68430DE00959}"/>
              </a:ext>
            </a:extLst>
          </p:cNvPr>
          <p:cNvSpPr txBox="1"/>
          <p:nvPr/>
        </p:nvSpPr>
        <p:spPr>
          <a:xfrm>
            <a:off x="7802218" y="1645096"/>
            <a:ext cx="3639537" cy="3416320"/>
          </a:xfrm>
          <a:prstGeom prst="rect">
            <a:avLst/>
          </a:prstGeom>
          <a:noFill/>
          <a:ln>
            <a:solidFill>
              <a:srgbClr val="FF0000"/>
            </a:solidFill>
          </a:ln>
        </p:spPr>
        <p:txBody>
          <a:bodyPr wrap="square">
            <a:spAutoFit/>
          </a:bodyPr>
          <a:lstStyle/>
          <a:p>
            <a:r>
              <a:rPr lang="en-IN" sz="1800" dirty="0"/>
              <a:t>Average order value handled per employee.</a:t>
            </a:r>
          </a:p>
          <a:p>
            <a:endParaRPr lang="en-IN" sz="1800" dirty="0"/>
          </a:p>
          <a:p>
            <a:r>
              <a:rPr lang="en-IN" sz="1800" dirty="0"/>
              <a:t> average order value for several employees . Aarav Kumar: 2768.572632 Zara Verma: 2650.472593 Aditya Singh: 2330.949706 Pari Kumar: 2227.279667  Vihaan Singh: 2112.081739  Arjun Kumar: 2077.627308    Diya Sharma: 2037.631818</a:t>
            </a:r>
          </a:p>
        </p:txBody>
      </p:sp>
      <p:sp>
        <p:nvSpPr>
          <p:cNvPr id="8" name="TextBox 7">
            <a:extLst>
              <a:ext uri="{FF2B5EF4-FFF2-40B4-BE49-F238E27FC236}">
                <a16:creationId xmlns:a16="http://schemas.microsoft.com/office/drawing/2014/main" id="{50D608B6-F5E8-24B2-0C1E-61315CA1CB15}"/>
              </a:ext>
            </a:extLst>
          </p:cNvPr>
          <p:cNvSpPr txBox="1"/>
          <p:nvPr/>
        </p:nvSpPr>
        <p:spPr>
          <a:xfrm>
            <a:off x="646043" y="3885468"/>
            <a:ext cx="6393346"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358201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37C-708B-CF1F-0BA0-AD10A82B79BA}"/>
              </a:ext>
            </a:extLst>
          </p:cNvPr>
          <p:cNvSpPr>
            <a:spLocks noGrp="1"/>
          </p:cNvSpPr>
          <p:nvPr>
            <p:ph type="title" idx="4294967295"/>
          </p:nvPr>
        </p:nvSpPr>
        <p:spPr>
          <a:xfrm>
            <a:off x="0" y="109538"/>
            <a:ext cx="10515600" cy="954087"/>
          </a:xfrm>
        </p:spPr>
        <p:txBody>
          <a:bodyPr>
            <a:normAutofit fontScale="90000"/>
          </a:bodyPr>
          <a:lstStyle/>
          <a:p>
            <a:r>
              <a:rPr lang="en-IN" sz="3200" dirty="0">
                <a:solidFill>
                  <a:srgbClr val="FF0000"/>
                </a:solidFill>
              </a:rPr>
              <a:t>	</a:t>
            </a:r>
            <a:r>
              <a:rPr lang="en-IN" sz="3200" b="1" dirty="0">
                <a:solidFill>
                  <a:srgbClr val="FF0000"/>
                </a:solidFill>
              </a:rPr>
              <a:t>23.What is the relationship between quantity ordered and 	      	      total price?</a:t>
            </a:r>
          </a:p>
        </p:txBody>
      </p:sp>
      <p:pic>
        <p:nvPicPr>
          <p:cNvPr id="5" name="Picture 4" descr="A computer screen shot of a program&#10;&#10;AI-generated content may be incorrect.">
            <a:extLst>
              <a:ext uri="{FF2B5EF4-FFF2-40B4-BE49-F238E27FC236}">
                <a16:creationId xmlns:a16="http://schemas.microsoft.com/office/drawing/2014/main" id="{15296E0D-85BC-4532-0D63-16419C0135C7}"/>
              </a:ext>
            </a:extLst>
          </p:cNvPr>
          <p:cNvPicPr>
            <a:picLocks noChangeAspect="1"/>
          </p:cNvPicPr>
          <p:nvPr/>
        </p:nvPicPr>
        <p:blipFill>
          <a:blip r:embed="rId2"/>
          <a:srcRect l="480" t="33710"/>
          <a:stretch>
            <a:fillRect/>
          </a:stretch>
        </p:blipFill>
        <p:spPr>
          <a:xfrm>
            <a:off x="619432" y="1331842"/>
            <a:ext cx="6854795" cy="224218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E1C57A2-DED7-1916-71B0-0BC5FAC32CC6}"/>
              </a:ext>
            </a:extLst>
          </p:cNvPr>
          <p:cNvPicPr>
            <a:picLocks noChangeAspect="1"/>
          </p:cNvPicPr>
          <p:nvPr/>
        </p:nvPicPr>
        <p:blipFill>
          <a:blip r:embed="rId3"/>
          <a:srcRect l="10060" t="-699"/>
          <a:stretch>
            <a:fillRect/>
          </a:stretch>
        </p:blipFill>
        <p:spPr>
          <a:xfrm>
            <a:off x="619432" y="4544194"/>
            <a:ext cx="4198268" cy="1431867"/>
          </a:xfrm>
          <a:prstGeom prst="rect">
            <a:avLst/>
          </a:prstGeom>
        </p:spPr>
      </p:pic>
      <p:sp>
        <p:nvSpPr>
          <p:cNvPr id="4" name="TextBox 3">
            <a:extLst>
              <a:ext uri="{FF2B5EF4-FFF2-40B4-BE49-F238E27FC236}">
                <a16:creationId xmlns:a16="http://schemas.microsoft.com/office/drawing/2014/main" id="{0CF9CA4A-D45F-7FFC-2824-1E874775C8A2}"/>
              </a:ext>
            </a:extLst>
          </p:cNvPr>
          <p:cNvSpPr txBox="1"/>
          <p:nvPr/>
        </p:nvSpPr>
        <p:spPr>
          <a:xfrm>
            <a:off x="7643192" y="1580319"/>
            <a:ext cx="4114800" cy="4247317"/>
          </a:xfrm>
          <a:prstGeom prst="rect">
            <a:avLst/>
          </a:prstGeom>
          <a:noFill/>
          <a:ln>
            <a:solidFill>
              <a:srgbClr val="FF0000"/>
            </a:solidFill>
          </a:ln>
        </p:spPr>
        <p:txBody>
          <a:bodyPr wrap="square">
            <a:spAutoFit/>
          </a:bodyPr>
          <a:lstStyle/>
          <a:p>
            <a:r>
              <a:rPr lang="en-IN" sz="1800" dirty="0"/>
              <a:t>query and its corresponding results, demonstrating the relationship between the quantity ordered and the average total price of orders. Relationship between Quantity Ordered and Total Price: The data shows a clear positive relationship between the quantity ordered and the average total price. As the quantity increases, the </a:t>
            </a:r>
            <a:r>
              <a:rPr lang="en-IN" sz="1800" dirty="0" err="1"/>
              <a:t>avg_total_price</a:t>
            </a:r>
            <a:r>
              <a:rPr lang="en-IN" sz="1800" dirty="0"/>
              <a:t> also tends to increase. Quantity 1:Average total price is 319.274516Quantity 2:Average total price is 595.716667Quantity 3:Average total price is 898.266377</a:t>
            </a:r>
          </a:p>
        </p:txBody>
      </p:sp>
      <p:sp>
        <p:nvSpPr>
          <p:cNvPr id="8" name="TextBox 7">
            <a:extLst>
              <a:ext uri="{FF2B5EF4-FFF2-40B4-BE49-F238E27FC236}">
                <a16:creationId xmlns:a16="http://schemas.microsoft.com/office/drawing/2014/main" id="{EB2B3D44-E7A7-C4F4-A248-AF51BFD15B12}"/>
              </a:ext>
            </a:extLst>
          </p:cNvPr>
          <p:cNvSpPr txBox="1"/>
          <p:nvPr/>
        </p:nvSpPr>
        <p:spPr>
          <a:xfrm>
            <a:off x="742951" y="3832301"/>
            <a:ext cx="6097656"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414620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F859-0099-6501-85CC-0326B4227860}"/>
              </a:ext>
            </a:extLst>
          </p:cNvPr>
          <p:cNvSpPr>
            <a:spLocks noGrp="1"/>
          </p:cNvSpPr>
          <p:nvPr>
            <p:ph type="title" idx="4294967295"/>
          </p:nvPr>
        </p:nvSpPr>
        <p:spPr>
          <a:xfrm>
            <a:off x="0" y="0"/>
            <a:ext cx="10515600" cy="681038"/>
          </a:xfrm>
        </p:spPr>
        <p:txBody>
          <a:bodyPr>
            <a:normAutofit/>
          </a:bodyPr>
          <a:lstStyle/>
          <a:p>
            <a:r>
              <a:rPr lang="en-IN" sz="3200" dirty="0">
                <a:solidFill>
                  <a:srgbClr val="FF0000"/>
                </a:solidFill>
              </a:rPr>
              <a:t>	</a:t>
            </a:r>
            <a:r>
              <a:rPr lang="en-IN" sz="3200" b="1" dirty="0">
                <a:solidFill>
                  <a:srgbClr val="FF0000"/>
                </a:solidFill>
              </a:rPr>
              <a:t>24.What is the average quantity ordered per product?</a:t>
            </a:r>
          </a:p>
        </p:txBody>
      </p:sp>
      <p:pic>
        <p:nvPicPr>
          <p:cNvPr id="5" name="Picture 4" descr="A computer code with black text&#10;&#10;AI-generated content may be incorrect.">
            <a:extLst>
              <a:ext uri="{FF2B5EF4-FFF2-40B4-BE49-F238E27FC236}">
                <a16:creationId xmlns:a16="http://schemas.microsoft.com/office/drawing/2014/main" id="{76C6B8FD-AA58-23D5-61AE-7287AD0D1714}"/>
              </a:ext>
            </a:extLst>
          </p:cNvPr>
          <p:cNvPicPr>
            <a:picLocks noChangeAspect="1"/>
          </p:cNvPicPr>
          <p:nvPr/>
        </p:nvPicPr>
        <p:blipFill>
          <a:blip r:embed="rId2"/>
          <a:srcRect t="15254"/>
          <a:stretch>
            <a:fillRect/>
          </a:stretch>
        </p:blipFill>
        <p:spPr>
          <a:xfrm>
            <a:off x="824948" y="1130709"/>
            <a:ext cx="6549887" cy="245806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D6BD84C-AA4C-89E0-0D9C-3F852ACFB8B5}"/>
              </a:ext>
            </a:extLst>
          </p:cNvPr>
          <p:cNvPicPr>
            <a:picLocks noChangeAspect="1"/>
          </p:cNvPicPr>
          <p:nvPr/>
        </p:nvPicPr>
        <p:blipFill>
          <a:blip r:embed="rId3"/>
          <a:srcRect l="8547" t="379"/>
          <a:stretch>
            <a:fillRect/>
          </a:stretch>
        </p:blipFill>
        <p:spPr>
          <a:xfrm>
            <a:off x="725556" y="4552335"/>
            <a:ext cx="4744813" cy="1922419"/>
          </a:xfrm>
          <a:prstGeom prst="rect">
            <a:avLst/>
          </a:prstGeom>
        </p:spPr>
      </p:pic>
      <p:sp>
        <p:nvSpPr>
          <p:cNvPr id="4" name="TextBox 3">
            <a:extLst>
              <a:ext uri="{FF2B5EF4-FFF2-40B4-BE49-F238E27FC236}">
                <a16:creationId xmlns:a16="http://schemas.microsoft.com/office/drawing/2014/main" id="{FB5634F9-3E4F-C9C3-4C5E-6F985A2DCF12}"/>
              </a:ext>
            </a:extLst>
          </p:cNvPr>
          <p:cNvSpPr txBox="1"/>
          <p:nvPr/>
        </p:nvSpPr>
        <p:spPr>
          <a:xfrm>
            <a:off x="8377165" y="2668516"/>
            <a:ext cx="2476366" cy="2308324"/>
          </a:xfrm>
          <a:prstGeom prst="rect">
            <a:avLst/>
          </a:prstGeom>
          <a:noFill/>
          <a:ln>
            <a:solidFill>
              <a:srgbClr val="FF0000"/>
            </a:solidFill>
          </a:ln>
        </p:spPr>
        <p:txBody>
          <a:bodyPr wrap="square">
            <a:spAutoFit/>
          </a:bodyPr>
          <a:lstStyle/>
          <a:p>
            <a:r>
              <a:rPr lang="en-IN" sz="1800" dirty="0"/>
              <a:t>Query ,which calculates the average quantity ordered per product</a:t>
            </a:r>
            <a:r>
              <a:rPr lang="en-US" sz="1800" dirty="0"/>
              <a:t> Butter:4.5556Toothpaste:3.6667Potato Chips:3.6000Tomato Ketchup:3.5000</a:t>
            </a:r>
            <a:endParaRPr lang="en-IN" sz="1800" dirty="0"/>
          </a:p>
        </p:txBody>
      </p:sp>
      <p:sp>
        <p:nvSpPr>
          <p:cNvPr id="8" name="TextBox 7">
            <a:extLst>
              <a:ext uri="{FF2B5EF4-FFF2-40B4-BE49-F238E27FC236}">
                <a16:creationId xmlns:a16="http://schemas.microsoft.com/office/drawing/2014/main" id="{90C2BC6C-A2C7-C847-F29A-467408F6DEAF}"/>
              </a:ext>
            </a:extLst>
          </p:cNvPr>
          <p:cNvSpPr txBox="1"/>
          <p:nvPr/>
        </p:nvSpPr>
        <p:spPr>
          <a:xfrm>
            <a:off x="604897" y="3822678"/>
            <a:ext cx="5287617"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3329044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B291-C223-A014-135F-E11126057A65}"/>
              </a:ext>
            </a:extLst>
          </p:cNvPr>
          <p:cNvSpPr>
            <a:spLocks noGrp="1"/>
          </p:cNvSpPr>
          <p:nvPr>
            <p:ph type="title" idx="4294967295"/>
          </p:nvPr>
        </p:nvSpPr>
        <p:spPr>
          <a:xfrm>
            <a:off x="0" y="0"/>
            <a:ext cx="10515600" cy="681038"/>
          </a:xfrm>
        </p:spPr>
        <p:txBody>
          <a:bodyPr>
            <a:normAutofit fontScale="90000"/>
          </a:bodyPr>
          <a:lstStyle/>
          <a:p>
            <a:r>
              <a:rPr lang="en-IN" sz="3200" dirty="0">
                <a:solidFill>
                  <a:srgbClr val="FF0000"/>
                </a:solidFill>
              </a:rPr>
              <a:t>	</a:t>
            </a:r>
            <a:r>
              <a:rPr lang="en-IN" sz="3200" b="1" dirty="0">
                <a:solidFill>
                  <a:srgbClr val="FF0000"/>
                </a:solidFill>
              </a:rPr>
              <a:t>25.How does the unit price vary across </a:t>
            </a:r>
            <a:r>
              <a:rPr lang="en-IN" sz="3200" b="1" dirty="0" err="1">
                <a:solidFill>
                  <a:srgbClr val="FF0000"/>
                </a:solidFill>
              </a:rPr>
              <a:t>prodcuts</a:t>
            </a:r>
            <a:r>
              <a:rPr lang="en-IN" sz="3200" b="1" dirty="0">
                <a:solidFill>
                  <a:srgbClr val="FF0000"/>
                </a:solidFill>
              </a:rPr>
              <a:t> and orders?</a:t>
            </a:r>
          </a:p>
        </p:txBody>
      </p:sp>
      <p:pic>
        <p:nvPicPr>
          <p:cNvPr id="5" name="Picture 4" descr="A computer code with black text&#10;&#10;AI-generated content may be incorrect.">
            <a:extLst>
              <a:ext uri="{FF2B5EF4-FFF2-40B4-BE49-F238E27FC236}">
                <a16:creationId xmlns:a16="http://schemas.microsoft.com/office/drawing/2014/main" id="{4AF2A5F1-3311-D38D-D8BF-A8CC03EF84C6}"/>
              </a:ext>
            </a:extLst>
          </p:cNvPr>
          <p:cNvPicPr>
            <a:picLocks noChangeAspect="1"/>
          </p:cNvPicPr>
          <p:nvPr/>
        </p:nvPicPr>
        <p:blipFill>
          <a:blip r:embed="rId2"/>
          <a:srcRect t="20996"/>
          <a:stretch>
            <a:fillRect/>
          </a:stretch>
        </p:blipFill>
        <p:spPr>
          <a:xfrm>
            <a:off x="1086437" y="860321"/>
            <a:ext cx="5715798" cy="212376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80FFA4A-9B0E-3FAE-0D3C-0413EE735CAB}"/>
              </a:ext>
            </a:extLst>
          </p:cNvPr>
          <p:cNvPicPr>
            <a:picLocks noChangeAspect="1"/>
          </p:cNvPicPr>
          <p:nvPr/>
        </p:nvPicPr>
        <p:blipFill>
          <a:blip r:embed="rId3"/>
          <a:srcRect l="11463"/>
          <a:stretch>
            <a:fillRect/>
          </a:stretch>
        </p:blipFill>
        <p:spPr>
          <a:xfrm>
            <a:off x="1070728" y="3757718"/>
            <a:ext cx="3717581" cy="2328449"/>
          </a:xfrm>
          <a:prstGeom prst="rect">
            <a:avLst/>
          </a:prstGeom>
        </p:spPr>
      </p:pic>
      <p:sp>
        <p:nvSpPr>
          <p:cNvPr id="4" name="TextBox 3">
            <a:extLst>
              <a:ext uri="{FF2B5EF4-FFF2-40B4-BE49-F238E27FC236}">
                <a16:creationId xmlns:a16="http://schemas.microsoft.com/office/drawing/2014/main" id="{3ABB9F0A-EAD6-2830-A99A-9A3087E283DC}"/>
              </a:ext>
            </a:extLst>
          </p:cNvPr>
          <p:cNvSpPr txBox="1"/>
          <p:nvPr/>
        </p:nvSpPr>
        <p:spPr>
          <a:xfrm>
            <a:off x="8468139" y="2357390"/>
            <a:ext cx="2653132" cy="2462213"/>
          </a:xfrm>
          <a:prstGeom prst="rect">
            <a:avLst/>
          </a:prstGeom>
          <a:noFill/>
          <a:ln>
            <a:solidFill>
              <a:srgbClr val="FF0000"/>
            </a:solidFill>
          </a:ln>
        </p:spPr>
        <p:txBody>
          <a:bodyPr wrap="square">
            <a:spAutoFit/>
          </a:bodyPr>
          <a:lstStyle/>
          <a:p>
            <a:r>
              <a:rPr lang="en-IN" sz="1800" dirty="0"/>
              <a:t>The SQL query shown is designed to fetch the </a:t>
            </a:r>
            <a:r>
              <a:rPr lang="en-IN" sz="1800" dirty="0" err="1"/>
              <a:t>prod_id</a:t>
            </a:r>
            <a:r>
              <a:rPr lang="en-IN" sz="1800" dirty="0"/>
              <a:t>, </a:t>
            </a:r>
            <a:r>
              <a:rPr lang="en-IN" sz="1800" dirty="0" err="1"/>
              <a:t>prod_name</a:t>
            </a:r>
            <a:r>
              <a:rPr lang="en-IN" sz="1800" dirty="0"/>
              <a:t> from the products table, and the </a:t>
            </a:r>
            <a:r>
              <a:rPr lang="en-IN" sz="1800" dirty="0" err="1"/>
              <a:t>each_price</a:t>
            </a:r>
            <a:r>
              <a:rPr lang="en-IN" sz="1800" dirty="0"/>
              <a:t> (unit price) from the </a:t>
            </a:r>
            <a:r>
              <a:rPr lang="en-IN" sz="1800" dirty="0" err="1"/>
              <a:t>order_details</a:t>
            </a:r>
            <a:r>
              <a:rPr lang="en-IN" sz="1800" dirty="0"/>
              <a:t> table.</a:t>
            </a:r>
          </a:p>
          <a:p>
            <a:endParaRPr lang="en-IN" dirty="0"/>
          </a:p>
          <a:p>
            <a:endParaRPr lang="en-IN" dirty="0"/>
          </a:p>
        </p:txBody>
      </p:sp>
      <p:sp>
        <p:nvSpPr>
          <p:cNvPr id="8" name="TextBox 7">
            <a:extLst>
              <a:ext uri="{FF2B5EF4-FFF2-40B4-BE49-F238E27FC236}">
                <a16:creationId xmlns:a16="http://schemas.microsoft.com/office/drawing/2014/main" id="{ABAD4E8A-9AEC-0317-24CC-A3A6C0044A4A}"/>
              </a:ext>
            </a:extLst>
          </p:cNvPr>
          <p:cNvSpPr txBox="1"/>
          <p:nvPr/>
        </p:nvSpPr>
        <p:spPr>
          <a:xfrm>
            <a:off x="966849" y="3016495"/>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12194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692A-8CC5-C76B-607D-5314A007E99C}"/>
              </a:ext>
            </a:extLst>
          </p:cNvPr>
          <p:cNvSpPr>
            <a:spLocks noGrp="1"/>
          </p:cNvSpPr>
          <p:nvPr>
            <p:ph type="title"/>
          </p:nvPr>
        </p:nvSpPr>
        <p:spPr>
          <a:xfrm>
            <a:off x="705678" y="406397"/>
            <a:ext cx="10999301" cy="549275"/>
          </a:xfrm>
        </p:spPr>
        <p:txBody>
          <a:bodyPr>
            <a:normAutofit fontScale="90000"/>
          </a:bodyPr>
          <a:lstStyle/>
          <a:p>
            <a:r>
              <a:rPr lang="en-IN" dirty="0">
                <a:solidFill>
                  <a:srgbClr val="FF0000"/>
                </a:solidFill>
              </a:rPr>
              <a:t> </a:t>
            </a:r>
            <a:r>
              <a:rPr lang="en-IN" sz="4000" b="1" dirty="0">
                <a:solidFill>
                  <a:srgbClr val="FF0000"/>
                </a:solidFill>
              </a:rPr>
              <a:t>INSIGHTS</a:t>
            </a:r>
          </a:p>
        </p:txBody>
      </p:sp>
      <p:sp>
        <p:nvSpPr>
          <p:cNvPr id="3" name="Text Placeholder 2">
            <a:extLst>
              <a:ext uri="{FF2B5EF4-FFF2-40B4-BE49-F238E27FC236}">
                <a16:creationId xmlns:a16="http://schemas.microsoft.com/office/drawing/2014/main" id="{18CF9FB7-773D-A2A2-85FE-EF9E607B2E2F}"/>
              </a:ext>
            </a:extLst>
          </p:cNvPr>
          <p:cNvSpPr>
            <a:spLocks noGrp="1"/>
          </p:cNvSpPr>
          <p:nvPr>
            <p:ph type="body" idx="1"/>
          </p:nvPr>
        </p:nvSpPr>
        <p:spPr>
          <a:xfrm>
            <a:off x="838200" y="1421296"/>
            <a:ext cx="10515600" cy="4800599"/>
          </a:xfrm>
        </p:spPr>
        <p:txBody>
          <a:bodyPr>
            <a:normAutofit/>
          </a:bodyPr>
          <a:lstStyle/>
          <a:p>
            <a:r>
              <a:rPr lang="en-IN" sz="2400" dirty="0"/>
              <a:t>Customer insights</a:t>
            </a:r>
          </a:p>
          <a:p>
            <a:r>
              <a:rPr lang="en-IN" sz="2400" dirty="0"/>
              <a:t>Product performance</a:t>
            </a:r>
          </a:p>
          <a:p>
            <a:r>
              <a:rPr lang="en-IN" sz="2400" dirty="0"/>
              <a:t>Sales and revenue trends</a:t>
            </a:r>
          </a:p>
          <a:p>
            <a:r>
              <a:rPr lang="en-IN" sz="2400" dirty="0"/>
              <a:t>Supplier analysis</a:t>
            </a:r>
          </a:p>
          <a:p>
            <a:r>
              <a:rPr lang="en-IN" sz="2400" dirty="0"/>
              <a:t>Operational efficiency</a:t>
            </a:r>
          </a:p>
          <a:p>
            <a:pPr marL="114300" indent="0">
              <a:buNone/>
            </a:pPr>
            <a:endParaRPr lang="en-IN" dirty="0"/>
          </a:p>
        </p:txBody>
      </p:sp>
      <p:sp>
        <p:nvSpPr>
          <p:cNvPr id="4" name="AutoShape 2">
            <a:extLst>
              <a:ext uri="{FF2B5EF4-FFF2-40B4-BE49-F238E27FC236}">
                <a16:creationId xmlns:a16="http://schemas.microsoft.com/office/drawing/2014/main" id="{62A84F8C-46A5-C9F4-8C84-6B5411EAAF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a:extLst>
              <a:ext uri="{FF2B5EF4-FFF2-40B4-BE49-F238E27FC236}">
                <a16:creationId xmlns:a16="http://schemas.microsoft.com/office/drawing/2014/main" id="{BD6F84D2-D28A-F566-9FAC-8CAF6A4D7BC5}"/>
              </a:ext>
            </a:extLst>
          </p:cNvPr>
          <p:cNvSpPr>
            <a:spLocks noChangeAspect="1" noChangeArrowheads="1"/>
          </p:cNvSpPr>
          <p:nvPr/>
        </p:nvSpPr>
        <p:spPr bwMode="auto">
          <a:xfrm>
            <a:off x="6096000" y="3429000"/>
            <a:ext cx="2349910" cy="23499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1EB1EBE1-0A04-2D3A-5685-B420A520F78D}"/>
              </a:ext>
            </a:extLst>
          </p:cNvPr>
          <p:cNvPicPr>
            <a:picLocks noChangeAspect="1"/>
          </p:cNvPicPr>
          <p:nvPr/>
        </p:nvPicPr>
        <p:blipFill>
          <a:blip r:embed="rId2"/>
          <a:stretch>
            <a:fillRect/>
          </a:stretch>
        </p:blipFill>
        <p:spPr>
          <a:xfrm>
            <a:off x="5456903" y="2772697"/>
            <a:ext cx="5896897" cy="3087329"/>
          </a:xfrm>
          <a:prstGeom prst="rect">
            <a:avLst/>
          </a:prstGeom>
        </p:spPr>
      </p:pic>
    </p:spTree>
    <p:extLst>
      <p:ext uri="{BB962C8B-B14F-4D97-AF65-F5344CB8AC3E}">
        <p14:creationId xmlns:p14="http://schemas.microsoft.com/office/powerpoint/2010/main" val="946930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E5D4-A080-9AC5-6E72-B1996A3E5A3A}"/>
              </a:ext>
            </a:extLst>
          </p:cNvPr>
          <p:cNvSpPr>
            <a:spLocks noGrp="1"/>
          </p:cNvSpPr>
          <p:nvPr>
            <p:ph type="title"/>
          </p:nvPr>
        </p:nvSpPr>
        <p:spPr>
          <a:xfrm>
            <a:off x="138506" y="211267"/>
            <a:ext cx="4611756" cy="755374"/>
          </a:xfrm>
        </p:spPr>
        <p:txBody>
          <a:bodyPr>
            <a:normAutofit/>
          </a:bodyPr>
          <a:lstStyle/>
          <a:p>
            <a:r>
              <a:rPr lang="en-US" sz="3600" b="1" dirty="0">
                <a:solidFill>
                  <a:srgbClr val="FF0000"/>
                </a:solidFill>
              </a:rPr>
              <a:t>Recommendations</a:t>
            </a:r>
            <a:endParaRPr lang="en-IN" sz="3600" b="1" dirty="0">
              <a:solidFill>
                <a:srgbClr val="FF0000"/>
              </a:solidFill>
            </a:endParaRPr>
          </a:p>
        </p:txBody>
      </p:sp>
      <p:sp>
        <p:nvSpPr>
          <p:cNvPr id="3" name="Text Placeholder 2">
            <a:extLst>
              <a:ext uri="{FF2B5EF4-FFF2-40B4-BE49-F238E27FC236}">
                <a16:creationId xmlns:a16="http://schemas.microsoft.com/office/drawing/2014/main" id="{9F967695-2EBB-2757-FF3A-939FC9347635}"/>
              </a:ext>
            </a:extLst>
          </p:cNvPr>
          <p:cNvSpPr>
            <a:spLocks noGrp="1"/>
          </p:cNvSpPr>
          <p:nvPr>
            <p:ph type="body" idx="1"/>
          </p:nvPr>
        </p:nvSpPr>
        <p:spPr>
          <a:xfrm>
            <a:off x="1234109" y="1325563"/>
            <a:ext cx="10250557" cy="4351338"/>
          </a:xfrm>
        </p:spPr>
        <p:txBody>
          <a:bodyPr>
            <a:normAutofit fontScale="62500" lnSpcReduction="20000"/>
          </a:bodyPr>
          <a:lstStyle/>
          <a:p>
            <a:pPr marL="114300" indent="0">
              <a:buNone/>
            </a:pPr>
            <a:r>
              <a:rPr lang="en-US" sz="3800" dirty="0">
                <a:solidFill>
                  <a:srgbClr val="00B050"/>
                </a:solidFill>
              </a:rPr>
              <a:t>Enhance Customer </a:t>
            </a:r>
            <a:r>
              <a:rPr lang="en-US" sz="3800" dirty="0" err="1">
                <a:solidFill>
                  <a:srgbClr val="00B050"/>
                </a:solidFill>
              </a:rPr>
              <a:t>Loyality</a:t>
            </a:r>
            <a:r>
              <a:rPr lang="en-US" sz="3800" dirty="0">
                <a:solidFill>
                  <a:srgbClr val="00B050"/>
                </a:solidFill>
              </a:rPr>
              <a:t> :</a:t>
            </a:r>
          </a:p>
          <a:p>
            <a:pPr marL="114300" indent="0">
              <a:buNone/>
            </a:pPr>
            <a:r>
              <a:rPr lang="en-US" dirty="0"/>
              <a:t>          Launch loyalty programs for top customers . Offer personalized discounts based on buying history.</a:t>
            </a:r>
          </a:p>
          <a:p>
            <a:pPr marL="114300" indent="0">
              <a:buNone/>
            </a:pPr>
            <a:r>
              <a:rPr lang="en-US" sz="3800" dirty="0">
                <a:solidFill>
                  <a:srgbClr val="00B050"/>
                </a:solidFill>
              </a:rPr>
              <a:t>Boost Product Sales:</a:t>
            </a:r>
          </a:p>
          <a:p>
            <a:pPr marL="114300" indent="0">
              <a:buNone/>
            </a:pPr>
            <a:r>
              <a:rPr lang="en-US" dirty="0"/>
              <a:t>          Increase stock and promotion for best-selling items . Introduce bundle offers for slow-moving products.</a:t>
            </a:r>
          </a:p>
          <a:p>
            <a:pPr marL="114300" indent="0">
              <a:buNone/>
            </a:pPr>
            <a:r>
              <a:rPr lang="en-US" sz="3800" dirty="0">
                <a:solidFill>
                  <a:srgbClr val="00B050"/>
                </a:solidFill>
              </a:rPr>
              <a:t>Optimize Inventory Management:</a:t>
            </a:r>
          </a:p>
          <a:p>
            <a:pPr marL="114300" indent="0">
              <a:buNone/>
            </a:pPr>
            <a:r>
              <a:rPr lang="en-US" dirty="0"/>
              <a:t>         Maintain safety stock for high-demand products . Reduce overstock of low-performing items.</a:t>
            </a:r>
          </a:p>
          <a:p>
            <a:pPr marL="114300" indent="0">
              <a:buNone/>
            </a:pPr>
            <a:r>
              <a:rPr lang="en-US" sz="3800" dirty="0">
                <a:solidFill>
                  <a:srgbClr val="00B050"/>
                </a:solidFill>
              </a:rPr>
              <a:t>Improve Supplier Relationships:</a:t>
            </a:r>
          </a:p>
          <a:p>
            <a:pPr marL="114300" indent="0">
              <a:buNone/>
            </a:pPr>
            <a:r>
              <a:rPr lang="en-US" dirty="0"/>
              <a:t>          Prioritize reliable suppliers with consistent delivery . Negotiate better terms with high-performing suppliers.</a:t>
            </a:r>
          </a:p>
          <a:p>
            <a:pPr marL="114300" indent="0">
              <a:buNone/>
            </a:pPr>
            <a:r>
              <a:rPr lang="en-US" sz="3800" dirty="0">
                <a:solidFill>
                  <a:srgbClr val="00B050"/>
                </a:solidFill>
              </a:rPr>
              <a:t>Data-Driven Decision Making:</a:t>
            </a:r>
          </a:p>
          <a:p>
            <a:pPr marL="114300" indent="0">
              <a:buNone/>
            </a:pPr>
            <a:r>
              <a:rPr lang="en-US" dirty="0"/>
              <a:t>           Continue using SQL reports for weekly/monthly insights . Integrate sales trends into marketing and                  stocking strategies.</a:t>
            </a:r>
            <a:endParaRPr lang="en-IN" dirty="0"/>
          </a:p>
        </p:txBody>
      </p:sp>
      <p:sp>
        <p:nvSpPr>
          <p:cNvPr id="4" name="Flowchart: Decision 3">
            <a:extLst>
              <a:ext uri="{FF2B5EF4-FFF2-40B4-BE49-F238E27FC236}">
                <a16:creationId xmlns:a16="http://schemas.microsoft.com/office/drawing/2014/main" id="{98070851-A248-925B-08A8-52D9712CB13F}"/>
              </a:ext>
            </a:extLst>
          </p:cNvPr>
          <p:cNvSpPr/>
          <p:nvPr/>
        </p:nvSpPr>
        <p:spPr>
          <a:xfrm>
            <a:off x="1421296" y="1886150"/>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5" name="Flowchart: Decision 4">
            <a:extLst>
              <a:ext uri="{FF2B5EF4-FFF2-40B4-BE49-F238E27FC236}">
                <a16:creationId xmlns:a16="http://schemas.microsoft.com/office/drawing/2014/main" id="{328A941F-5FD7-52EF-37AF-372BE7C86050}"/>
              </a:ext>
            </a:extLst>
          </p:cNvPr>
          <p:cNvSpPr/>
          <p:nvPr/>
        </p:nvSpPr>
        <p:spPr>
          <a:xfrm>
            <a:off x="1421296" y="2558282"/>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Flowchart: Decision 6">
            <a:extLst>
              <a:ext uri="{FF2B5EF4-FFF2-40B4-BE49-F238E27FC236}">
                <a16:creationId xmlns:a16="http://schemas.microsoft.com/office/drawing/2014/main" id="{05225F2F-5AA0-1259-518D-35358B1623CE}"/>
              </a:ext>
            </a:extLst>
          </p:cNvPr>
          <p:cNvSpPr/>
          <p:nvPr/>
        </p:nvSpPr>
        <p:spPr>
          <a:xfrm>
            <a:off x="1421296" y="3462199"/>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Flowchart: Decision 7">
            <a:extLst>
              <a:ext uri="{FF2B5EF4-FFF2-40B4-BE49-F238E27FC236}">
                <a16:creationId xmlns:a16="http://schemas.microsoft.com/office/drawing/2014/main" id="{79DA0836-68E2-FE56-D430-4318F6C59E43}"/>
              </a:ext>
            </a:extLst>
          </p:cNvPr>
          <p:cNvSpPr/>
          <p:nvPr/>
        </p:nvSpPr>
        <p:spPr>
          <a:xfrm>
            <a:off x="1454426" y="4165329"/>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Flowchart: Decision 8">
            <a:extLst>
              <a:ext uri="{FF2B5EF4-FFF2-40B4-BE49-F238E27FC236}">
                <a16:creationId xmlns:a16="http://schemas.microsoft.com/office/drawing/2014/main" id="{D4BC46CE-5398-A7B9-7F5F-BE565B625CC4}"/>
              </a:ext>
            </a:extLst>
          </p:cNvPr>
          <p:cNvSpPr/>
          <p:nvPr/>
        </p:nvSpPr>
        <p:spPr>
          <a:xfrm>
            <a:off x="1528970" y="5038248"/>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Tree>
    <p:extLst>
      <p:ext uri="{BB962C8B-B14F-4D97-AF65-F5344CB8AC3E}">
        <p14:creationId xmlns:p14="http://schemas.microsoft.com/office/powerpoint/2010/main" val="1751074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62D19D-C671-126B-C6D9-8874F35D3BE8}"/>
              </a:ext>
            </a:extLst>
          </p:cNvPr>
          <p:cNvSpPr>
            <a:spLocks noGrp="1"/>
          </p:cNvSpPr>
          <p:nvPr>
            <p:ph type="body" idx="1"/>
          </p:nvPr>
        </p:nvSpPr>
        <p:spPr>
          <a:xfrm>
            <a:off x="839376" y="1428060"/>
            <a:ext cx="10515600" cy="2000940"/>
          </a:xfrm>
        </p:spPr>
        <p:txBody>
          <a:bodyPr/>
          <a:lstStyle/>
          <a:p>
            <a:pPr marL="114300" indent="0">
              <a:buNone/>
            </a:pPr>
            <a:r>
              <a:rPr lang="en-US" dirty="0"/>
              <a:t>The Grocery Store Management System organizes and analyzes store data using SQL, enabling quick and accurate reporting . It provides actionable insights to boost sales, manage inventory efficiently, and improve overall business decisions.</a:t>
            </a:r>
            <a:endParaRPr lang="en-IN" dirty="0"/>
          </a:p>
        </p:txBody>
      </p:sp>
      <p:sp>
        <p:nvSpPr>
          <p:cNvPr id="4" name="TextBox 3">
            <a:extLst>
              <a:ext uri="{FF2B5EF4-FFF2-40B4-BE49-F238E27FC236}">
                <a16:creationId xmlns:a16="http://schemas.microsoft.com/office/drawing/2014/main" id="{35B17BBC-0369-3B40-C9F1-2F90F7CAEBF3}"/>
              </a:ext>
            </a:extLst>
          </p:cNvPr>
          <p:cNvSpPr txBox="1"/>
          <p:nvPr/>
        </p:nvSpPr>
        <p:spPr>
          <a:xfrm>
            <a:off x="353962" y="363794"/>
            <a:ext cx="2834430" cy="707886"/>
          </a:xfrm>
          <a:prstGeom prst="rect">
            <a:avLst/>
          </a:prstGeom>
          <a:noFill/>
        </p:spPr>
        <p:txBody>
          <a:bodyPr wrap="none" rtlCol="0">
            <a:spAutoFit/>
          </a:bodyPr>
          <a:lstStyle/>
          <a:p>
            <a:r>
              <a:rPr lang="en-US" sz="4000" b="1" dirty="0">
                <a:solidFill>
                  <a:srgbClr val="FF0000"/>
                </a:solidFill>
              </a:rPr>
              <a:t>SUMMARY</a:t>
            </a:r>
            <a:endParaRPr lang="en-IN" sz="4000" b="1" dirty="0">
              <a:solidFill>
                <a:srgbClr val="FF0000"/>
              </a:solidFill>
            </a:endParaRPr>
          </a:p>
        </p:txBody>
      </p:sp>
    </p:spTree>
    <p:extLst>
      <p:ext uri="{BB962C8B-B14F-4D97-AF65-F5344CB8AC3E}">
        <p14:creationId xmlns:p14="http://schemas.microsoft.com/office/powerpoint/2010/main" val="1685637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2C3158-066B-F076-32D8-44233F826907}"/>
              </a:ext>
            </a:extLst>
          </p:cNvPr>
          <p:cNvSpPr>
            <a:spLocks noGrp="1"/>
          </p:cNvSpPr>
          <p:nvPr>
            <p:ph type="title" idx="4294967295"/>
          </p:nvPr>
        </p:nvSpPr>
        <p:spPr>
          <a:xfrm>
            <a:off x="0" y="365125"/>
            <a:ext cx="10515600" cy="6164263"/>
          </a:xfrm>
        </p:spPr>
        <p:txBody>
          <a:bodyPr>
            <a:noAutofit/>
          </a:bodyPr>
          <a:lstStyle/>
          <a:p>
            <a:r>
              <a:rPr lang="en-US" sz="9600" dirty="0">
                <a:solidFill>
                  <a:srgbClr val="FF0000"/>
                </a:solidFill>
              </a:rPr>
              <a:t>            </a:t>
            </a:r>
            <a:endParaRPr lang="en-IN" sz="9600" dirty="0">
              <a:solidFill>
                <a:srgbClr val="FF0000"/>
              </a:solidFill>
            </a:endParaRPr>
          </a:p>
        </p:txBody>
      </p:sp>
      <p:pic>
        <p:nvPicPr>
          <p:cNvPr id="6" name="Picture 5" descr="A white character with a black tie and a white speech bubble">
            <a:extLst>
              <a:ext uri="{FF2B5EF4-FFF2-40B4-BE49-F238E27FC236}">
                <a16:creationId xmlns:a16="http://schemas.microsoft.com/office/drawing/2014/main" id="{0B6DBFD0-C242-61A6-95A4-D8A1723DE400}"/>
              </a:ext>
            </a:extLst>
          </p:cNvPr>
          <p:cNvPicPr>
            <a:picLocks noChangeAspect="1"/>
          </p:cNvPicPr>
          <p:nvPr/>
        </p:nvPicPr>
        <p:blipFill>
          <a:blip r:embed="rId2"/>
          <a:stretch>
            <a:fillRect/>
          </a:stretch>
        </p:blipFill>
        <p:spPr>
          <a:xfrm>
            <a:off x="0" y="59557"/>
            <a:ext cx="12093677" cy="6164263"/>
          </a:xfrm>
          <a:prstGeom prst="rect">
            <a:avLst/>
          </a:prstGeom>
        </p:spPr>
      </p:pic>
    </p:spTree>
    <p:extLst>
      <p:ext uri="{BB962C8B-B14F-4D97-AF65-F5344CB8AC3E}">
        <p14:creationId xmlns:p14="http://schemas.microsoft.com/office/powerpoint/2010/main" val="191606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0960-B728-BABC-9CDA-4FC9F58EAB07}"/>
              </a:ext>
            </a:extLst>
          </p:cNvPr>
          <p:cNvSpPr>
            <a:spLocks noGrp="1"/>
          </p:cNvSpPr>
          <p:nvPr>
            <p:ph type="title" idx="4294967295"/>
          </p:nvPr>
        </p:nvSpPr>
        <p:spPr>
          <a:xfrm>
            <a:off x="0" y="288925"/>
            <a:ext cx="3656013" cy="649288"/>
          </a:xfrm>
        </p:spPr>
        <p:txBody>
          <a:bodyPr>
            <a:normAutofit fontScale="90000"/>
          </a:bodyPr>
          <a:lstStyle/>
          <a:p>
            <a:r>
              <a:rPr lang="en-IN" dirty="0">
                <a:solidFill>
                  <a:srgbClr val="FF0000"/>
                </a:solidFill>
              </a:rPr>
              <a:t> </a:t>
            </a:r>
            <a:r>
              <a:rPr lang="en-IN" b="1" dirty="0">
                <a:solidFill>
                  <a:srgbClr val="FF0000"/>
                </a:solidFill>
              </a:rPr>
              <a:t>INTRODUCTION</a:t>
            </a:r>
          </a:p>
        </p:txBody>
      </p:sp>
      <p:sp>
        <p:nvSpPr>
          <p:cNvPr id="3" name="Text Placeholder 2">
            <a:extLst>
              <a:ext uri="{FF2B5EF4-FFF2-40B4-BE49-F238E27FC236}">
                <a16:creationId xmlns:a16="http://schemas.microsoft.com/office/drawing/2014/main" id="{83111A66-477C-72F8-F2EB-5BF77377BAF6}"/>
              </a:ext>
            </a:extLst>
          </p:cNvPr>
          <p:cNvSpPr>
            <a:spLocks noGrp="1"/>
          </p:cNvSpPr>
          <p:nvPr>
            <p:ph type="body" idx="4294967295"/>
          </p:nvPr>
        </p:nvSpPr>
        <p:spPr>
          <a:xfrm>
            <a:off x="-1" y="938213"/>
            <a:ext cx="12051587" cy="5238750"/>
          </a:xfrm>
        </p:spPr>
        <p:txBody>
          <a:bodyPr/>
          <a:lstStyle/>
          <a:p>
            <a:r>
              <a:rPr lang="en-IN" dirty="0">
                <a:latin typeface="Times New Roman" panose="02020603050405020304" pitchFamily="18" charset="0"/>
                <a:cs typeface="Times New Roman" panose="02020603050405020304" pitchFamily="18" charset="0"/>
              </a:rPr>
              <a:t>From beginning with barter system to reaching to a seamless transactions, walking thousand miles to buy groceries to getting in front of the door,  managing the shops and stocks with humans in the store to operating it from online systems, making goods by man made to making it from machine made, the retail and grocery management systems journey was commendable.</a:t>
            </a:r>
          </a:p>
          <a:p>
            <a:r>
              <a:rPr lang="en-IN" dirty="0">
                <a:latin typeface="Times New Roman" panose="02020603050405020304" pitchFamily="18" charset="0"/>
                <a:cs typeface="Times New Roman" panose="02020603050405020304" pitchFamily="18" charset="0"/>
              </a:rPr>
              <a:t>But due to ineffective management of inventory, suppliers, customer orders, employees, and product categories, it leads to loss for grocery stores as well as customers.</a:t>
            </a:r>
          </a:p>
          <a:p>
            <a:r>
              <a:rPr lang="en-IN" dirty="0">
                <a:latin typeface="Times New Roman" panose="02020603050405020304" pitchFamily="18" charset="0"/>
                <a:cs typeface="Times New Roman" panose="02020603050405020304" pitchFamily="18" charset="0"/>
              </a:rPr>
              <a:t>So, efficient data handling helps businesses track sales and revenue, monitor product availability, employee details, and also analyse operations.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340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443382" y="2877931"/>
            <a:ext cx="5023133" cy="6902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36F2-0DB1-D282-E7D6-D55616B21D43}"/>
              </a:ext>
            </a:extLst>
          </p:cNvPr>
          <p:cNvSpPr>
            <a:spLocks noGrp="1"/>
          </p:cNvSpPr>
          <p:nvPr>
            <p:ph type="title" idx="4294967295"/>
          </p:nvPr>
        </p:nvSpPr>
        <p:spPr>
          <a:xfrm>
            <a:off x="-33776" y="365125"/>
            <a:ext cx="5633199" cy="644525"/>
          </a:xfrm>
        </p:spPr>
        <p:txBody>
          <a:bodyPr>
            <a:normAutofit/>
          </a:bodyPr>
          <a:lstStyle/>
          <a:p>
            <a:r>
              <a:rPr lang="en-IN" sz="4000" b="1" dirty="0">
                <a:solidFill>
                  <a:srgbClr val="FF0000"/>
                </a:solidFill>
              </a:rPr>
              <a:t>Objectives</a:t>
            </a:r>
          </a:p>
        </p:txBody>
      </p:sp>
      <p:sp>
        <p:nvSpPr>
          <p:cNvPr id="3" name="Text Placeholder 2">
            <a:extLst>
              <a:ext uri="{FF2B5EF4-FFF2-40B4-BE49-F238E27FC236}">
                <a16:creationId xmlns:a16="http://schemas.microsoft.com/office/drawing/2014/main" id="{C73B61DD-3BB8-76A6-1A64-8EA05E9F0247}"/>
              </a:ext>
            </a:extLst>
          </p:cNvPr>
          <p:cNvSpPr>
            <a:spLocks noGrp="1"/>
          </p:cNvSpPr>
          <p:nvPr>
            <p:ph type="body" idx="4294967295"/>
          </p:nvPr>
        </p:nvSpPr>
        <p:spPr>
          <a:xfrm>
            <a:off x="0" y="1497013"/>
            <a:ext cx="12192000" cy="4351337"/>
          </a:xfrm>
        </p:spPr>
        <p:txBody>
          <a:bodyPr/>
          <a:lstStyle/>
          <a:p>
            <a:r>
              <a:rPr lang="en-IN" dirty="0"/>
              <a:t>This project is related to a mini grocery store database with interconnected entities such as orders, products, employees, and suppliers.</a:t>
            </a:r>
          </a:p>
          <a:p>
            <a:r>
              <a:rPr lang="en-IN" dirty="0"/>
              <a:t>It offers hands-on experience in understanding data relationships and operational workflows.</a:t>
            </a:r>
          </a:p>
          <a:p>
            <a:r>
              <a:rPr lang="en-IN" dirty="0"/>
              <a:t>By using </a:t>
            </a:r>
            <a:r>
              <a:rPr lang="en-IN" dirty="0" err="1"/>
              <a:t>Mysql</a:t>
            </a:r>
            <a:r>
              <a:rPr lang="en-IN" dirty="0"/>
              <a:t>, we can extract and transform data then it will be useful for data driven – decision making for gaining valuable business insights and operational efficiency through data analysis.</a:t>
            </a:r>
          </a:p>
          <a:p>
            <a:endParaRPr lang="en-IN" dirty="0"/>
          </a:p>
        </p:txBody>
      </p:sp>
    </p:spTree>
    <p:extLst>
      <p:ext uri="{BB962C8B-B14F-4D97-AF65-F5344CB8AC3E}">
        <p14:creationId xmlns:p14="http://schemas.microsoft.com/office/powerpoint/2010/main" val="4042941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2DAD-13BA-4875-5D41-4F56503F8B90}"/>
              </a:ext>
            </a:extLst>
          </p:cNvPr>
          <p:cNvSpPr>
            <a:spLocks noGrp="1"/>
          </p:cNvSpPr>
          <p:nvPr>
            <p:ph type="title"/>
          </p:nvPr>
        </p:nvSpPr>
        <p:spPr>
          <a:xfrm>
            <a:off x="211172" y="75713"/>
            <a:ext cx="2007703" cy="615655"/>
          </a:xfrm>
          <a:effectLst>
            <a:outerShdw blurRad="50800" dist="38100" dir="16200000" rotWithShape="0">
              <a:prstClr val="black">
                <a:alpha val="40000"/>
              </a:prstClr>
            </a:outerShdw>
          </a:effectLst>
        </p:spPr>
        <p:txBody>
          <a:bodyPr>
            <a:normAutofit fontScale="90000"/>
          </a:bodyPr>
          <a:lstStyle/>
          <a:p>
            <a:r>
              <a:rPr lang="en-IN" b="1" dirty="0">
                <a:solidFill>
                  <a:srgbClr val="00B050"/>
                </a:solidFill>
              </a:rPr>
              <a:t>Tables</a:t>
            </a:r>
          </a:p>
        </p:txBody>
      </p:sp>
      <p:sp>
        <p:nvSpPr>
          <p:cNvPr id="3" name="Text Placeholder 2">
            <a:extLst>
              <a:ext uri="{FF2B5EF4-FFF2-40B4-BE49-F238E27FC236}">
                <a16:creationId xmlns:a16="http://schemas.microsoft.com/office/drawing/2014/main" id="{B5F6118F-FFC0-60CA-2940-1E119E908DFE}"/>
              </a:ext>
            </a:extLst>
          </p:cNvPr>
          <p:cNvSpPr>
            <a:spLocks noGrp="1"/>
          </p:cNvSpPr>
          <p:nvPr>
            <p:ph type="body" idx="1"/>
          </p:nvPr>
        </p:nvSpPr>
        <p:spPr>
          <a:xfrm>
            <a:off x="708991" y="796372"/>
            <a:ext cx="10515600" cy="615655"/>
          </a:xfrm>
        </p:spPr>
        <p:txBody>
          <a:bodyPr/>
          <a:lstStyle/>
          <a:p>
            <a:r>
              <a:rPr lang="en-IN" dirty="0">
                <a:solidFill>
                  <a:srgbClr val="FF0000"/>
                </a:solidFill>
              </a:rPr>
              <a:t>Product table                                                          Suppliers table</a:t>
            </a:r>
          </a:p>
        </p:txBody>
      </p:sp>
      <p:pic>
        <p:nvPicPr>
          <p:cNvPr id="9" name="Picture 8">
            <a:extLst>
              <a:ext uri="{FF2B5EF4-FFF2-40B4-BE49-F238E27FC236}">
                <a16:creationId xmlns:a16="http://schemas.microsoft.com/office/drawing/2014/main" id="{FC47ECDA-EDDC-2CA0-ACCF-D47FB09DD007}"/>
              </a:ext>
            </a:extLst>
          </p:cNvPr>
          <p:cNvPicPr>
            <a:picLocks noChangeAspect="1"/>
          </p:cNvPicPr>
          <p:nvPr/>
        </p:nvPicPr>
        <p:blipFill>
          <a:blip r:embed="rId2"/>
          <a:stretch>
            <a:fillRect/>
          </a:stretch>
        </p:blipFill>
        <p:spPr>
          <a:xfrm>
            <a:off x="708991" y="1676400"/>
            <a:ext cx="4621695" cy="1752601"/>
          </a:xfrm>
          <a:prstGeom prst="rect">
            <a:avLst/>
          </a:prstGeom>
          <a:ln>
            <a:solidFill>
              <a:srgbClr val="FF0000"/>
            </a:solidFill>
          </a:ln>
        </p:spPr>
      </p:pic>
      <p:pic>
        <p:nvPicPr>
          <p:cNvPr id="13" name="Picture 12">
            <a:extLst>
              <a:ext uri="{FF2B5EF4-FFF2-40B4-BE49-F238E27FC236}">
                <a16:creationId xmlns:a16="http://schemas.microsoft.com/office/drawing/2014/main" id="{A32C94C3-84B9-8283-B255-1DE36D4C39CF}"/>
              </a:ext>
            </a:extLst>
          </p:cNvPr>
          <p:cNvPicPr>
            <a:picLocks noChangeAspect="1"/>
          </p:cNvPicPr>
          <p:nvPr/>
        </p:nvPicPr>
        <p:blipFill>
          <a:blip r:embed="rId3"/>
          <a:stretch>
            <a:fillRect/>
          </a:stretch>
        </p:blipFill>
        <p:spPr>
          <a:xfrm>
            <a:off x="6861316" y="1732373"/>
            <a:ext cx="4700173" cy="1213813"/>
          </a:xfrm>
          <a:prstGeom prst="rect">
            <a:avLst/>
          </a:prstGeom>
          <a:ln>
            <a:solidFill>
              <a:srgbClr val="FF0000"/>
            </a:solidFill>
          </a:ln>
        </p:spPr>
      </p:pic>
      <p:sp>
        <p:nvSpPr>
          <p:cNvPr id="17" name="TextBox 16">
            <a:extLst>
              <a:ext uri="{FF2B5EF4-FFF2-40B4-BE49-F238E27FC236}">
                <a16:creationId xmlns:a16="http://schemas.microsoft.com/office/drawing/2014/main" id="{B8DD290E-2973-7340-865F-48190BE11F1B}"/>
              </a:ext>
            </a:extLst>
          </p:cNvPr>
          <p:cNvSpPr txBox="1"/>
          <p:nvPr/>
        </p:nvSpPr>
        <p:spPr>
          <a:xfrm>
            <a:off x="7233078" y="3450150"/>
            <a:ext cx="2603551" cy="461665"/>
          </a:xfrm>
          <a:prstGeom prst="rect">
            <a:avLst/>
          </a:prstGeom>
          <a:noFill/>
        </p:spPr>
        <p:txBody>
          <a:bodyPr wrap="square">
            <a:spAutoFit/>
          </a:bodyPr>
          <a:lstStyle/>
          <a:p>
            <a:r>
              <a:rPr lang="en-IN" sz="2400" dirty="0">
                <a:solidFill>
                  <a:srgbClr val="FF0000"/>
                </a:solidFill>
              </a:rPr>
              <a:t>Customers </a:t>
            </a:r>
            <a:r>
              <a:rPr lang="en-IN" sz="2400">
                <a:solidFill>
                  <a:srgbClr val="FF0000"/>
                </a:solidFill>
              </a:rPr>
              <a:t>table                                                             </a:t>
            </a:r>
            <a:endParaRPr lang="en-IN" sz="2400" dirty="0">
              <a:solidFill>
                <a:srgbClr val="FF0000"/>
              </a:solidFill>
            </a:endParaRPr>
          </a:p>
        </p:txBody>
      </p:sp>
      <p:pic>
        <p:nvPicPr>
          <p:cNvPr id="19" name="Picture 18">
            <a:extLst>
              <a:ext uri="{FF2B5EF4-FFF2-40B4-BE49-F238E27FC236}">
                <a16:creationId xmlns:a16="http://schemas.microsoft.com/office/drawing/2014/main" id="{22C9CB00-10CF-C683-8547-1CA53D578393}"/>
              </a:ext>
            </a:extLst>
          </p:cNvPr>
          <p:cNvPicPr>
            <a:picLocks noChangeAspect="1"/>
          </p:cNvPicPr>
          <p:nvPr/>
        </p:nvPicPr>
        <p:blipFill>
          <a:blip r:embed="rId4"/>
          <a:stretch>
            <a:fillRect/>
          </a:stretch>
        </p:blipFill>
        <p:spPr>
          <a:xfrm>
            <a:off x="708991" y="4362450"/>
            <a:ext cx="4133850" cy="819150"/>
          </a:xfrm>
          <a:prstGeom prst="rect">
            <a:avLst/>
          </a:prstGeom>
          <a:ln>
            <a:solidFill>
              <a:srgbClr val="FF0000"/>
            </a:solidFill>
          </a:ln>
        </p:spPr>
      </p:pic>
      <p:pic>
        <p:nvPicPr>
          <p:cNvPr id="23" name="Picture 22">
            <a:extLst>
              <a:ext uri="{FF2B5EF4-FFF2-40B4-BE49-F238E27FC236}">
                <a16:creationId xmlns:a16="http://schemas.microsoft.com/office/drawing/2014/main" id="{1823E596-EDBA-3FD6-5166-E004A4D313CC}"/>
              </a:ext>
            </a:extLst>
          </p:cNvPr>
          <p:cNvPicPr>
            <a:picLocks noChangeAspect="1"/>
          </p:cNvPicPr>
          <p:nvPr/>
        </p:nvPicPr>
        <p:blipFill>
          <a:blip r:embed="rId5"/>
          <a:stretch>
            <a:fillRect/>
          </a:stretch>
        </p:blipFill>
        <p:spPr>
          <a:xfrm>
            <a:off x="7349161" y="4033521"/>
            <a:ext cx="4466919" cy="924560"/>
          </a:xfrm>
          <a:prstGeom prst="rect">
            <a:avLst/>
          </a:prstGeom>
          <a:ln>
            <a:solidFill>
              <a:srgbClr val="FF0000"/>
            </a:solidFill>
          </a:ln>
        </p:spPr>
      </p:pic>
      <p:sp>
        <p:nvSpPr>
          <p:cNvPr id="4" name="Rectangle 3">
            <a:extLst>
              <a:ext uri="{FF2B5EF4-FFF2-40B4-BE49-F238E27FC236}">
                <a16:creationId xmlns:a16="http://schemas.microsoft.com/office/drawing/2014/main" id="{76D441F5-F157-44C4-89AB-36BAD4A9E253}"/>
              </a:ext>
            </a:extLst>
          </p:cNvPr>
          <p:cNvSpPr/>
          <p:nvPr/>
        </p:nvSpPr>
        <p:spPr>
          <a:xfrm>
            <a:off x="867463" y="3680982"/>
            <a:ext cx="2517036" cy="477054"/>
          </a:xfrm>
          <a:prstGeom prst="rect">
            <a:avLst/>
          </a:prstGeom>
        </p:spPr>
        <p:txBody>
          <a:bodyPr wrap="none">
            <a:spAutoFit/>
          </a:bodyPr>
          <a:lstStyle/>
          <a:p>
            <a:r>
              <a:rPr lang="en-IN" sz="2500" dirty="0">
                <a:solidFill>
                  <a:srgbClr val="FF0000"/>
                </a:solidFill>
              </a:rPr>
              <a:t>Categories table</a:t>
            </a:r>
            <a:endParaRPr lang="en-IN" sz="2500" dirty="0"/>
          </a:p>
        </p:txBody>
      </p:sp>
    </p:spTree>
    <p:extLst>
      <p:ext uri="{BB962C8B-B14F-4D97-AF65-F5344CB8AC3E}">
        <p14:creationId xmlns:p14="http://schemas.microsoft.com/office/powerpoint/2010/main" val="2928232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1F38-C2E7-F016-FCF3-D211BCC95C08}"/>
              </a:ext>
            </a:extLst>
          </p:cNvPr>
          <p:cNvSpPr>
            <a:spLocks noGrp="1"/>
          </p:cNvSpPr>
          <p:nvPr>
            <p:ph type="title"/>
          </p:nvPr>
        </p:nvSpPr>
        <p:spPr>
          <a:xfrm>
            <a:off x="66807" y="-141652"/>
            <a:ext cx="3154501" cy="1325563"/>
          </a:xfrm>
          <a:effectLst>
            <a:outerShdw blurRad="50800" dist="38100" dir="10800000" algn="r" rotWithShape="0">
              <a:prstClr val="black">
                <a:alpha val="40000"/>
              </a:prstClr>
            </a:outerShdw>
          </a:effectLst>
        </p:spPr>
        <p:txBody>
          <a:bodyPr/>
          <a:lstStyle/>
          <a:p>
            <a:r>
              <a:rPr lang="en-IN" b="1" dirty="0">
                <a:solidFill>
                  <a:srgbClr val="00B050"/>
                </a:solidFill>
              </a:rPr>
              <a:t>Tables</a:t>
            </a:r>
          </a:p>
        </p:txBody>
      </p:sp>
      <p:sp>
        <p:nvSpPr>
          <p:cNvPr id="3" name="Text Placeholder 2">
            <a:extLst>
              <a:ext uri="{FF2B5EF4-FFF2-40B4-BE49-F238E27FC236}">
                <a16:creationId xmlns:a16="http://schemas.microsoft.com/office/drawing/2014/main" id="{4571252E-A83A-0597-C886-DE6EB75F7B34}"/>
              </a:ext>
            </a:extLst>
          </p:cNvPr>
          <p:cNvSpPr>
            <a:spLocks noGrp="1"/>
          </p:cNvSpPr>
          <p:nvPr>
            <p:ph type="body" idx="1"/>
          </p:nvPr>
        </p:nvSpPr>
        <p:spPr>
          <a:xfrm>
            <a:off x="838200" y="1023729"/>
            <a:ext cx="10515600" cy="5153233"/>
          </a:xfrm>
        </p:spPr>
        <p:txBody>
          <a:bodyPr/>
          <a:lstStyle/>
          <a:p>
            <a:pPr marL="114300" indent="0">
              <a:buNone/>
            </a:pPr>
            <a:r>
              <a:rPr lang="en-IN" dirty="0">
                <a:solidFill>
                  <a:srgbClr val="FF0000"/>
                </a:solidFill>
              </a:rPr>
              <a:t>Employees table                                              </a:t>
            </a:r>
            <a:r>
              <a:rPr lang="en-IN" dirty="0" err="1">
                <a:solidFill>
                  <a:srgbClr val="FF0000"/>
                </a:solidFill>
              </a:rPr>
              <a:t>Order_details</a:t>
            </a:r>
            <a:r>
              <a:rPr lang="en-IN" dirty="0">
                <a:solidFill>
                  <a:srgbClr val="FF0000"/>
                </a:solidFill>
              </a:rPr>
              <a:t> table</a:t>
            </a:r>
          </a:p>
          <a:p>
            <a:endParaRPr lang="en-IN" dirty="0"/>
          </a:p>
          <a:p>
            <a:endParaRPr lang="en-IN" dirty="0"/>
          </a:p>
          <a:p>
            <a:endParaRPr lang="en-IN" dirty="0"/>
          </a:p>
          <a:p>
            <a:pPr marL="114300" indent="0">
              <a:buNone/>
            </a:pPr>
            <a:r>
              <a:rPr lang="en-IN" dirty="0"/>
              <a:t>                                           </a:t>
            </a:r>
          </a:p>
          <a:p>
            <a:pPr marL="114300" indent="0">
              <a:buNone/>
            </a:pPr>
            <a:endParaRPr lang="en-IN" dirty="0"/>
          </a:p>
          <a:p>
            <a:pPr marL="114300" indent="0">
              <a:buNone/>
            </a:pPr>
            <a:r>
              <a:rPr lang="en-IN" dirty="0">
                <a:solidFill>
                  <a:srgbClr val="FF0000"/>
                </a:solidFill>
              </a:rPr>
              <a:t>                                          Orders table</a:t>
            </a:r>
          </a:p>
        </p:txBody>
      </p:sp>
      <p:pic>
        <p:nvPicPr>
          <p:cNvPr id="5" name="Picture 4">
            <a:extLst>
              <a:ext uri="{FF2B5EF4-FFF2-40B4-BE49-F238E27FC236}">
                <a16:creationId xmlns:a16="http://schemas.microsoft.com/office/drawing/2014/main" id="{4F504256-804D-B508-9248-FC11327B5C2E}"/>
              </a:ext>
            </a:extLst>
          </p:cNvPr>
          <p:cNvPicPr>
            <a:picLocks noChangeAspect="1"/>
          </p:cNvPicPr>
          <p:nvPr/>
        </p:nvPicPr>
        <p:blipFill>
          <a:blip r:embed="rId3"/>
          <a:stretch>
            <a:fillRect/>
          </a:stretch>
        </p:blipFill>
        <p:spPr>
          <a:xfrm>
            <a:off x="1133267" y="1922808"/>
            <a:ext cx="4200525" cy="1123950"/>
          </a:xfrm>
          <a:prstGeom prst="rect">
            <a:avLst/>
          </a:prstGeom>
          <a:ln>
            <a:solidFill>
              <a:srgbClr val="FF0000"/>
            </a:solidFill>
          </a:ln>
        </p:spPr>
      </p:pic>
      <p:pic>
        <p:nvPicPr>
          <p:cNvPr id="7" name="Picture 6">
            <a:extLst>
              <a:ext uri="{FF2B5EF4-FFF2-40B4-BE49-F238E27FC236}">
                <a16:creationId xmlns:a16="http://schemas.microsoft.com/office/drawing/2014/main" id="{DD443D72-CC92-C327-E126-9CFC30011769}"/>
              </a:ext>
            </a:extLst>
          </p:cNvPr>
          <p:cNvPicPr>
            <a:picLocks noChangeAspect="1"/>
          </p:cNvPicPr>
          <p:nvPr/>
        </p:nvPicPr>
        <p:blipFill>
          <a:blip r:embed="rId4"/>
          <a:stretch>
            <a:fillRect/>
          </a:stretch>
        </p:blipFill>
        <p:spPr>
          <a:xfrm>
            <a:off x="6672470" y="1807230"/>
            <a:ext cx="4681330" cy="1325563"/>
          </a:xfrm>
          <a:prstGeom prst="rect">
            <a:avLst/>
          </a:prstGeom>
          <a:ln>
            <a:solidFill>
              <a:srgbClr val="FF0000"/>
            </a:solidFill>
          </a:ln>
        </p:spPr>
      </p:pic>
      <p:pic>
        <p:nvPicPr>
          <p:cNvPr id="11" name="Picture 10">
            <a:extLst>
              <a:ext uri="{FF2B5EF4-FFF2-40B4-BE49-F238E27FC236}">
                <a16:creationId xmlns:a16="http://schemas.microsoft.com/office/drawing/2014/main" id="{B49094B6-1187-95EB-58CB-F31AE48843ED}"/>
              </a:ext>
            </a:extLst>
          </p:cNvPr>
          <p:cNvPicPr>
            <a:picLocks noChangeAspect="1"/>
          </p:cNvPicPr>
          <p:nvPr/>
        </p:nvPicPr>
        <p:blipFill>
          <a:blip r:embed="rId5"/>
          <a:stretch>
            <a:fillRect/>
          </a:stretch>
        </p:blipFill>
        <p:spPr>
          <a:xfrm>
            <a:off x="3648903" y="4754424"/>
            <a:ext cx="4219575" cy="1343025"/>
          </a:xfrm>
          <a:prstGeom prst="rect">
            <a:avLst/>
          </a:prstGeom>
          <a:ln>
            <a:solidFill>
              <a:srgbClr val="FF0000"/>
            </a:solidFill>
          </a:ln>
        </p:spPr>
      </p:pic>
    </p:spTree>
    <p:extLst>
      <p:ext uri="{BB962C8B-B14F-4D97-AF65-F5344CB8AC3E}">
        <p14:creationId xmlns:p14="http://schemas.microsoft.com/office/powerpoint/2010/main" val="242201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410-7E5A-0234-DA1A-8CBE4B4677B0}"/>
              </a:ext>
            </a:extLst>
          </p:cNvPr>
          <p:cNvSpPr>
            <a:spLocks noGrp="1"/>
          </p:cNvSpPr>
          <p:nvPr>
            <p:ph type="title"/>
          </p:nvPr>
        </p:nvSpPr>
        <p:spPr>
          <a:xfrm>
            <a:off x="111936" y="0"/>
            <a:ext cx="3853889" cy="901110"/>
          </a:xfrm>
          <a:scene3d>
            <a:camera prst="orthographicFront"/>
            <a:lightRig rig="threePt" dir="t"/>
          </a:scene3d>
          <a:sp3d>
            <a:bevelT prst="relaxedInset"/>
          </a:sp3d>
        </p:spPr>
        <p:txBody>
          <a:bodyPr/>
          <a:lstStyle/>
          <a:p>
            <a:r>
              <a:rPr lang="en-IN" b="1" dirty="0">
                <a:solidFill>
                  <a:srgbClr val="FF0000"/>
                </a:solidFill>
              </a:rPr>
              <a:t>ER DIAGRAM</a:t>
            </a:r>
          </a:p>
        </p:txBody>
      </p:sp>
      <p:sp>
        <p:nvSpPr>
          <p:cNvPr id="3" name="Text Placeholder 2">
            <a:extLst>
              <a:ext uri="{FF2B5EF4-FFF2-40B4-BE49-F238E27FC236}">
                <a16:creationId xmlns:a16="http://schemas.microsoft.com/office/drawing/2014/main" id="{C8152799-E12A-A590-212B-3ED3C9B32DC3}"/>
              </a:ext>
            </a:extLst>
          </p:cNvPr>
          <p:cNvSpPr>
            <a:spLocks noGrp="1"/>
          </p:cNvSpPr>
          <p:nvPr>
            <p:ph type="body" idx="1"/>
          </p:nvPr>
        </p:nvSpPr>
        <p:spPr>
          <a:xfrm>
            <a:off x="8835887" y="1348547"/>
            <a:ext cx="2368826" cy="4351338"/>
          </a:xfrm>
        </p:spPr>
        <p:txBody>
          <a:bodyPr/>
          <a:lstStyle/>
          <a:p>
            <a:endParaRPr lang="en-IN" dirty="0"/>
          </a:p>
        </p:txBody>
      </p:sp>
      <p:pic>
        <p:nvPicPr>
          <p:cNvPr id="5" name="Picture 4">
            <a:extLst>
              <a:ext uri="{FF2B5EF4-FFF2-40B4-BE49-F238E27FC236}">
                <a16:creationId xmlns:a16="http://schemas.microsoft.com/office/drawing/2014/main" id="{483AB9CE-E53A-544C-2876-47A12679A786}"/>
              </a:ext>
            </a:extLst>
          </p:cNvPr>
          <p:cNvPicPr>
            <a:picLocks noChangeAspect="1"/>
          </p:cNvPicPr>
          <p:nvPr/>
        </p:nvPicPr>
        <p:blipFill>
          <a:blip r:embed="rId2"/>
          <a:stretch>
            <a:fillRect/>
          </a:stretch>
        </p:blipFill>
        <p:spPr>
          <a:xfrm>
            <a:off x="1096618" y="1083365"/>
            <a:ext cx="10512286" cy="5098774"/>
          </a:xfrm>
          <a:prstGeom prst="rect">
            <a:avLst/>
          </a:prstGeom>
        </p:spPr>
      </p:pic>
    </p:spTree>
    <p:extLst>
      <p:ext uri="{BB962C8B-B14F-4D97-AF65-F5344CB8AC3E}">
        <p14:creationId xmlns:p14="http://schemas.microsoft.com/office/powerpoint/2010/main" val="305635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410-7E5A-0234-DA1A-8CBE4B4677B0}"/>
              </a:ext>
            </a:extLst>
          </p:cNvPr>
          <p:cNvSpPr>
            <a:spLocks noGrp="1"/>
          </p:cNvSpPr>
          <p:nvPr>
            <p:ph type="title"/>
          </p:nvPr>
        </p:nvSpPr>
        <p:spPr>
          <a:xfrm>
            <a:off x="111936" y="0"/>
            <a:ext cx="6760812" cy="901110"/>
          </a:xfrm>
          <a:scene3d>
            <a:camera prst="orthographicFront"/>
            <a:lightRig rig="threePt" dir="t"/>
          </a:scene3d>
          <a:sp3d>
            <a:bevelT prst="relaxedInset"/>
          </a:sp3d>
        </p:spPr>
        <p:txBody>
          <a:bodyPr>
            <a:normAutofit fontScale="90000"/>
          </a:bodyPr>
          <a:lstStyle/>
          <a:p>
            <a:r>
              <a:rPr lang="en-IN" b="1" dirty="0">
                <a:solidFill>
                  <a:srgbClr val="FF0000"/>
                </a:solidFill>
              </a:rPr>
              <a:t>ER DIAGRAM DESCRIPRTION</a:t>
            </a:r>
          </a:p>
        </p:txBody>
      </p:sp>
      <p:sp>
        <p:nvSpPr>
          <p:cNvPr id="6" name="Rectangle 2">
            <a:extLst>
              <a:ext uri="{FF2B5EF4-FFF2-40B4-BE49-F238E27FC236}">
                <a16:creationId xmlns:a16="http://schemas.microsoft.com/office/drawing/2014/main" id="{56675BA5-6EAD-4E03-8628-E021C28BFB48}"/>
              </a:ext>
            </a:extLst>
          </p:cNvPr>
          <p:cNvSpPr>
            <a:spLocks noChangeArrowheads="1"/>
          </p:cNvSpPr>
          <p:nvPr/>
        </p:nvSpPr>
        <p:spPr bwMode="auto">
          <a:xfrm>
            <a:off x="369870" y="1039609"/>
            <a:ext cx="1169199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buClrTx/>
              <a:buFontTx/>
              <a:buAutoNum type="arabicPeriod"/>
            </a:pPr>
            <a:r>
              <a:rPr kumimoji="0" lang="en-US" altLang="en-US" sz="1800" b="1" i="0" u="none" strike="noStrike" cap="none" normalizeH="0" baseline="0" dirty="0">
                <a:ln>
                  <a:noFill/>
                </a:ln>
                <a:solidFill>
                  <a:schemeClr val="tx1"/>
                </a:solidFill>
                <a:effectLst/>
                <a:latin typeface="Arial" panose="020B0604020202020204" pitchFamily="34" charset="0"/>
              </a:rPr>
              <a:t>Core Entities:</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database includes seven main tables: </a:t>
            </a:r>
            <a:r>
              <a:rPr kumimoji="0" lang="en-US" altLang="en-US" sz="1800" b="1" i="0" u="none" strike="noStrike" cap="none" normalizeH="0" baseline="0" dirty="0">
                <a:ln>
                  <a:noFill/>
                </a:ln>
                <a:solidFill>
                  <a:schemeClr val="tx1"/>
                </a:solidFill>
                <a:effectLst/>
                <a:latin typeface="Arial Unicode MS"/>
              </a:rPr>
              <a:t>employees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customers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orders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err="1">
                <a:ln>
                  <a:noFill/>
                </a:ln>
                <a:solidFill>
                  <a:schemeClr val="tx1"/>
                </a:solidFill>
                <a:effectLst/>
                <a:latin typeface="Arial Unicode MS"/>
              </a:rPr>
              <a:t>order_details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products</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categories</a:t>
            </a:r>
            <a:r>
              <a:rPr kumimoji="0" lang="en-US" altLang="en-US" sz="1800" b="1"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rPr>
              <a:t>and</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supplier</a:t>
            </a:r>
            <a:r>
              <a:rPr kumimoji="0" lang="en-US" altLang="en-US" sz="1800" b="0" i="0" u="none" strike="noStrike" cap="none" normalizeH="0" baseline="0" dirty="0">
                <a:ln>
                  <a:noFill/>
                </a:ln>
                <a:solidFill>
                  <a:schemeClr val="tx1"/>
                </a:solidFill>
                <a:effectLst/>
              </a:rPr>
              <a:t>, each representing a key business component.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Relational Structure:</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Tables are connected through foreign keys—e.g., </a:t>
            </a:r>
            <a:r>
              <a:rPr kumimoji="0" lang="en-US" altLang="en-US" sz="1800" b="0" i="0" u="none" strike="noStrike" cap="none" normalizeH="0" baseline="0" dirty="0">
                <a:ln>
                  <a:noFill/>
                </a:ln>
                <a:solidFill>
                  <a:schemeClr val="tx1"/>
                </a:solidFill>
                <a:effectLst/>
                <a:latin typeface="Arial Unicode MS"/>
              </a:rPr>
              <a:t>orders</a:t>
            </a:r>
            <a:r>
              <a:rPr kumimoji="0" lang="en-US" altLang="en-US" sz="1800" b="0" i="0" u="none" strike="noStrike" cap="none" normalizeH="0" baseline="0" dirty="0">
                <a:ln>
                  <a:noFill/>
                </a:ln>
                <a:solidFill>
                  <a:schemeClr val="tx1"/>
                </a:solidFill>
                <a:effectLst/>
              </a:rPr>
              <a:t> links </a:t>
            </a:r>
            <a:r>
              <a:rPr kumimoji="0" lang="en-US" altLang="en-US" sz="1800" b="1" i="0" u="none" strike="noStrike" cap="none" normalizeH="0" baseline="0" dirty="0">
                <a:ln>
                  <a:noFill/>
                </a:ln>
                <a:solidFill>
                  <a:schemeClr val="tx1"/>
                </a:solidFill>
                <a:effectLst/>
                <a:latin typeface="Arial Unicode MS"/>
              </a:rPr>
              <a:t>customers</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latin typeface="Arial Unicode MS"/>
              </a:rPr>
              <a:t>employees</a:t>
            </a:r>
            <a:r>
              <a:rPr kumimoji="0" lang="en-US" altLang="en-US" sz="1800" b="0" i="0" u="none" strike="noStrike" cap="none" normalizeH="0" baseline="0" dirty="0">
                <a:ln>
                  <a:noFill/>
                </a:ln>
                <a:solidFill>
                  <a:schemeClr val="tx1"/>
                </a:solidFill>
                <a:effectLst/>
              </a:rPr>
              <a:t>, while </a:t>
            </a:r>
            <a:r>
              <a:rPr kumimoji="0" lang="en-US" altLang="en-US" sz="1800" b="0" i="0" u="none" strike="noStrike" cap="none" normalizeH="0" baseline="0" dirty="0">
                <a:ln>
                  <a:noFill/>
                </a:ln>
                <a:solidFill>
                  <a:schemeClr val="tx1"/>
                </a:solidFill>
                <a:effectLst/>
                <a:latin typeface="Arial Unicode MS"/>
              </a:rPr>
              <a:t>products</a:t>
            </a:r>
            <a:r>
              <a:rPr kumimoji="0" lang="en-US" altLang="en-US" sz="1800" b="0" i="0" u="none" strike="noStrike" cap="none" normalizeH="0" baseline="0" dirty="0">
                <a:ln>
                  <a:noFill/>
                </a:ln>
                <a:solidFill>
                  <a:schemeClr val="tx1"/>
                </a:solidFill>
                <a:effectLst/>
              </a:rPr>
              <a:t> connects to both </a:t>
            </a:r>
            <a:r>
              <a:rPr kumimoji="0" lang="en-US" altLang="en-US" sz="1800" b="0" i="0" u="none" strike="noStrike" cap="none" normalizeH="0" baseline="0" dirty="0">
                <a:ln>
                  <a:noFill/>
                </a:ln>
                <a:solidFill>
                  <a:schemeClr val="tx1"/>
                </a:solidFill>
                <a:effectLst/>
                <a:latin typeface="Arial Unicode MS"/>
              </a:rPr>
              <a:t>categories</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supplier</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Order Flow Logic</a:t>
            </a:r>
            <a:r>
              <a:rPr lang="en-US" altLang="en-US" sz="1800" dirty="0">
                <a:solidFill>
                  <a:schemeClr val="tx1"/>
                </a:solidFill>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a:ln>
                  <a:noFill/>
                </a:ln>
                <a:solidFill>
                  <a:schemeClr val="tx1"/>
                </a:solidFill>
                <a:effectLst/>
                <a:latin typeface="Arial Unicode MS"/>
              </a:rPr>
              <a:t>orders</a:t>
            </a:r>
            <a:r>
              <a:rPr kumimoji="0" lang="en-US" altLang="en-US" sz="1800" b="0" i="0" u="none" strike="noStrike" cap="none" normalizeH="0" baseline="0" dirty="0">
                <a:ln>
                  <a:noFill/>
                </a:ln>
                <a:solidFill>
                  <a:schemeClr val="tx1"/>
                </a:solidFill>
                <a:effectLst/>
              </a:rPr>
              <a:t> table captures transactions, and </a:t>
            </a:r>
            <a:r>
              <a:rPr kumimoji="0" lang="en-US" altLang="en-US" sz="1800" b="1" i="0" u="none" strike="noStrike" cap="none" normalizeH="0" baseline="0" dirty="0" err="1">
                <a:ln>
                  <a:noFill/>
                </a:ln>
                <a:solidFill>
                  <a:schemeClr val="tx1"/>
                </a:solidFill>
                <a:effectLst/>
                <a:latin typeface="Arial Unicode MS"/>
              </a:rPr>
              <a:t>order_details</a:t>
            </a:r>
            <a:r>
              <a:rPr kumimoji="0" lang="en-US" altLang="en-US" sz="1800" b="0" i="0" u="none" strike="noStrike" cap="none" normalizeH="0" baseline="0" dirty="0">
                <a:ln>
                  <a:noFill/>
                </a:ln>
                <a:solidFill>
                  <a:schemeClr val="tx1"/>
                </a:solidFill>
                <a:effectLst/>
              </a:rPr>
              <a:t> breaks down each order into individual product quantities and pricing.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Product Classification:</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Products are categorized via </a:t>
            </a:r>
            <a:r>
              <a:rPr kumimoji="0" lang="en-US" altLang="en-US" sz="1800" b="1" i="0" u="none" strike="noStrike" cap="none" normalizeH="0" baseline="0" dirty="0" err="1">
                <a:ln>
                  <a:noFill/>
                </a:ln>
                <a:solidFill>
                  <a:schemeClr val="tx1"/>
                </a:solidFill>
                <a:effectLst/>
                <a:latin typeface="Arial Unicode MS"/>
              </a:rPr>
              <a:t>cat_id</a:t>
            </a:r>
            <a:r>
              <a:rPr kumimoji="0" lang="en-US"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and sourced from suppliers via </a:t>
            </a:r>
            <a:r>
              <a:rPr kumimoji="0" lang="en-US" altLang="en-US" sz="1800" b="1" i="0" u="none" strike="noStrike" cap="none" normalizeH="0" baseline="0" dirty="0" err="1">
                <a:ln>
                  <a:noFill/>
                </a:ln>
                <a:solidFill>
                  <a:schemeClr val="tx1"/>
                </a:solidFill>
                <a:effectLst/>
                <a:latin typeface="Arial Unicode MS"/>
              </a:rPr>
              <a:t>sup_id</a:t>
            </a:r>
            <a:r>
              <a:rPr kumimoji="0" lang="en-US" altLang="en-US" sz="1800" b="0" i="0" u="none" strike="noStrike" cap="none" normalizeH="0" baseline="0" dirty="0">
                <a:ln>
                  <a:noFill/>
                </a:ln>
                <a:solidFill>
                  <a:schemeClr val="tx1"/>
                </a:solidFill>
                <a:effectLst/>
              </a:rPr>
              <a:t>, enabling organized inventory and supplier tracking.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Data Types &amp; Design</a:t>
            </a:r>
            <a:r>
              <a:rPr lang="en-US" altLang="en-US" sz="1800" dirty="0">
                <a:solidFill>
                  <a:schemeClr val="tx1"/>
                </a:solidFill>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Fields use appropriate types like </a:t>
            </a:r>
            <a:r>
              <a:rPr kumimoji="0" lang="en-US" altLang="en-US" sz="1800" b="1" i="0" u="none" strike="noStrike" cap="none" normalizeH="0" baseline="0" dirty="0">
                <a:ln>
                  <a:noFill/>
                </a:ln>
                <a:solidFill>
                  <a:schemeClr val="tx1"/>
                </a:solidFill>
                <a:effectLst/>
                <a:latin typeface="Arial Unicode MS"/>
              </a:rPr>
              <a:t>TINYINT</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SMALLINT</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DECIMAL</a:t>
            </a:r>
            <a:r>
              <a:rPr kumimoji="0" lang="en-US"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and </a:t>
            </a:r>
            <a:r>
              <a:rPr kumimoji="0" lang="en-US" altLang="en-US" sz="1800" b="1" i="0" u="none" strike="noStrike" cap="none" normalizeH="0" baseline="0" dirty="0">
                <a:ln>
                  <a:noFill/>
                </a:ln>
                <a:solidFill>
                  <a:schemeClr val="tx1"/>
                </a:solidFill>
                <a:effectLst/>
                <a:latin typeface="Arial Unicode MS"/>
              </a:rPr>
              <a:t>VARCHAR</a:t>
            </a:r>
            <a:r>
              <a:rPr kumimoji="0" lang="en-US" altLang="en-US" sz="1800" b="0" i="0" u="none" strike="noStrike" cap="none" normalizeH="0" baseline="0" dirty="0">
                <a:ln>
                  <a:noFill/>
                </a:ln>
                <a:solidFill>
                  <a:schemeClr val="tx1"/>
                </a:solidFill>
                <a:effectLst/>
              </a:rPr>
              <a:t>, balancing storage efficiency with clarity for business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72555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865</TotalTime>
  <Words>2225</Words>
  <Application>Microsoft Office PowerPoint</Application>
  <PresentationFormat>Widescreen</PresentationFormat>
  <Paragraphs>210</Paragraphs>
  <Slides>40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Libre Baskerville</vt:lpstr>
      <vt:lpstr>Arial Unicode MS</vt:lpstr>
      <vt:lpstr>Times New Roman</vt:lpstr>
      <vt:lpstr>Arial</vt:lpstr>
      <vt:lpstr>Calibri</vt:lpstr>
      <vt:lpstr>Office Theme</vt:lpstr>
      <vt:lpstr>PowerPoint Presentation</vt:lpstr>
      <vt:lpstr>.</vt:lpstr>
      <vt:lpstr>Agenda  </vt:lpstr>
      <vt:lpstr> INTRODUCTION</vt:lpstr>
      <vt:lpstr>Objectives</vt:lpstr>
      <vt:lpstr>Tables</vt:lpstr>
      <vt:lpstr>Tables</vt:lpstr>
      <vt:lpstr>ER DIAGRAM</vt:lpstr>
      <vt:lpstr>ER DIAGRAM DESCRIPRTION</vt:lpstr>
      <vt:lpstr>Problem statement</vt:lpstr>
      <vt:lpstr>1.How many unique customers have placed orders?</vt:lpstr>
      <vt:lpstr>2.Which customers have placed the highest  number of orders?</vt:lpstr>
      <vt:lpstr>3.What is the total and average purchase value per                       customer?</vt:lpstr>
      <vt:lpstr>4.Who are the top 5 customers by total purchase amount?</vt:lpstr>
      <vt:lpstr>5.How many products exists in each category?</vt:lpstr>
      <vt:lpstr>6.What is the average price of products by   category?</vt:lpstr>
      <vt:lpstr>7.Which products have the highest total sales volume(by quantity)?</vt:lpstr>
      <vt:lpstr>8.What is total revenue generated by each product?</vt:lpstr>
      <vt:lpstr>9.How do product sales vary by category and supplier?</vt:lpstr>
      <vt:lpstr> 10.How many orders have been placed in total?</vt:lpstr>
      <vt:lpstr> 11.What is average value per order?</vt:lpstr>
      <vt:lpstr> 12.On which dates were the most orders placed? </vt:lpstr>
      <vt:lpstr> 13.What are the monthly trends in order volume and  revenue?</vt:lpstr>
      <vt:lpstr> 14.How do order patterns vary across weekdays and months?</vt:lpstr>
      <vt:lpstr> 15.How many suppliers are there in the database?</vt:lpstr>
      <vt:lpstr> 16.Which supplier provides the most products?</vt:lpstr>
      <vt:lpstr> 17.What is the  average price of products from each         supplier?</vt:lpstr>
      <vt:lpstr> 18.Which suppliers contribute the most to total product  sales(by revenue)?</vt:lpstr>
      <vt:lpstr> 19.How many employees have processed orders?</vt:lpstr>
      <vt:lpstr> 20.Which employees have handled the most orders?</vt:lpstr>
      <vt:lpstr>21 .What is the total sales value processed by each employee?</vt:lpstr>
      <vt:lpstr> 22.What is the average order value handled per employee?</vt:lpstr>
      <vt:lpstr> 23.What is the relationship between quantity ordered and               total price?</vt:lpstr>
      <vt:lpstr> 24.What is the average quantity ordered per product?</vt:lpstr>
      <vt:lpstr> 25.How does the unit price vary across prodcuts and orders?</vt:lpstr>
      <vt:lpstr> INSIGHTS</vt:lpstr>
      <vt:lpstr>Recommendations</vt:lpstr>
      <vt:lpstr>PowerPoint Presentation</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sai subham</cp:lastModifiedBy>
  <cp:revision>33</cp:revision>
  <dcterms:created xsi:type="dcterms:W3CDTF">2021-02-16T05:19:01Z</dcterms:created>
  <dcterms:modified xsi:type="dcterms:W3CDTF">2025-08-21T16:05:36Z</dcterms:modified>
</cp:coreProperties>
</file>