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5" r:id="rId3"/>
    <p:sldId id="278" r:id="rId4"/>
    <p:sldId id="280" r:id="rId5"/>
    <p:sldId id="267" r:id="rId6"/>
    <p:sldId id="266" r:id="rId7"/>
    <p:sldId id="268" r:id="rId8"/>
    <p:sldId id="281" r:id="rId9"/>
    <p:sldId id="282" r:id="rId10"/>
    <p:sldId id="28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D48CC1-82E8-4E1F-9AC7-6B4A6E142B0E}"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343772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48CC1-82E8-4E1F-9AC7-6B4A6E142B0E}"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153280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48CC1-82E8-4E1F-9AC7-6B4A6E142B0E}"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239475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48CC1-82E8-4E1F-9AC7-6B4A6E142B0E}"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314210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D48CC1-82E8-4E1F-9AC7-6B4A6E142B0E}"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339205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D48CC1-82E8-4E1F-9AC7-6B4A6E142B0E}"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3125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D48CC1-82E8-4E1F-9AC7-6B4A6E142B0E}"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108160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D48CC1-82E8-4E1F-9AC7-6B4A6E142B0E}"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27467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48CC1-82E8-4E1F-9AC7-6B4A6E142B0E}"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142620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48CC1-82E8-4E1F-9AC7-6B4A6E142B0E}"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274293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48CC1-82E8-4E1F-9AC7-6B4A6E142B0E}"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1C68B-CA5E-4D4A-991E-71E719613855}" type="slidenum">
              <a:rPr lang="en-US" smtClean="0"/>
              <a:t>‹#›</a:t>
            </a:fld>
            <a:endParaRPr lang="en-US"/>
          </a:p>
        </p:txBody>
      </p:sp>
    </p:spTree>
    <p:extLst>
      <p:ext uri="{BB962C8B-B14F-4D97-AF65-F5344CB8AC3E}">
        <p14:creationId xmlns:p14="http://schemas.microsoft.com/office/powerpoint/2010/main" val="246995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48CC1-82E8-4E1F-9AC7-6B4A6E142B0E}" type="datetimeFigureOut">
              <a:rPr lang="en-US" smtClean="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1C68B-CA5E-4D4A-991E-71E719613855}" type="slidenum">
              <a:rPr lang="en-US" smtClean="0"/>
              <a:t>‹#›</a:t>
            </a:fld>
            <a:endParaRPr lang="en-US"/>
          </a:p>
        </p:txBody>
      </p:sp>
    </p:spTree>
    <p:extLst>
      <p:ext uri="{BB962C8B-B14F-4D97-AF65-F5344CB8AC3E}">
        <p14:creationId xmlns:p14="http://schemas.microsoft.com/office/powerpoint/2010/main" val="244381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10302"/>
            <a:ext cx="10363200" cy="964999"/>
          </a:xfrm>
        </p:spPr>
        <p:txBody>
          <a:bodyPr>
            <a:normAutofit/>
          </a:bodyPr>
          <a:lstStyle/>
          <a:p>
            <a:r>
              <a:rPr lang="en-IN" sz="4800" dirty="0">
                <a:latin typeface="Times New Roman" panose="02020603050405020304" pitchFamily="18" charset="0"/>
                <a:cs typeface="Times New Roman" panose="02020603050405020304" pitchFamily="18" charset="0"/>
              </a:rPr>
              <a:t>INDIAN FOOD CLASSIFICATION</a:t>
            </a:r>
          </a:p>
        </p:txBody>
      </p:sp>
      <p:sp>
        <p:nvSpPr>
          <p:cNvPr id="3" name="Subtitle 2"/>
          <p:cNvSpPr>
            <a:spLocks noGrp="1"/>
          </p:cNvSpPr>
          <p:nvPr>
            <p:ph type="subTitle" idx="1"/>
          </p:nvPr>
        </p:nvSpPr>
        <p:spPr>
          <a:xfrm>
            <a:off x="1721962" y="2303510"/>
            <a:ext cx="8534400" cy="694215"/>
          </a:xfrm>
          <a:effectLst>
            <a:reflection blurRad="6350" stA="50000" endA="300" endPos="55500" dist="101600" dir="5400000" sy="-100000" algn="bl" rotWithShape="0"/>
          </a:effectLst>
        </p:spPr>
        <p:txBody>
          <a:bodyPr>
            <a:normAutofit/>
          </a:bodyPr>
          <a:lstStyle/>
          <a:p>
            <a:r>
              <a:rPr lang="en-US" sz="2667" dirty="0">
                <a:latin typeface="Times New Roman" panose="02020603050405020304" pitchFamily="18" charset="0"/>
                <a:cs typeface="Times New Roman" panose="02020603050405020304" pitchFamily="18" charset="0"/>
              </a:rPr>
              <a:t>Team Number: D8 </a:t>
            </a:r>
          </a:p>
          <a:p>
            <a:endParaRPr lang="en-US" dirty="0">
              <a:solidFill>
                <a:schemeClr val="tx1"/>
              </a:solidFill>
            </a:endParaRPr>
          </a:p>
          <a:p>
            <a:pPr algn="r"/>
            <a:endParaRPr lang="en-US" dirty="0"/>
          </a:p>
        </p:txBody>
      </p:sp>
      <p:sp>
        <p:nvSpPr>
          <p:cNvPr id="6" name="Subtitle 2"/>
          <p:cNvSpPr txBox="1">
            <a:spLocks/>
          </p:cNvSpPr>
          <p:nvPr/>
        </p:nvSpPr>
        <p:spPr>
          <a:xfrm>
            <a:off x="1933883" y="5898340"/>
            <a:ext cx="8535831" cy="1118373"/>
          </a:xfrm>
          <a:prstGeom prst="rect">
            <a:avLst/>
          </a:prstGeom>
        </p:spPr>
        <p:txBody>
          <a:bodyPr vert="horz" lIns="121920" tIns="60960" rIns="121920" bIns="6096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400" dirty="0">
                <a:solidFill>
                  <a:schemeClr val="tx1"/>
                </a:solidFill>
                <a:latin typeface="Baskerville Old Face" panose="02020602080505020303" pitchFamily="18" charset="0"/>
              </a:rPr>
              <a:t>Under the guidance of </a:t>
            </a:r>
          </a:p>
          <a:p>
            <a:pPr algn="ctr"/>
            <a:r>
              <a:rPr lang="en-US" sz="2400" b="1" dirty="0">
                <a:solidFill>
                  <a:schemeClr val="tx1"/>
                </a:solidFill>
                <a:latin typeface="Baskerville Old Face" panose="02020602080505020303" pitchFamily="18" charset="0"/>
              </a:rPr>
              <a:t>Prof. Sunil V.G </a:t>
            </a:r>
          </a:p>
          <a:p>
            <a:pPr algn="l"/>
            <a:endParaRPr lang="en-US" sz="24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73835434"/>
              </p:ext>
            </p:extLst>
          </p:nvPr>
        </p:nvGraphicFramePr>
        <p:xfrm>
          <a:off x="1524000" y="3124200"/>
          <a:ext cx="9144001" cy="2749972"/>
        </p:xfrm>
        <a:graphic>
          <a:graphicData uri="http://schemas.openxmlformats.org/drawingml/2006/table">
            <a:tbl>
              <a:tblPr firstRow="1" bandRow="1">
                <a:tableStyleId>{9D7B26C5-4107-4FEC-AEDC-1716B250A1EF}</a:tableStyleId>
              </a:tblPr>
              <a:tblGrid>
                <a:gridCol w="1192696">
                  <a:extLst>
                    <a:ext uri="{9D8B030D-6E8A-4147-A177-3AD203B41FA5}">
                      <a16:colId xmlns:a16="http://schemas.microsoft.com/office/drawing/2014/main" val="1794805487"/>
                    </a:ext>
                  </a:extLst>
                </a:gridCol>
                <a:gridCol w="2971472">
                  <a:extLst>
                    <a:ext uri="{9D8B030D-6E8A-4147-A177-3AD203B41FA5}">
                      <a16:colId xmlns:a16="http://schemas.microsoft.com/office/drawing/2014/main" val="2025034639"/>
                    </a:ext>
                  </a:extLst>
                </a:gridCol>
                <a:gridCol w="2228045">
                  <a:extLst>
                    <a:ext uri="{9D8B030D-6E8A-4147-A177-3AD203B41FA5}">
                      <a16:colId xmlns:a16="http://schemas.microsoft.com/office/drawing/2014/main" val="1098974728"/>
                    </a:ext>
                  </a:extLst>
                </a:gridCol>
                <a:gridCol w="1403797">
                  <a:extLst>
                    <a:ext uri="{9D8B030D-6E8A-4147-A177-3AD203B41FA5}">
                      <a16:colId xmlns:a16="http://schemas.microsoft.com/office/drawing/2014/main" val="3311158825"/>
                    </a:ext>
                  </a:extLst>
                </a:gridCol>
                <a:gridCol w="1347991">
                  <a:extLst>
                    <a:ext uri="{9D8B030D-6E8A-4147-A177-3AD203B41FA5}">
                      <a16:colId xmlns:a16="http://schemas.microsoft.com/office/drawing/2014/main" val="1880888374"/>
                    </a:ext>
                  </a:extLst>
                </a:gridCol>
              </a:tblGrid>
              <a:tr h="772160">
                <a:tc>
                  <a:txBody>
                    <a:bodyPr/>
                    <a:lstStyle/>
                    <a:p>
                      <a:r>
                        <a:rPr lang="en-AU" sz="2100" dirty="0"/>
                        <a:t>Sl. Num.</a:t>
                      </a:r>
                    </a:p>
                  </a:txBody>
                  <a:tcPr marL="121920" marR="121920" marT="60960" marB="60960"/>
                </a:tc>
                <a:tc>
                  <a:txBody>
                    <a:bodyPr/>
                    <a:lstStyle/>
                    <a:p>
                      <a:r>
                        <a:rPr lang="en-AU" sz="2100" dirty="0"/>
                        <a:t>Student Name</a:t>
                      </a:r>
                    </a:p>
                  </a:txBody>
                  <a:tcPr marL="121920" marR="121920" marT="60960" marB="60960"/>
                </a:tc>
                <a:tc>
                  <a:txBody>
                    <a:bodyPr/>
                    <a:lstStyle/>
                    <a:p>
                      <a:r>
                        <a:rPr lang="en-AU" sz="2100" dirty="0"/>
                        <a:t>USN</a:t>
                      </a:r>
                    </a:p>
                  </a:txBody>
                  <a:tcPr marL="121920" marR="121920" marT="60960" marB="60960"/>
                </a:tc>
                <a:tc>
                  <a:txBody>
                    <a:bodyPr/>
                    <a:lstStyle/>
                    <a:p>
                      <a:r>
                        <a:rPr lang="en-AU" sz="2100" dirty="0"/>
                        <a:t>Roll Num.</a:t>
                      </a:r>
                    </a:p>
                  </a:txBody>
                  <a:tcPr marL="121920" marR="121920" marT="60960" marB="60960"/>
                </a:tc>
                <a:tc>
                  <a:txBody>
                    <a:bodyPr/>
                    <a:lstStyle/>
                    <a:p>
                      <a:r>
                        <a:rPr lang="en-AU" sz="2100" dirty="0"/>
                        <a:t>Division</a:t>
                      </a:r>
                    </a:p>
                  </a:txBody>
                  <a:tcPr marL="121920" marR="121920" marT="60960" marB="60960"/>
                </a:tc>
                <a:extLst>
                  <a:ext uri="{0D108BD9-81ED-4DB2-BD59-A6C34878D82A}">
                    <a16:rowId xmlns:a16="http://schemas.microsoft.com/office/drawing/2014/main" val="1482612574"/>
                  </a:ext>
                </a:extLst>
              </a:tr>
              <a:tr h="494453">
                <a:tc>
                  <a:txBody>
                    <a:bodyPr/>
                    <a:lstStyle/>
                    <a:p>
                      <a:r>
                        <a:rPr lang="en-AU" sz="2400" dirty="0"/>
                        <a:t>1</a:t>
                      </a:r>
                    </a:p>
                  </a:txBody>
                  <a:tcPr marL="121920" marR="121920" marT="60960" marB="60960"/>
                </a:tc>
                <a:tc>
                  <a:txBody>
                    <a:bodyPr/>
                    <a:lstStyle/>
                    <a:p>
                      <a:r>
                        <a:rPr lang="en-AU" sz="2400" dirty="0"/>
                        <a:t>Manoj Kumar</a:t>
                      </a:r>
                    </a:p>
                  </a:txBody>
                  <a:tcPr marL="121920" marR="121920" marT="60960" marB="60960"/>
                </a:tc>
                <a:tc>
                  <a:txBody>
                    <a:bodyPr/>
                    <a:lstStyle/>
                    <a:p>
                      <a:r>
                        <a:rPr lang="en-AU" sz="2400" dirty="0"/>
                        <a:t>01fe21bcs291</a:t>
                      </a:r>
                    </a:p>
                  </a:txBody>
                  <a:tcPr marL="121920" marR="121920" marT="60960" marB="60960"/>
                </a:tc>
                <a:tc>
                  <a:txBody>
                    <a:bodyPr/>
                    <a:lstStyle/>
                    <a:p>
                      <a:r>
                        <a:rPr lang="en-AU" sz="2400" dirty="0"/>
                        <a:t>408</a:t>
                      </a:r>
                    </a:p>
                  </a:txBody>
                  <a:tcPr marL="121920" marR="121920" marT="60960" marB="60960"/>
                </a:tc>
                <a:tc>
                  <a:txBody>
                    <a:bodyPr/>
                    <a:lstStyle/>
                    <a:p>
                      <a:r>
                        <a:rPr lang="en-AU" sz="2400" dirty="0"/>
                        <a:t>D</a:t>
                      </a:r>
                    </a:p>
                  </a:txBody>
                  <a:tcPr marL="121920" marR="121920" marT="60960" marB="60960"/>
                </a:tc>
                <a:extLst>
                  <a:ext uri="{0D108BD9-81ED-4DB2-BD59-A6C34878D82A}">
                    <a16:rowId xmlns:a16="http://schemas.microsoft.com/office/drawing/2014/main" val="3161764222"/>
                  </a:ext>
                </a:extLst>
              </a:tr>
              <a:tr h="494453">
                <a:tc>
                  <a:txBody>
                    <a:bodyPr/>
                    <a:lstStyle/>
                    <a:p>
                      <a:r>
                        <a:rPr lang="en-AU" sz="2400" dirty="0"/>
                        <a:t>2</a:t>
                      </a:r>
                    </a:p>
                  </a:txBody>
                  <a:tcPr marL="121920" marR="121920" marT="60960" marB="60960"/>
                </a:tc>
                <a:tc>
                  <a:txBody>
                    <a:bodyPr/>
                    <a:lstStyle/>
                    <a:p>
                      <a:r>
                        <a:rPr lang="en-AU" sz="2400" dirty="0" err="1"/>
                        <a:t>Srivathsa</a:t>
                      </a:r>
                      <a:r>
                        <a:rPr lang="en-AU" sz="2400" dirty="0"/>
                        <a:t> A</a:t>
                      </a:r>
                    </a:p>
                  </a:txBody>
                  <a:tcPr marL="121920" marR="121920" marT="60960" marB="60960"/>
                </a:tc>
                <a:tc>
                  <a:txBody>
                    <a:bodyPr/>
                    <a:lstStyle/>
                    <a:p>
                      <a:r>
                        <a:rPr lang="en-AU" sz="2400" dirty="0"/>
                        <a:t>01fe21bcs083</a:t>
                      </a:r>
                    </a:p>
                  </a:txBody>
                  <a:tcPr marL="121920" marR="121920" marT="60960" marB="60960"/>
                </a:tc>
                <a:tc>
                  <a:txBody>
                    <a:bodyPr/>
                    <a:lstStyle/>
                    <a:p>
                      <a:r>
                        <a:rPr lang="en-AU" sz="2400" dirty="0"/>
                        <a:t>414</a:t>
                      </a:r>
                    </a:p>
                  </a:txBody>
                  <a:tcPr marL="121920" marR="121920" marT="60960" marB="60960"/>
                </a:tc>
                <a:tc>
                  <a:txBody>
                    <a:bodyPr/>
                    <a:lstStyle/>
                    <a:p>
                      <a:r>
                        <a:rPr lang="en-AU" sz="2400" dirty="0"/>
                        <a:t>D</a:t>
                      </a:r>
                    </a:p>
                  </a:txBody>
                  <a:tcPr marL="121920" marR="121920" marT="60960" marB="60960"/>
                </a:tc>
                <a:extLst>
                  <a:ext uri="{0D108BD9-81ED-4DB2-BD59-A6C34878D82A}">
                    <a16:rowId xmlns:a16="http://schemas.microsoft.com/office/drawing/2014/main" val="2195922261"/>
                  </a:ext>
                </a:extLst>
              </a:tr>
              <a:tr h="494453">
                <a:tc>
                  <a:txBody>
                    <a:bodyPr/>
                    <a:lstStyle/>
                    <a:p>
                      <a:r>
                        <a:rPr lang="en-AU" sz="2400" dirty="0"/>
                        <a:t>3</a:t>
                      </a:r>
                    </a:p>
                  </a:txBody>
                  <a:tcPr marL="121920" marR="121920" marT="60960" marB="60960"/>
                </a:tc>
                <a:tc>
                  <a:txBody>
                    <a:bodyPr/>
                    <a:lstStyle/>
                    <a:p>
                      <a:r>
                        <a:rPr lang="en-AU" sz="2400" dirty="0"/>
                        <a:t>P Sai Sudheer</a:t>
                      </a:r>
                    </a:p>
                  </a:txBody>
                  <a:tcPr marL="121920" marR="121920" marT="60960" marB="60960"/>
                </a:tc>
                <a:tc>
                  <a:txBody>
                    <a:bodyPr/>
                    <a:lstStyle/>
                    <a:p>
                      <a:r>
                        <a:rPr lang="en-AU" sz="2400" dirty="0"/>
                        <a:t>01fe21bcs096</a:t>
                      </a:r>
                    </a:p>
                  </a:txBody>
                  <a:tcPr marL="121920" marR="121920" marT="60960" marB="60960"/>
                </a:tc>
                <a:tc>
                  <a:txBody>
                    <a:bodyPr/>
                    <a:lstStyle/>
                    <a:p>
                      <a:r>
                        <a:rPr lang="en-AU" sz="2400" dirty="0"/>
                        <a:t>417</a:t>
                      </a:r>
                    </a:p>
                  </a:txBody>
                  <a:tcPr marL="121920" marR="121920" marT="60960" marB="60960"/>
                </a:tc>
                <a:tc>
                  <a:txBody>
                    <a:bodyPr/>
                    <a:lstStyle/>
                    <a:p>
                      <a:r>
                        <a:rPr lang="en-AU" sz="2400" dirty="0"/>
                        <a:t>D</a:t>
                      </a:r>
                    </a:p>
                  </a:txBody>
                  <a:tcPr marL="121920" marR="121920" marT="60960" marB="60960"/>
                </a:tc>
                <a:extLst>
                  <a:ext uri="{0D108BD9-81ED-4DB2-BD59-A6C34878D82A}">
                    <a16:rowId xmlns:a16="http://schemas.microsoft.com/office/drawing/2014/main" val="3017921234"/>
                  </a:ext>
                </a:extLst>
              </a:tr>
              <a:tr h="494453">
                <a:tc>
                  <a:txBody>
                    <a:bodyPr/>
                    <a:lstStyle/>
                    <a:p>
                      <a:r>
                        <a:rPr lang="en-AU" sz="2400" dirty="0"/>
                        <a:t>4</a:t>
                      </a:r>
                    </a:p>
                  </a:txBody>
                  <a:tcPr marL="121920" marR="121920" marT="60960" marB="60960"/>
                </a:tc>
                <a:tc>
                  <a:txBody>
                    <a:bodyPr/>
                    <a:lstStyle/>
                    <a:p>
                      <a:r>
                        <a:rPr lang="en-AU" sz="2400" dirty="0"/>
                        <a:t>Praneet Mane</a:t>
                      </a:r>
                    </a:p>
                  </a:txBody>
                  <a:tcPr marL="121920" marR="121920" marT="60960" marB="60960"/>
                </a:tc>
                <a:tc>
                  <a:txBody>
                    <a:bodyPr/>
                    <a:lstStyle/>
                    <a:p>
                      <a:r>
                        <a:rPr lang="en-AU" sz="2400" dirty="0"/>
                        <a:t>01fe21bcs104</a:t>
                      </a:r>
                    </a:p>
                  </a:txBody>
                  <a:tcPr marL="121920" marR="121920" marT="60960" marB="60960"/>
                </a:tc>
                <a:tc>
                  <a:txBody>
                    <a:bodyPr/>
                    <a:lstStyle/>
                    <a:p>
                      <a:r>
                        <a:rPr lang="en-AU" sz="2400" dirty="0"/>
                        <a:t>418</a:t>
                      </a:r>
                    </a:p>
                  </a:txBody>
                  <a:tcPr marL="121920" marR="121920" marT="60960" marB="60960"/>
                </a:tc>
                <a:tc>
                  <a:txBody>
                    <a:bodyPr/>
                    <a:lstStyle/>
                    <a:p>
                      <a:r>
                        <a:rPr lang="en-AU" sz="2400" dirty="0"/>
                        <a:t>D</a:t>
                      </a:r>
                    </a:p>
                  </a:txBody>
                  <a:tcPr marL="121920" marR="121920" marT="60960" marB="60960"/>
                </a:tc>
                <a:extLst>
                  <a:ext uri="{0D108BD9-81ED-4DB2-BD59-A6C34878D82A}">
                    <a16:rowId xmlns:a16="http://schemas.microsoft.com/office/drawing/2014/main" val="8688576"/>
                  </a:ext>
                </a:extLst>
              </a:tr>
            </a:tbl>
          </a:graphicData>
        </a:graphic>
      </p:graphicFrame>
      <p:pic>
        <p:nvPicPr>
          <p:cNvPr id="8" name="Picture 7">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313818" y="108374"/>
            <a:ext cx="2703799" cy="875454"/>
          </a:xfrm>
          <a:prstGeom prst="rect">
            <a:avLst/>
          </a:prstGeom>
        </p:spPr>
      </p:pic>
    </p:spTree>
    <p:extLst>
      <p:ext uri="{BB962C8B-B14F-4D97-AF65-F5344CB8AC3E}">
        <p14:creationId xmlns:p14="http://schemas.microsoft.com/office/powerpoint/2010/main" val="2830114407"/>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7D3B4-0644-0C26-47CE-44355CBD735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E008F60-53FE-48F8-CDD7-37A0A1AB0852}"/>
              </a:ext>
            </a:extLst>
          </p:cNvPr>
          <p:cNvGrpSpPr/>
          <p:nvPr/>
        </p:nvGrpSpPr>
        <p:grpSpPr>
          <a:xfrm>
            <a:off x="141668" y="99983"/>
            <a:ext cx="11958566" cy="1078368"/>
            <a:chOff x="89095" y="122669"/>
            <a:chExt cx="11993077" cy="773164"/>
          </a:xfrm>
        </p:grpSpPr>
        <p:pic>
          <p:nvPicPr>
            <p:cNvPr id="3" name="Picture 2">
              <a:extLst>
                <a:ext uri="{FF2B5EF4-FFF2-40B4-BE49-F238E27FC236}">
                  <a16:creationId xmlns:a16="http://schemas.microsoft.com/office/drawing/2014/main" id="{BFA1E520-F4AB-54D6-BA1B-85E1AA04D7B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4" name="Straight Connector 3">
              <a:extLst>
                <a:ext uri="{FF2B5EF4-FFF2-40B4-BE49-F238E27FC236}">
                  <a16:creationId xmlns:a16="http://schemas.microsoft.com/office/drawing/2014/main" id="{8F938D87-6447-CA81-2041-A34ACA2E076D}"/>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5" name="TextBox 4">
            <a:extLst>
              <a:ext uri="{FF2B5EF4-FFF2-40B4-BE49-F238E27FC236}">
                <a16:creationId xmlns:a16="http://schemas.microsoft.com/office/drawing/2014/main" id="{4B7B12C6-6FA6-1694-2707-109BD4B0D3B4}"/>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Methodology</a:t>
            </a:r>
          </a:p>
        </p:txBody>
      </p:sp>
      <p:sp>
        <p:nvSpPr>
          <p:cNvPr id="9" name="TextBox 8">
            <a:extLst>
              <a:ext uri="{FF2B5EF4-FFF2-40B4-BE49-F238E27FC236}">
                <a16:creationId xmlns:a16="http://schemas.microsoft.com/office/drawing/2014/main" id="{A61CDA3E-BEC4-0228-C939-CE0C49D6A5BF}"/>
              </a:ext>
            </a:extLst>
          </p:cNvPr>
          <p:cNvSpPr txBox="1"/>
          <p:nvPr/>
        </p:nvSpPr>
        <p:spPr>
          <a:xfrm>
            <a:off x="280448" y="1281890"/>
            <a:ext cx="6122708" cy="461665"/>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C. Model Training:</a:t>
            </a:r>
            <a:r>
              <a:rPr lang="en-US" sz="2400" b="0" i="0" dirty="0">
                <a:effectLst/>
                <a:latin typeface="Times New Roman" panose="02020603050405020304" pitchFamily="18" charset="0"/>
                <a:cs typeface="Times New Roman" panose="02020603050405020304" pitchFamily="18" charset="0"/>
              </a:rPr>
              <a:t> </a:t>
            </a:r>
            <a:endParaRPr lang="en-IN" sz="2400" dirty="0"/>
          </a:p>
        </p:txBody>
      </p:sp>
      <p:sp>
        <p:nvSpPr>
          <p:cNvPr id="8" name="TextBox 7">
            <a:extLst>
              <a:ext uri="{FF2B5EF4-FFF2-40B4-BE49-F238E27FC236}">
                <a16:creationId xmlns:a16="http://schemas.microsoft.com/office/drawing/2014/main" id="{B8E74C77-0601-B89D-8309-25B27CFFE96B}"/>
              </a:ext>
            </a:extLst>
          </p:cNvPr>
          <p:cNvSpPr txBox="1"/>
          <p:nvPr/>
        </p:nvSpPr>
        <p:spPr>
          <a:xfrm>
            <a:off x="716438" y="1866062"/>
            <a:ext cx="10595728" cy="4093428"/>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Model training commenced with selecting the InceptionV3 model pre-trained on the ImageNet dataset as the base model for transfer learning. Additional layers were added to tailor the architecture for identifying Indian food, including global average pooling, dense layers for feature learning, and dropout for regularization. Training utilized a large dataset augmented with real-time data augmentation techniques. </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Stochastic Gradient Descent (SGD) optimizer was employed with specified parameters, and categorical cross-entropy served as the loss function. Monitoring mechanisms like checkpoints and CSV logging were used to track training progress and select the best-performing model. After 20 epochs, the model demonstrated convergence, capturing underlying patterns within the dataset. Testing on a separate test set confirmed the model's generalization capabilities, achieving an excellent test accuracy of 0.897. Prediction functions were established for individual images and batch predictions, showcasing the model's ability to accurately identify various Indian cuisine products.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86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1E08A6-317D-40DD-D992-B4B119F03D9A}"/>
              </a:ext>
            </a:extLst>
          </p:cNvPr>
          <p:cNvSpPr txBox="1"/>
          <p:nvPr/>
        </p:nvSpPr>
        <p:spPr>
          <a:xfrm>
            <a:off x="339366" y="1372573"/>
            <a:ext cx="11312165" cy="1631216"/>
          </a:xfrm>
          <a:prstGeom prst="rect">
            <a:avLst/>
          </a:prstGeom>
          <a:noFill/>
        </p:spPr>
        <p:txBody>
          <a:bodyPr wrap="square">
            <a:spAutoFit/>
          </a:bodyPr>
          <a:lstStyle/>
          <a:p>
            <a:pPr marL="12700" algn="just">
              <a:lnSpc>
                <a:spcPct val="100000"/>
              </a:lnSpc>
              <a:spcBef>
                <a:spcPts val="125"/>
              </a:spcBef>
            </a:pPr>
            <a:r>
              <a:rPr lang="en-US" sz="2000" b="0" i="0" dirty="0">
                <a:solidFill>
                  <a:srgbClr val="0D0D0D"/>
                </a:solidFill>
                <a:effectLst/>
                <a:latin typeface="Times New Roman" panose="02020603050405020304" pitchFamily="18" charset="0"/>
                <a:cs typeface="Times New Roman" panose="02020603050405020304" pitchFamily="18" charset="0"/>
              </a:rPr>
              <a:t>In our Indian food classification study, we evaluated three pre-trained models: </a:t>
            </a:r>
            <a:r>
              <a:rPr lang="en-US" sz="2000" b="0" i="0" dirty="0" err="1">
                <a:solidFill>
                  <a:srgbClr val="0D0D0D"/>
                </a:solidFill>
                <a:effectLst/>
                <a:latin typeface="Times New Roman" panose="02020603050405020304" pitchFamily="18" charset="0"/>
                <a:cs typeface="Times New Roman" panose="02020603050405020304" pitchFamily="18" charset="0"/>
              </a:rPr>
              <a:t>Xception</a:t>
            </a:r>
            <a:r>
              <a:rPr lang="en-US" sz="2000" b="0" i="0" dirty="0">
                <a:solidFill>
                  <a:srgbClr val="0D0D0D"/>
                </a:solidFill>
                <a:effectLst/>
                <a:latin typeface="Times New Roman" panose="02020603050405020304" pitchFamily="18" charset="0"/>
                <a:cs typeface="Times New Roman" panose="02020603050405020304" pitchFamily="18" charset="0"/>
              </a:rPr>
              <a:t>, InceptionResNetV2, and InceptionV3. InceptionV3 excelled with an accuracy of 0.87, showcasing its ability to capture complex patterns crucial for diverse Indian cuisines. </a:t>
            </a:r>
            <a:r>
              <a:rPr lang="en-US" sz="2000" b="0" i="0" dirty="0" err="1">
                <a:solidFill>
                  <a:srgbClr val="0D0D0D"/>
                </a:solidFill>
                <a:effectLst/>
                <a:latin typeface="Times New Roman" panose="02020603050405020304" pitchFamily="18" charset="0"/>
                <a:cs typeface="Times New Roman" panose="02020603050405020304" pitchFamily="18" charset="0"/>
              </a:rPr>
              <a:t>Xception</a:t>
            </a:r>
            <a:r>
              <a:rPr lang="en-US" sz="2000" b="0" i="0" dirty="0">
                <a:solidFill>
                  <a:srgbClr val="0D0D0D"/>
                </a:solidFill>
                <a:effectLst/>
                <a:latin typeface="Times New Roman" panose="02020603050405020304" pitchFamily="18" charset="0"/>
                <a:cs typeface="Times New Roman" panose="02020603050405020304" pitchFamily="18" charset="0"/>
              </a:rPr>
              <a:t> achieved 0.834 accuracy, while InceptionResNetV2 scored slightly lower at 0.805, indicating variations in their effectiveness for detailed food categorization.</a:t>
            </a:r>
            <a:endParaRPr lang="en-IN" sz="2000" b="1" spc="15" dirty="0">
              <a:solidFill>
                <a:srgbClr val="2E5395"/>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EAF2027-5139-A6E7-2065-7C423696301B}"/>
              </a:ext>
            </a:extLst>
          </p:cNvPr>
          <p:cNvGrpSpPr/>
          <p:nvPr/>
        </p:nvGrpSpPr>
        <p:grpSpPr>
          <a:xfrm>
            <a:off x="141668" y="99983"/>
            <a:ext cx="11958566" cy="1078368"/>
            <a:chOff x="89095" y="122669"/>
            <a:chExt cx="11993077" cy="773164"/>
          </a:xfrm>
        </p:grpSpPr>
        <p:pic>
          <p:nvPicPr>
            <p:cNvPr id="11" name="Picture 10">
              <a:extLst>
                <a:ext uri="{FF2B5EF4-FFF2-40B4-BE49-F238E27FC236}">
                  <a16:creationId xmlns:a16="http://schemas.microsoft.com/office/drawing/2014/main" id="{307096BF-8538-AD0A-445F-F02941C09BD2}"/>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7F91C88-1E45-C630-03BB-4295DDA5E5B4}"/>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3" name="TextBox 12">
            <a:extLst>
              <a:ext uri="{FF2B5EF4-FFF2-40B4-BE49-F238E27FC236}">
                <a16:creationId xmlns:a16="http://schemas.microsoft.com/office/drawing/2014/main" id="{FE0F59AC-E663-0162-89D0-268C962FA8B5}"/>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Results And Discussion</a:t>
            </a:r>
          </a:p>
        </p:txBody>
      </p:sp>
      <p:pic>
        <p:nvPicPr>
          <p:cNvPr id="14" name="Picture 13">
            <a:extLst>
              <a:ext uri="{FF2B5EF4-FFF2-40B4-BE49-F238E27FC236}">
                <a16:creationId xmlns:a16="http://schemas.microsoft.com/office/drawing/2014/main" id="{1A381A6F-C254-3602-7727-47BA6FB76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152" y="2659068"/>
            <a:ext cx="4553372" cy="1309616"/>
          </a:xfrm>
          <a:prstGeom prst="rect">
            <a:avLst/>
          </a:prstGeom>
        </p:spPr>
      </p:pic>
      <p:sp>
        <p:nvSpPr>
          <p:cNvPr id="16" name="TextBox 15">
            <a:extLst>
              <a:ext uri="{FF2B5EF4-FFF2-40B4-BE49-F238E27FC236}">
                <a16:creationId xmlns:a16="http://schemas.microsoft.com/office/drawing/2014/main" id="{7F4DED2B-3487-504D-4138-5B23EE308655}"/>
              </a:ext>
            </a:extLst>
          </p:cNvPr>
          <p:cNvSpPr txBox="1"/>
          <p:nvPr/>
        </p:nvSpPr>
        <p:spPr>
          <a:xfrm>
            <a:off x="412423" y="4285098"/>
            <a:ext cx="11239108" cy="1015663"/>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model's value was proven through prediction tests using both individual pictures and batch methods. It accurately identified food items in single photos and performed well across different food groups in batch predictions.</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7DAD1DC-313A-D00C-03A2-2D446086B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764" y="4980311"/>
            <a:ext cx="3965665" cy="1877689"/>
          </a:xfrm>
          <a:prstGeom prst="rect">
            <a:avLst/>
          </a:prstGeom>
        </p:spPr>
      </p:pic>
    </p:spTree>
    <p:extLst>
      <p:ext uri="{BB962C8B-B14F-4D97-AF65-F5344CB8AC3E}">
        <p14:creationId xmlns:p14="http://schemas.microsoft.com/office/powerpoint/2010/main" val="67465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E5782D-11A2-9F56-26F6-B6EE24DA595F}"/>
              </a:ext>
            </a:extLst>
          </p:cNvPr>
          <p:cNvSpPr txBox="1"/>
          <p:nvPr/>
        </p:nvSpPr>
        <p:spPr>
          <a:xfrm>
            <a:off x="554911" y="1200859"/>
            <a:ext cx="10879801" cy="4708981"/>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Utilizing the InceptionV3 deep learning model yielded a remarkable accuracy of 0.87 in automating the identification and categorization of diverse Indian food specialties, underscoring its effectiveness in computer vision applications within the food sector.</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Comparative analysis with other pre-trained models, such as </a:t>
            </a:r>
            <a:r>
              <a:rPr lang="en-IN" sz="2000" dirty="0" err="1">
                <a:latin typeface="Times New Roman" panose="02020603050405020304" pitchFamily="18" charset="0"/>
                <a:cs typeface="Times New Roman" panose="02020603050405020304" pitchFamily="18" charset="0"/>
              </a:rPr>
              <a:t>Xception</a:t>
            </a:r>
            <a:r>
              <a:rPr lang="en-IN" sz="2000" dirty="0">
                <a:latin typeface="Times New Roman" panose="02020603050405020304" pitchFamily="18" charset="0"/>
                <a:cs typeface="Times New Roman" panose="02020603050405020304" pitchFamily="18" charset="0"/>
              </a:rPr>
              <a:t> and InceptionResNetV2, demonstrated the superior performance of InceptionV3, emphasizing the significance of appropriate model selection in achieving high accuracy in complex tasks like Indian cuisine categorization.</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research not only expands the understanding of deep learning applications in image classification but also underscores the importance of model refinement and data preprocessing techniques for enhancing accuracy.</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a:t>
            </a:r>
            <a:r>
              <a:rPr lang="en-IN" sz="2000" dirty="0" err="1">
                <a:latin typeface="Times New Roman" panose="02020603050405020304" pitchFamily="18" charset="0"/>
                <a:cs typeface="Times New Roman" panose="02020603050405020304" pitchFamily="18" charset="0"/>
              </a:rPr>
              <a:t>endeavors</a:t>
            </a:r>
            <a:r>
              <a:rPr lang="en-IN" sz="2000" dirty="0">
                <a:latin typeface="Times New Roman" panose="02020603050405020304" pitchFamily="18" charset="0"/>
                <a:cs typeface="Times New Roman" panose="02020603050405020304" pitchFamily="18" charset="0"/>
              </a:rPr>
              <a:t> may focus on fine-tuning, exploring ensemble techniques, and enlarging datasets to further improve the model's generalization capabilities.</a:t>
            </a:r>
          </a:p>
        </p:txBody>
      </p:sp>
      <p:grpSp>
        <p:nvGrpSpPr>
          <p:cNvPr id="17" name="Group 16">
            <a:extLst>
              <a:ext uri="{FF2B5EF4-FFF2-40B4-BE49-F238E27FC236}">
                <a16:creationId xmlns:a16="http://schemas.microsoft.com/office/drawing/2014/main" id="{2A711187-8BD2-F44C-E932-73E99AEA4750}"/>
              </a:ext>
            </a:extLst>
          </p:cNvPr>
          <p:cNvGrpSpPr/>
          <p:nvPr/>
        </p:nvGrpSpPr>
        <p:grpSpPr>
          <a:xfrm>
            <a:off x="141668" y="99983"/>
            <a:ext cx="11958566" cy="1078368"/>
            <a:chOff x="89095" y="122669"/>
            <a:chExt cx="11993077" cy="773164"/>
          </a:xfrm>
        </p:grpSpPr>
        <p:pic>
          <p:nvPicPr>
            <p:cNvPr id="18" name="Picture 17">
              <a:extLst>
                <a:ext uri="{FF2B5EF4-FFF2-40B4-BE49-F238E27FC236}">
                  <a16:creationId xmlns:a16="http://schemas.microsoft.com/office/drawing/2014/main" id="{EE94D55D-BF82-94F7-AEFD-AF5289EEC37C}"/>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9" name="Straight Connector 18">
              <a:extLst>
                <a:ext uri="{FF2B5EF4-FFF2-40B4-BE49-F238E27FC236}">
                  <a16:creationId xmlns:a16="http://schemas.microsoft.com/office/drawing/2014/main" id="{0946AD6A-79A2-E53F-C930-CEB924F05610}"/>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20" name="TextBox 19">
            <a:extLst>
              <a:ext uri="{FF2B5EF4-FFF2-40B4-BE49-F238E27FC236}">
                <a16:creationId xmlns:a16="http://schemas.microsoft.com/office/drawing/2014/main" id="{BFAAE437-134E-F481-2B1C-09428103DB15}"/>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Conclusion And Future Scope</a:t>
            </a:r>
          </a:p>
        </p:txBody>
      </p:sp>
    </p:spTree>
    <p:extLst>
      <p:ext uri="{BB962C8B-B14F-4D97-AF65-F5344CB8AC3E}">
        <p14:creationId xmlns:p14="http://schemas.microsoft.com/office/powerpoint/2010/main" val="135431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618C4AE-2C4F-EB57-89D4-FE2FF76612D3}"/>
              </a:ext>
            </a:extLst>
          </p:cNvPr>
          <p:cNvGrpSpPr/>
          <p:nvPr/>
        </p:nvGrpSpPr>
        <p:grpSpPr>
          <a:xfrm>
            <a:off x="141668" y="99983"/>
            <a:ext cx="11958566" cy="1078368"/>
            <a:chOff x="89095" y="122669"/>
            <a:chExt cx="11993077" cy="773164"/>
          </a:xfrm>
        </p:grpSpPr>
        <p:pic>
          <p:nvPicPr>
            <p:cNvPr id="7" name="Picture 6">
              <a:extLst>
                <a:ext uri="{FF2B5EF4-FFF2-40B4-BE49-F238E27FC236}">
                  <a16:creationId xmlns:a16="http://schemas.microsoft.com/office/drawing/2014/main" id="{3A30917F-FEF7-685E-9561-5D3ACCEF3FEC}"/>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9" name="Straight Connector 8">
              <a:extLst>
                <a:ext uri="{FF2B5EF4-FFF2-40B4-BE49-F238E27FC236}">
                  <a16:creationId xmlns:a16="http://schemas.microsoft.com/office/drawing/2014/main" id="{F020DC07-0DA8-29BD-A583-3DFA52A1554B}"/>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0" name="TextBox 9">
            <a:extLst>
              <a:ext uri="{FF2B5EF4-FFF2-40B4-BE49-F238E27FC236}">
                <a16:creationId xmlns:a16="http://schemas.microsoft.com/office/drawing/2014/main" id="{E259DE39-67A8-AA6E-D8B8-D2AFD52BB188}"/>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References</a:t>
            </a:r>
          </a:p>
        </p:txBody>
      </p:sp>
      <p:sp>
        <p:nvSpPr>
          <p:cNvPr id="12" name="TextBox 11">
            <a:extLst>
              <a:ext uri="{FF2B5EF4-FFF2-40B4-BE49-F238E27FC236}">
                <a16:creationId xmlns:a16="http://schemas.microsoft.com/office/drawing/2014/main" id="{066E087C-CB2A-6663-6848-23383AEDE7D3}"/>
              </a:ext>
            </a:extLst>
          </p:cNvPr>
          <p:cNvSpPr txBox="1"/>
          <p:nvPr/>
        </p:nvSpPr>
        <p:spPr>
          <a:xfrm>
            <a:off x="366394" y="1368890"/>
            <a:ext cx="11459211" cy="5016758"/>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[1] Lu, Yuzhen. ”Food image recognition by using convolutional neural networks (</a:t>
            </a:r>
            <a:r>
              <a:rPr lang="en-IN" sz="2000" dirty="0" err="1">
                <a:latin typeface="Times New Roman" panose="02020603050405020304" pitchFamily="18" charset="0"/>
                <a:cs typeface="Times New Roman" panose="02020603050405020304" pitchFamily="18" charset="0"/>
              </a:rPr>
              <a:t>cnns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 arXiv:1612.00983 (2016).</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[2] Kaur, P., Sikka, K., Wang, W., </a:t>
            </a:r>
            <a:r>
              <a:rPr lang="en-IN" sz="2000" dirty="0" err="1">
                <a:latin typeface="Times New Roman" panose="02020603050405020304" pitchFamily="18" charset="0"/>
                <a:cs typeface="Times New Roman" panose="02020603050405020304" pitchFamily="18" charset="0"/>
              </a:rPr>
              <a:t>Belongie</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Divakaran</a:t>
            </a:r>
            <a:r>
              <a:rPr lang="en-IN" sz="2000" dirty="0">
                <a:latin typeface="Times New Roman" panose="02020603050405020304" pitchFamily="18" charset="0"/>
                <a:cs typeface="Times New Roman" panose="02020603050405020304" pitchFamily="18" charset="0"/>
              </a:rPr>
              <a:t>, A. (2019). Foodx-251: a dataset for fine-grained food classification. </a:t>
            </a: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 arXiv:1907.06167.</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[3] </a:t>
            </a:r>
            <a:r>
              <a:rPr lang="en-IN" sz="2000" dirty="0" err="1">
                <a:latin typeface="Times New Roman" panose="02020603050405020304" pitchFamily="18" charset="0"/>
                <a:cs typeface="Times New Roman" panose="02020603050405020304" pitchFamily="18" charset="0"/>
              </a:rPr>
              <a:t>Termritthikun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Chakkrit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Paisarn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Muneesawang</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Surachet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Kanprachar</a:t>
            </a:r>
            <a:r>
              <a:rPr lang="en-IN" sz="2000" dirty="0">
                <a:latin typeface="Times New Roman" panose="02020603050405020304" pitchFamily="18" charset="0"/>
                <a:cs typeface="Times New Roman" panose="02020603050405020304" pitchFamily="18" charset="0"/>
              </a:rPr>
              <a:t>. ”NU-</a:t>
            </a:r>
            <a:r>
              <a:rPr lang="en-IN" sz="2000" dirty="0" err="1">
                <a:latin typeface="Times New Roman" panose="02020603050405020304" pitchFamily="18" charset="0"/>
                <a:cs typeface="Times New Roman" panose="02020603050405020304" pitchFamily="18" charset="0"/>
              </a:rPr>
              <a:t>InNet</a:t>
            </a:r>
            <a:r>
              <a:rPr lang="en-IN" sz="2000" dirty="0">
                <a:latin typeface="Times New Roman" panose="02020603050405020304" pitchFamily="18" charset="0"/>
                <a:cs typeface="Times New Roman" panose="02020603050405020304" pitchFamily="18" charset="0"/>
              </a:rPr>
              <a:t>: Thai food image recognition using convolutional neural networks on smartphone.” Journal of Telecommunication, Electronic and Computer Engineering (JTEC) 9.2-6 (2017): 63-67.</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[4] </a:t>
            </a:r>
            <a:r>
              <a:rPr lang="en-IN" sz="2000" dirty="0" err="1">
                <a:latin typeface="Times New Roman" panose="02020603050405020304" pitchFamily="18" charset="0"/>
                <a:cs typeface="Times New Roman" panose="02020603050405020304" pitchFamily="18" charset="0"/>
              </a:rPr>
              <a:t>ttisoponpisan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Sirawit</a:t>
            </a:r>
            <a:r>
              <a:rPr lang="en-IN" sz="2000" dirty="0">
                <a:latin typeface="Times New Roman" panose="02020603050405020304" pitchFamily="18" charset="0"/>
                <a:cs typeface="Times New Roman" panose="02020603050405020304" pitchFamily="18" charset="0"/>
              </a:rPr>
              <a:t>, et al. ”Pushing the Accuracy of Thai Food Image Classification with Transfer Learning.” Engineering Journal 26.10 (2022): 57-71. </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Hnoohom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Narit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Sumeth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Yuenyong</a:t>
            </a:r>
            <a:r>
              <a:rPr lang="en-IN" sz="2000" dirty="0">
                <a:latin typeface="Times New Roman" panose="02020603050405020304" pitchFamily="18" charset="0"/>
                <a:cs typeface="Times New Roman" panose="02020603050405020304" pitchFamily="18" charset="0"/>
              </a:rPr>
              <a:t>. ”Thai fast food image classification using deep learning.” 2018 International ECTI northern section conference on electrical, electronics, computer and telecommunications engineering (ECTINCON). IEEE, 2018.</a:t>
            </a:r>
          </a:p>
        </p:txBody>
      </p:sp>
    </p:spTree>
    <p:extLst>
      <p:ext uri="{BB962C8B-B14F-4D97-AF65-F5344CB8AC3E}">
        <p14:creationId xmlns:p14="http://schemas.microsoft.com/office/powerpoint/2010/main" val="218741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1668" y="99984"/>
            <a:ext cx="11958566" cy="1097220"/>
            <a:chOff x="89095" y="122669"/>
            <a:chExt cx="11993077" cy="773164"/>
          </a:xfrm>
        </p:grpSpPr>
        <p:pic>
          <p:nvPicPr>
            <p:cNvPr id="3" name="Picture 2">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4" name="Straight Connector 3">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TextBox 7"/>
          <p:cNvSpPr txBox="1"/>
          <p:nvPr/>
        </p:nvSpPr>
        <p:spPr>
          <a:xfrm>
            <a:off x="141668" y="38880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Introduction</a:t>
            </a:r>
          </a:p>
        </p:txBody>
      </p:sp>
      <p:sp>
        <p:nvSpPr>
          <p:cNvPr id="9" name="TextBox 8"/>
          <p:cNvSpPr txBox="1"/>
          <p:nvPr/>
        </p:nvSpPr>
        <p:spPr>
          <a:xfrm>
            <a:off x="490193" y="1466998"/>
            <a:ext cx="11123629" cy="2554545"/>
          </a:xfrm>
          <a:prstGeom prst="rect">
            <a:avLst/>
          </a:prstGeom>
          <a:noFill/>
        </p:spPr>
        <p:txBody>
          <a:bodyPr wrap="square" rtlCol="0">
            <a:sp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India's culinary landscape is rich with vibrant flavors and regional specialties, reflecting the country's diverse cultural heritage. Our project focuses on harnessing the power of Machine Learning, specifically Convolutional Neural Networks (CNNs), to accurately classify and categorize Indian cuisine. In an era where smartphone usage is widespread, the ability to instantly recognize and identify dishes becomes crucial, especially for tourists and individuals with dietary restrictions. Traditional image recognition methods often struggle with the complexities of food classification due to subtle variations in appearance and cooking techniques. However, with advancements in deep learning, CNNs offer a promising solution by effectively distinguishing between similar dishes and improving the accuracy of classification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69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F272B-5A25-9E11-0ED5-26E62397F51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29C5C70-B344-78C3-DAF7-0D3D606971B1}"/>
              </a:ext>
            </a:extLst>
          </p:cNvPr>
          <p:cNvGrpSpPr/>
          <p:nvPr/>
        </p:nvGrpSpPr>
        <p:grpSpPr>
          <a:xfrm>
            <a:off x="141668" y="99983"/>
            <a:ext cx="11958566" cy="1078368"/>
            <a:chOff x="89095" y="122669"/>
            <a:chExt cx="11993077" cy="773164"/>
          </a:xfrm>
        </p:grpSpPr>
        <p:pic>
          <p:nvPicPr>
            <p:cNvPr id="3" name="Picture 2">
              <a:extLst>
                <a:ext uri="{FF2B5EF4-FFF2-40B4-BE49-F238E27FC236}">
                  <a16:creationId xmlns:a16="http://schemas.microsoft.com/office/drawing/2014/main" id="{C569A810-35D1-6D91-9CF5-CEE7556370F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4" name="Straight Connector 3">
              <a:extLst>
                <a:ext uri="{FF2B5EF4-FFF2-40B4-BE49-F238E27FC236}">
                  <a16:creationId xmlns:a16="http://schemas.microsoft.com/office/drawing/2014/main" id="{24113117-F12A-FE0B-5EC2-C4CD6FE0F7DC}"/>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TextBox 7">
            <a:extLst>
              <a:ext uri="{FF2B5EF4-FFF2-40B4-BE49-F238E27FC236}">
                <a16:creationId xmlns:a16="http://schemas.microsoft.com/office/drawing/2014/main" id="{2AB64BE9-C68B-DCFB-F4C5-13DE79137D66}"/>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id="{A95F8DED-8C43-F749-69CA-11085E579A74}"/>
              </a:ext>
            </a:extLst>
          </p:cNvPr>
          <p:cNvSpPr txBox="1"/>
          <p:nvPr/>
        </p:nvSpPr>
        <p:spPr>
          <a:xfrm>
            <a:off x="464197" y="1542910"/>
            <a:ext cx="11263606" cy="4976106"/>
          </a:xfrm>
          <a:prstGeom prst="rect">
            <a:avLst/>
          </a:prstGeom>
          <a:noFill/>
        </p:spPr>
        <p:txBody>
          <a:bodyPr wrap="square">
            <a:spAutoFit/>
          </a:bodyPr>
          <a:lstStyle/>
          <a:p>
            <a:pPr algn="just"/>
            <a:r>
              <a:rPr lang="en-US" sz="2000" b="1" u="sng" dirty="0">
                <a:latin typeface="Times New Roman" panose="02020603050405020304" pitchFamily="18" charset="0"/>
                <a:cs typeface="Times New Roman" panose="02020603050405020304" pitchFamily="18" charset="0"/>
              </a:rPr>
              <a:t>1] Food Image Recognition by Using Convolutional Neural Networks (CNNs) :</a:t>
            </a:r>
          </a:p>
          <a:p>
            <a:pPr marL="342900" indent="-342900" algn="just">
              <a:lnSpc>
                <a:spcPct val="12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MobileNetV3, an advancement over MobileNetV1 and MobileNetV2, innovatively utilized reinforcement learning methods like </a:t>
            </a:r>
            <a:r>
              <a:rPr lang="en-US" sz="1800" b="0" i="0" dirty="0" err="1">
                <a:effectLst/>
                <a:latin typeface="Times New Roman" panose="02020603050405020304" pitchFamily="18" charset="0"/>
                <a:cs typeface="Times New Roman" panose="02020603050405020304" pitchFamily="18" charset="0"/>
              </a:rPr>
              <a:t>MnasNet</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NetAdapt</a:t>
            </a:r>
            <a:r>
              <a:rPr lang="en-US" sz="1800" b="0" i="0" dirty="0">
                <a:effectLst/>
                <a:latin typeface="Times New Roman" panose="02020603050405020304" pitchFamily="18" charset="0"/>
                <a:cs typeface="Times New Roman" panose="02020603050405020304" pitchFamily="18" charset="0"/>
              </a:rPr>
              <a:t> to automatically search and optimize its architecture. </a:t>
            </a:r>
            <a:r>
              <a:rPr lang="en-US" sz="1800" b="0" i="0" dirty="0" err="1">
                <a:effectLst/>
                <a:latin typeface="Times New Roman" panose="02020603050405020304" pitchFamily="18" charset="0"/>
                <a:cs typeface="Times New Roman" panose="02020603050405020304" pitchFamily="18" charset="0"/>
              </a:rPr>
              <a:t>MnasNet</a:t>
            </a:r>
            <a:r>
              <a:rPr lang="en-US" sz="1800" b="0" i="0" dirty="0">
                <a:effectLst/>
                <a:latin typeface="Times New Roman" panose="02020603050405020304" pitchFamily="18" charset="0"/>
                <a:cs typeface="Times New Roman" panose="02020603050405020304" pitchFamily="18" charset="0"/>
              </a:rPr>
              <a:t> optimized the global structure of the network blocks, while </a:t>
            </a:r>
            <a:r>
              <a:rPr lang="en-US" sz="1800" b="0" i="0" dirty="0" err="1">
                <a:effectLst/>
                <a:latin typeface="Times New Roman" panose="02020603050405020304" pitchFamily="18" charset="0"/>
                <a:cs typeface="Times New Roman" panose="02020603050405020304" pitchFamily="18" charset="0"/>
              </a:rPr>
              <a:t>NetAdapt</a:t>
            </a:r>
            <a:r>
              <a:rPr lang="en-US" sz="1800" b="0" i="0" dirty="0">
                <a:effectLst/>
                <a:latin typeface="Times New Roman" panose="02020603050405020304" pitchFamily="18" charset="0"/>
                <a:cs typeface="Times New Roman" panose="02020603050405020304" pitchFamily="18" charset="0"/>
              </a:rPr>
              <a:t> fine-tuned each layer sequentially. By integrating squeeze-and-excite mechanisms within residual blocks, MobileNetV3 improved accuracy while reducing parameter count. The final stage of the network underwent manual optimization to trim computational time and parameters without sacrificing accuracy.</a:t>
            </a:r>
          </a:p>
          <a:p>
            <a:pPr algn="just"/>
            <a:r>
              <a:rPr lang="en-IN" sz="1800" b="1" u="sng" dirty="0">
                <a:latin typeface="Times New Roman" panose="02020603050405020304" pitchFamily="18" charset="0"/>
                <a:cs typeface="Times New Roman" panose="02020603050405020304" pitchFamily="18" charset="0"/>
              </a:rPr>
              <a:t>2] </a:t>
            </a:r>
            <a:r>
              <a:rPr lang="en-US" sz="1800" b="1" u="sng" dirty="0">
                <a:latin typeface="Times New Roman" panose="02020603050405020304" pitchFamily="18" charset="0"/>
                <a:cs typeface="Times New Roman" panose="02020603050405020304" pitchFamily="18" charset="0"/>
              </a:rPr>
              <a:t>NU-</a:t>
            </a:r>
            <a:r>
              <a:rPr lang="en-US" sz="1800" b="1" u="sng" dirty="0" err="1">
                <a:latin typeface="Times New Roman" panose="02020603050405020304" pitchFamily="18" charset="0"/>
                <a:cs typeface="Times New Roman" panose="02020603050405020304" pitchFamily="18" charset="0"/>
              </a:rPr>
              <a:t>InNet</a:t>
            </a:r>
            <a:r>
              <a:rPr lang="en-US" sz="1800" b="1" u="sng" dirty="0">
                <a:latin typeface="Times New Roman" panose="02020603050405020304" pitchFamily="18" charset="0"/>
                <a:cs typeface="Times New Roman" panose="02020603050405020304" pitchFamily="18" charset="0"/>
              </a:rPr>
              <a:t>: Thai Food Image Recognition Using Convolutional Neural   Networks:</a:t>
            </a:r>
          </a:p>
          <a:p>
            <a:pPr marL="342900" indent="-342900" algn="just">
              <a:lnSpc>
                <a:spcPct val="12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original Thai cuisine image recognition article, published in 2017, introduced THFOOD50, the first and largest dataset of Thai cuisine images. They proposed NUInNet1.1, a novel network utilizing Inception modules with optimized depth to balance accuracy, processing time, and model size. NUInNet1.1 surpassed </a:t>
            </a:r>
            <a:r>
              <a:rPr lang="en-US" sz="1800" b="0" i="0" dirty="0" err="1">
                <a:effectLst/>
                <a:latin typeface="Times New Roman" panose="02020603050405020304" pitchFamily="18" charset="0"/>
                <a:cs typeface="Times New Roman" panose="02020603050405020304" pitchFamily="18" charset="0"/>
              </a:rPr>
              <a:t>GoogleNet</a:t>
            </a:r>
            <a:r>
              <a:rPr lang="en-US" sz="1800" b="0" i="0" dirty="0">
                <a:effectLst/>
                <a:latin typeface="Times New Roman" panose="02020603050405020304" pitchFamily="18" charset="0"/>
                <a:cs typeface="Times New Roman" panose="02020603050405020304" pitchFamily="18" charset="0"/>
              </a:rPr>
              <a:t>, achieving 69.8% accuracy in 18.16 </a:t>
            </a:r>
            <a:r>
              <a:rPr lang="en-US" sz="1800" b="0" i="0" dirty="0" err="1">
                <a:effectLst/>
                <a:latin typeface="Times New Roman" panose="02020603050405020304" pitchFamily="18" charset="0"/>
                <a:cs typeface="Times New Roman" panose="02020603050405020304" pitchFamily="18" charset="0"/>
              </a:rPr>
              <a:t>ms.</a:t>
            </a:r>
            <a:r>
              <a:rPr lang="en-US" sz="1800" b="0" i="0" dirty="0">
                <a:effectLst/>
                <a:latin typeface="Times New Roman" panose="02020603050405020304" pitchFamily="18" charset="0"/>
                <a:cs typeface="Times New Roman" panose="02020603050405020304" pitchFamily="18" charset="0"/>
              </a:rPr>
              <a:t> Further enhancements stacking adjusted inception modules yielded 80.34% accuracy. Evolution to NU-ResNet1.1 Depth 4 with residual layers achieved 83.07% accuracy in 44.60 </a:t>
            </a:r>
            <a:r>
              <a:rPr lang="en-US" sz="1800" b="0" i="0" dirty="0" err="1">
                <a:effectLst/>
                <a:latin typeface="Times New Roman" panose="02020603050405020304" pitchFamily="18" charset="0"/>
                <a:cs typeface="Times New Roman" panose="02020603050405020304" pitchFamily="18" charset="0"/>
              </a:rPr>
              <a:t>ms</a:t>
            </a:r>
            <a:r>
              <a:rPr lang="en-US" sz="1800" b="0" i="0" dirty="0">
                <a:effectLst/>
                <a:latin typeface="Times New Roman" panose="02020603050405020304" pitchFamily="18" charset="0"/>
                <a:cs typeface="Times New Roman" panose="02020603050405020304" pitchFamily="18" charset="0"/>
              </a:rPr>
              <a:t>, the most precise model for THFOOD-50. Additionally, they introduced a dataset of 3,961 images divided into 11 groups, improving </a:t>
            </a:r>
            <a:r>
              <a:rPr lang="en-US" sz="1800" b="0" i="0" dirty="0" err="1">
                <a:effectLst/>
                <a:latin typeface="Times New Roman" panose="02020603050405020304" pitchFamily="18" charset="0"/>
                <a:cs typeface="Times New Roman" panose="02020603050405020304" pitchFamily="18" charset="0"/>
              </a:rPr>
              <a:t>GoogLeNet</a:t>
            </a:r>
            <a:r>
              <a:rPr lang="en-US" sz="1800" b="0" i="0" dirty="0">
                <a:effectLst/>
                <a:latin typeface="Times New Roman" panose="02020603050405020304" pitchFamily="18" charset="0"/>
                <a:cs typeface="Times New Roman" panose="02020603050405020304" pitchFamily="18" charset="0"/>
              </a:rPr>
              <a:t> to achieve 88.33% accuracy.</a:t>
            </a: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42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6ED2A-CFB1-6783-410A-1F747672AAAD}"/>
              </a:ext>
            </a:extLst>
          </p:cNvPr>
          <p:cNvGrpSpPr/>
          <p:nvPr/>
        </p:nvGrpSpPr>
        <p:grpSpPr>
          <a:xfrm>
            <a:off x="141668" y="99983"/>
            <a:ext cx="11958566" cy="1078368"/>
            <a:chOff x="89095" y="122669"/>
            <a:chExt cx="11993077" cy="773164"/>
          </a:xfrm>
        </p:grpSpPr>
        <p:pic>
          <p:nvPicPr>
            <p:cNvPr id="4" name="Picture 3">
              <a:extLst>
                <a:ext uri="{FF2B5EF4-FFF2-40B4-BE49-F238E27FC236}">
                  <a16:creationId xmlns:a16="http://schemas.microsoft.com/office/drawing/2014/main" id="{BF17EE0F-F804-083E-2BBB-25DAA9DFFC84}"/>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5" name="Straight Connector 4">
              <a:extLst>
                <a:ext uri="{FF2B5EF4-FFF2-40B4-BE49-F238E27FC236}">
                  <a16:creationId xmlns:a16="http://schemas.microsoft.com/office/drawing/2014/main" id="{09FE03E3-D095-399D-47E8-0352CC52972F}"/>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6" name="TextBox 5">
            <a:extLst>
              <a:ext uri="{FF2B5EF4-FFF2-40B4-BE49-F238E27FC236}">
                <a16:creationId xmlns:a16="http://schemas.microsoft.com/office/drawing/2014/main" id="{95A465BA-2B96-D887-1E36-5EC062E4905A}"/>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Literature Survey</a:t>
            </a:r>
          </a:p>
        </p:txBody>
      </p:sp>
      <p:sp>
        <p:nvSpPr>
          <p:cNvPr id="7" name="Subtitle 2">
            <a:extLst>
              <a:ext uri="{FF2B5EF4-FFF2-40B4-BE49-F238E27FC236}">
                <a16:creationId xmlns:a16="http://schemas.microsoft.com/office/drawing/2014/main" id="{031FBAF7-31BA-B09F-921B-6758B3E9E328}"/>
              </a:ext>
            </a:extLst>
          </p:cNvPr>
          <p:cNvSpPr txBox="1">
            <a:spLocks/>
          </p:cNvSpPr>
          <p:nvPr/>
        </p:nvSpPr>
        <p:spPr>
          <a:xfrm>
            <a:off x="416002" y="1372573"/>
            <a:ext cx="11376929" cy="49401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u="sng" dirty="0">
                <a:latin typeface="Times New Roman" panose="02020603050405020304" pitchFamily="18" charset="0"/>
                <a:cs typeface="Times New Roman" panose="02020603050405020304" pitchFamily="18" charset="0"/>
              </a:rPr>
              <a:t>3] Automated Food image Classification using Deep Learning approach:</a:t>
            </a:r>
          </a:p>
          <a:p>
            <a:pPr marL="342900" indent="-342900"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food recognition program categorized Thai cuisine photos into 13 types. They achieved 82.00% accuracy using transfer learning with a VGG19 network on their 7,632-photo dataset. Due to VGG19's large size, predictions were executed on a server and relayed to client devices. Earlier efforts highlighted the importance of neural network training for cutting-edge results and the effectiveness of transfer learning on smaller datasets. However, there hasn't been an in-depth exploration of Transfer Learning on the largest Thai food dataset, THFOOD-50. This study aims to compare Transfer Learning outcomes across different networks, training methods, and augmentations for THFOOD-50.</a:t>
            </a:r>
            <a:endParaRPr lang="en-IN" sz="1800" u="sng" dirty="0">
              <a:latin typeface="Times New Roman" panose="02020603050405020304" pitchFamily="18" charset="0"/>
              <a:cs typeface="Times New Roman" panose="02020603050405020304" pitchFamily="18" charset="0"/>
            </a:endParaRPr>
          </a:p>
          <a:p>
            <a:pPr marL="0" indent="0" algn="just">
              <a:buNone/>
            </a:pPr>
            <a:r>
              <a:rPr lang="en-US" sz="2000" b="1" u="sng" dirty="0">
                <a:latin typeface="Times New Roman" panose="02020603050405020304" pitchFamily="18" charset="0"/>
                <a:cs typeface="Times New Roman" panose="02020603050405020304" pitchFamily="18" charset="0"/>
              </a:rPr>
              <a:t>4] Indian Food Image Recognition with MobileNetV2:</a:t>
            </a:r>
          </a:p>
          <a:p>
            <a:pPr marL="342900" indent="-342900"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MobileNetV3, the latest enhancement in </a:t>
            </a:r>
            <a:r>
              <a:rPr lang="en-US" sz="1800" dirty="0" err="1">
                <a:latin typeface="Times New Roman" panose="02020603050405020304" pitchFamily="18" charset="0"/>
                <a:cs typeface="Times New Roman" panose="02020603050405020304" pitchFamily="18" charset="0"/>
              </a:rPr>
              <a:t>MobileNets</a:t>
            </a:r>
            <a:r>
              <a:rPr lang="en-US" sz="1800" dirty="0">
                <a:latin typeface="Times New Roman" panose="02020603050405020304" pitchFamily="18" charset="0"/>
                <a:cs typeface="Times New Roman" panose="02020603050405020304" pitchFamily="18" charset="0"/>
              </a:rPr>
              <a:t>, took a different approach from its manually designed predecessors, V1 and V2. It utilized reinforcement learning techniques like </a:t>
            </a:r>
            <a:r>
              <a:rPr lang="en-US" sz="1800" dirty="0" err="1">
                <a:latin typeface="Times New Roman" panose="02020603050405020304" pitchFamily="18" charset="0"/>
                <a:cs typeface="Times New Roman" panose="02020603050405020304" pitchFamily="18" charset="0"/>
              </a:rPr>
              <a:t>MnasNet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NetAdapt</a:t>
            </a:r>
            <a:r>
              <a:rPr lang="en-US" sz="1800" dirty="0">
                <a:latin typeface="Times New Roman" panose="02020603050405020304" pitchFamily="18" charset="0"/>
                <a:cs typeface="Times New Roman" panose="02020603050405020304" pitchFamily="18" charset="0"/>
              </a:rPr>
              <a:t> to autonomously discover its architecture. Initially, </a:t>
            </a:r>
            <a:r>
              <a:rPr lang="en-US" sz="1800" dirty="0" err="1">
                <a:latin typeface="Times New Roman" panose="02020603050405020304" pitchFamily="18" charset="0"/>
                <a:cs typeface="Times New Roman" panose="02020603050405020304" pitchFamily="18" charset="0"/>
              </a:rPr>
              <a:t>MnasNet</a:t>
            </a:r>
            <a:r>
              <a:rPr lang="en-US" sz="1800" dirty="0">
                <a:latin typeface="Times New Roman" panose="02020603050405020304" pitchFamily="18" charset="0"/>
                <a:cs typeface="Times New Roman" panose="02020603050405020304" pitchFamily="18" charset="0"/>
              </a:rPr>
              <a:t> optimized the overall block structure, followed by </a:t>
            </a:r>
            <a:r>
              <a:rPr lang="en-US" sz="1800" dirty="0" err="1">
                <a:latin typeface="Times New Roman" panose="02020603050405020304" pitchFamily="18" charset="0"/>
                <a:cs typeface="Times New Roman" panose="02020603050405020304" pitchFamily="18" charset="0"/>
              </a:rPr>
              <a:t>NetAdapt</a:t>
            </a:r>
            <a:r>
              <a:rPr lang="en-US" sz="1800" dirty="0">
                <a:latin typeface="Times New Roman" panose="02020603050405020304" pitchFamily="18" charset="0"/>
                <a:cs typeface="Times New Roman" panose="02020603050405020304" pitchFamily="18" charset="0"/>
              </a:rPr>
              <a:t> fine-tuning each layer systematically. Moreover, by integrating squeeze-and-excite mechanisms into residual blocks, it enhanced accuracy with fewer parameters. Finally, manual adjustments in the last stage aimed to reduce computational load and parameters without compromising accuracy.</a:t>
            </a: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99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5936" y="1649858"/>
            <a:ext cx="11585276" cy="1384995"/>
          </a:xfrm>
          <a:prstGeom prst="rect">
            <a:avLst/>
          </a:prstGeom>
          <a:noFill/>
        </p:spPr>
        <p:txBody>
          <a:bodyPr wrap="square" rtlCol="0">
            <a:spAutoFit/>
          </a:bodyPr>
          <a:lstStyle/>
          <a:p>
            <a:pPr marL="12700" algn="just">
              <a:lnSpc>
                <a:spcPct val="100000"/>
              </a:lnSpc>
              <a:spcBef>
                <a:spcPts val="545"/>
              </a:spcBef>
            </a:pPr>
            <a:r>
              <a:rPr lang="en-US" sz="2800" dirty="0">
                <a:solidFill>
                  <a:srgbClr val="1B1B1B"/>
                </a:solidFill>
                <a:latin typeface="Times New Roman" panose="02020603050405020304" pitchFamily="18" charset="0"/>
                <a:ea typeface="Lato" panose="020F0502020204030203" pitchFamily="34" charset="0"/>
                <a:cs typeface="Times New Roman" panose="02020603050405020304" pitchFamily="18" charset="0"/>
              </a:rPr>
              <a:t>The goal is t</a:t>
            </a:r>
            <a:r>
              <a:rPr lang="en-US" sz="2800" dirty="0">
                <a:latin typeface="Times New Roman" panose="02020603050405020304" pitchFamily="18" charset="0"/>
                <a:ea typeface="Lato" panose="020F0502020204030203" pitchFamily="34" charset="0"/>
                <a:cs typeface="Times New Roman" panose="02020603050405020304" pitchFamily="18" charset="0"/>
              </a:rPr>
              <a:t>o examine in-depth the impact of training methods, and the accuracy of image classification on the precision of Indian food image classification.</a:t>
            </a:r>
          </a:p>
        </p:txBody>
      </p:sp>
      <p:grpSp>
        <p:nvGrpSpPr>
          <p:cNvPr id="11" name="Group 10">
            <a:extLst>
              <a:ext uri="{FF2B5EF4-FFF2-40B4-BE49-F238E27FC236}">
                <a16:creationId xmlns:a16="http://schemas.microsoft.com/office/drawing/2014/main" id="{6DDA8901-1451-AB30-2812-1DD68FA3D6CC}"/>
              </a:ext>
            </a:extLst>
          </p:cNvPr>
          <p:cNvGrpSpPr/>
          <p:nvPr/>
        </p:nvGrpSpPr>
        <p:grpSpPr>
          <a:xfrm>
            <a:off x="141668" y="99983"/>
            <a:ext cx="11958566" cy="1078368"/>
            <a:chOff x="89095" y="122669"/>
            <a:chExt cx="11993077" cy="773164"/>
          </a:xfrm>
        </p:grpSpPr>
        <p:pic>
          <p:nvPicPr>
            <p:cNvPr id="12" name="Picture 11">
              <a:extLst>
                <a:ext uri="{FF2B5EF4-FFF2-40B4-BE49-F238E27FC236}">
                  <a16:creationId xmlns:a16="http://schemas.microsoft.com/office/drawing/2014/main" id="{CA43EE12-0CA5-5482-13DA-053EACC443A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3" name="Straight Connector 12">
              <a:extLst>
                <a:ext uri="{FF2B5EF4-FFF2-40B4-BE49-F238E27FC236}">
                  <a16:creationId xmlns:a16="http://schemas.microsoft.com/office/drawing/2014/main" id="{357C00E0-579A-0F5A-F07E-1F8B6E91AD4C}"/>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4" name="TextBox 13">
            <a:extLst>
              <a:ext uri="{FF2B5EF4-FFF2-40B4-BE49-F238E27FC236}">
                <a16:creationId xmlns:a16="http://schemas.microsoft.com/office/drawing/2014/main" id="{73794882-9845-D47E-8848-2D9A2D961F29}"/>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04060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2619" y="1564743"/>
            <a:ext cx="11667615" cy="3913059"/>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 To classify images of food since we intended to make a program that could be used in dietary assessment applications. </a:t>
            </a:r>
          </a:p>
          <a:p>
            <a:pPr algn="l"/>
            <a:r>
              <a:rPr lang="en-US" sz="2400" dirty="0">
                <a:latin typeface="Times New Roman" panose="02020603050405020304" pitchFamily="18" charset="0"/>
                <a:cs typeface="Times New Roman" panose="02020603050405020304" pitchFamily="18" charset="0"/>
              </a:rPr>
              <a:t>• To analyze images so that computers can understand them and group comparable images into the same class. </a:t>
            </a:r>
          </a:p>
          <a:p>
            <a:pPr algn="l"/>
            <a:r>
              <a:rPr lang="en-US" sz="2400" dirty="0">
                <a:latin typeface="Times New Roman" panose="02020603050405020304" pitchFamily="18" charset="0"/>
                <a:cs typeface="Times New Roman" panose="02020603050405020304" pitchFamily="18" charset="0"/>
              </a:rPr>
              <a:t>• To compare accuracy amongst different algorithms. </a:t>
            </a:r>
          </a:p>
          <a:p>
            <a:pPr algn="l"/>
            <a:r>
              <a:rPr lang="en-US" sz="2400" dirty="0">
                <a:latin typeface="Times New Roman" panose="02020603050405020304" pitchFamily="18" charset="0"/>
                <a:cs typeface="Times New Roman" panose="02020603050405020304" pitchFamily="18" charset="0"/>
              </a:rPr>
              <a:t>• To decide the best and most accurate model for classifying the input. 			    	</a:t>
            </a:r>
          </a:p>
          <a:p>
            <a:pPr algn="l"/>
            <a:endParaRPr lang="en-US"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A0734BFE-B0E2-D953-4756-4133072D709B}"/>
              </a:ext>
            </a:extLst>
          </p:cNvPr>
          <p:cNvGrpSpPr/>
          <p:nvPr/>
        </p:nvGrpSpPr>
        <p:grpSpPr>
          <a:xfrm>
            <a:off x="141668" y="99983"/>
            <a:ext cx="11958566" cy="1078368"/>
            <a:chOff x="89095" y="122669"/>
            <a:chExt cx="11993077" cy="773164"/>
          </a:xfrm>
        </p:grpSpPr>
        <p:pic>
          <p:nvPicPr>
            <p:cNvPr id="12" name="Picture 11">
              <a:extLst>
                <a:ext uri="{FF2B5EF4-FFF2-40B4-BE49-F238E27FC236}">
                  <a16:creationId xmlns:a16="http://schemas.microsoft.com/office/drawing/2014/main" id="{4D481779-1A96-9DF0-3F9E-B5F58942A6D7}"/>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3" name="Straight Connector 12">
              <a:extLst>
                <a:ext uri="{FF2B5EF4-FFF2-40B4-BE49-F238E27FC236}">
                  <a16:creationId xmlns:a16="http://schemas.microsoft.com/office/drawing/2014/main" id="{8E564A36-91F3-8AAF-7F75-3C5B6732384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4" name="TextBox 13">
            <a:extLst>
              <a:ext uri="{FF2B5EF4-FFF2-40B4-BE49-F238E27FC236}">
                <a16:creationId xmlns:a16="http://schemas.microsoft.com/office/drawing/2014/main" id="{2E58C3F7-6D65-8917-24AD-BD72338170DD}"/>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76133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668" y="1107583"/>
            <a:ext cx="11872187" cy="5563673"/>
          </a:xfrm>
          <a:prstGeom prst="rect">
            <a:avLst/>
          </a:prstGeom>
          <a:noFill/>
        </p:spPr>
        <p:txBody>
          <a:bodyPr wrap="square" rtlCol="0">
            <a:spAutoFit/>
          </a:bodyPr>
          <a:lstStyle/>
          <a:p>
            <a:endParaRPr lang="en-US" dirty="0"/>
          </a:p>
        </p:txBody>
      </p:sp>
      <p:sp>
        <p:nvSpPr>
          <p:cNvPr id="7" name="TextBox 6"/>
          <p:cNvSpPr txBox="1"/>
          <p:nvPr/>
        </p:nvSpPr>
        <p:spPr>
          <a:xfrm>
            <a:off x="471606" y="1159364"/>
            <a:ext cx="11368460" cy="3737946"/>
          </a:xfrm>
          <a:prstGeom prst="rect">
            <a:avLst/>
          </a:prstGeom>
          <a:noFill/>
        </p:spPr>
        <p:txBody>
          <a:bodyPr wrap="square" rtlCol="0">
            <a:spAutoFit/>
          </a:bodyPr>
          <a:lstStyle/>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Google's InceptionV3 is a powerful convolutional neural network renowned for its balance between accuracy and complexity. It utilizes the Inception module, capturing characteristics at various scales with multiple convolutional filters within a layer. This design enables better performance and wider property extraction. InceptionV3 has excelled in image recognition tasks and is suitable for your "Indian food classification" project due to its ability to discern subtle nuances and diverse attributes. Its multi-scale feature extraction can help overcome the challenges of categorizing Indian cuisine. Leveraging InceptionV3 provides access to a proven pre-trained model, enhancing the precision and resilience of your classification system.</a:t>
            </a:r>
            <a:endParaRPr lang="en-IN" sz="2000" b="1" spc="5" dirty="0">
              <a:solidFill>
                <a:srgbClr val="2E5395"/>
              </a:solidFill>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grpSp>
        <p:nvGrpSpPr>
          <p:cNvPr id="8" name="Group 7">
            <a:extLst>
              <a:ext uri="{FF2B5EF4-FFF2-40B4-BE49-F238E27FC236}">
                <a16:creationId xmlns:a16="http://schemas.microsoft.com/office/drawing/2014/main" id="{699F8F0D-7F7A-2FAF-62DC-E1E9B8720594}"/>
              </a:ext>
            </a:extLst>
          </p:cNvPr>
          <p:cNvGrpSpPr/>
          <p:nvPr/>
        </p:nvGrpSpPr>
        <p:grpSpPr>
          <a:xfrm>
            <a:off x="141668" y="99983"/>
            <a:ext cx="11958566" cy="1078368"/>
            <a:chOff x="89095" y="122669"/>
            <a:chExt cx="11993077" cy="773164"/>
          </a:xfrm>
        </p:grpSpPr>
        <p:pic>
          <p:nvPicPr>
            <p:cNvPr id="9" name="Picture 8">
              <a:extLst>
                <a:ext uri="{FF2B5EF4-FFF2-40B4-BE49-F238E27FC236}">
                  <a16:creationId xmlns:a16="http://schemas.microsoft.com/office/drawing/2014/main" id="{E99F8E79-A05C-197A-1DA1-456AC772BBE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0" name="Straight Connector 9">
              <a:extLst>
                <a:ext uri="{FF2B5EF4-FFF2-40B4-BE49-F238E27FC236}">
                  <a16:creationId xmlns:a16="http://schemas.microsoft.com/office/drawing/2014/main" id="{C921925A-76F1-C3CE-12D5-C4E26213E522}"/>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1" name="TextBox 10">
            <a:extLst>
              <a:ext uri="{FF2B5EF4-FFF2-40B4-BE49-F238E27FC236}">
                <a16:creationId xmlns:a16="http://schemas.microsoft.com/office/drawing/2014/main" id="{86786EF9-6617-E7B8-40E1-700BD65E164E}"/>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Model Architecture</a:t>
            </a:r>
          </a:p>
        </p:txBody>
      </p:sp>
      <p:pic>
        <p:nvPicPr>
          <p:cNvPr id="14" name="Picture 13">
            <a:extLst>
              <a:ext uri="{FF2B5EF4-FFF2-40B4-BE49-F238E27FC236}">
                <a16:creationId xmlns:a16="http://schemas.microsoft.com/office/drawing/2014/main" id="{5419177D-C1D5-1159-A192-A7A3662AC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387" y="4430782"/>
            <a:ext cx="6908368" cy="2240474"/>
          </a:xfrm>
          <a:prstGeom prst="rect">
            <a:avLst/>
          </a:prstGeom>
        </p:spPr>
      </p:pic>
    </p:spTree>
    <p:extLst>
      <p:ext uri="{BB962C8B-B14F-4D97-AF65-F5344CB8AC3E}">
        <p14:creationId xmlns:p14="http://schemas.microsoft.com/office/powerpoint/2010/main" val="278524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91FFD6-FFC8-5A55-155D-2E09B1202D52}"/>
              </a:ext>
            </a:extLst>
          </p:cNvPr>
          <p:cNvGrpSpPr/>
          <p:nvPr/>
        </p:nvGrpSpPr>
        <p:grpSpPr>
          <a:xfrm>
            <a:off x="141668" y="99983"/>
            <a:ext cx="11958566" cy="1078368"/>
            <a:chOff x="89095" y="122669"/>
            <a:chExt cx="11993077" cy="773164"/>
          </a:xfrm>
        </p:grpSpPr>
        <p:pic>
          <p:nvPicPr>
            <p:cNvPr id="3" name="Picture 2">
              <a:extLst>
                <a:ext uri="{FF2B5EF4-FFF2-40B4-BE49-F238E27FC236}">
                  <a16:creationId xmlns:a16="http://schemas.microsoft.com/office/drawing/2014/main" id="{E4AFF8E4-1075-01D3-12DE-93086D64FDA0}"/>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4" name="Straight Connector 3">
              <a:extLst>
                <a:ext uri="{FF2B5EF4-FFF2-40B4-BE49-F238E27FC236}">
                  <a16:creationId xmlns:a16="http://schemas.microsoft.com/office/drawing/2014/main" id="{353584F4-B693-C2B2-DD30-713ABF1E3448}"/>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5" name="TextBox 4">
            <a:extLst>
              <a:ext uri="{FF2B5EF4-FFF2-40B4-BE49-F238E27FC236}">
                <a16:creationId xmlns:a16="http://schemas.microsoft.com/office/drawing/2014/main" id="{A492BEC2-3243-661F-B4C0-6F567484AAFA}"/>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Methodology</a:t>
            </a:r>
          </a:p>
        </p:txBody>
      </p:sp>
      <p:sp>
        <p:nvSpPr>
          <p:cNvPr id="7" name="TextBox 6">
            <a:extLst>
              <a:ext uri="{FF2B5EF4-FFF2-40B4-BE49-F238E27FC236}">
                <a16:creationId xmlns:a16="http://schemas.microsoft.com/office/drawing/2014/main" id="{E6B1A10F-250F-7190-1F0C-4D468C9F7213}"/>
              </a:ext>
            </a:extLst>
          </p:cNvPr>
          <p:cNvSpPr txBox="1"/>
          <p:nvPr/>
        </p:nvSpPr>
        <p:spPr>
          <a:xfrm>
            <a:off x="416351" y="1708227"/>
            <a:ext cx="11359298" cy="2554545"/>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Food20 dataset comprises 4018 training shots and 1250 validation images covering 20 significant areas of Indian cuisine, providing researchers with a comprehensive resource for photo classification in kitchen contexts. The dataset is meticulously organized into train, validation, and test folders to facilitate structured model construction and assessment. It uniquely emphasizes the complexity of Indian cuisine, influenced by geographical, climatic, and historical elements. With features like multiple dishes on one plate and identical sides for each item, models must make sophisticated selections across diverse food types. Additionally, researchers have access to a pre-trained Inception v3 model for baseline performance, with opportunities for architecture refinement.</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299672-BAF8-AF01-C181-F9D8779691C1}"/>
              </a:ext>
            </a:extLst>
          </p:cNvPr>
          <p:cNvSpPr txBox="1"/>
          <p:nvPr/>
        </p:nvSpPr>
        <p:spPr>
          <a:xfrm>
            <a:off x="327582" y="1187907"/>
            <a:ext cx="6122708" cy="461665"/>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A. Dataset Description:</a:t>
            </a:r>
            <a:r>
              <a:rPr lang="en-US" sz="2400" b="0" i="0" dirty="0">
                <a:effectLst/>
                <a:latin typeface="Times New Roman" panose="02020603050405020304" pitchFamily="18" charset="0"/>
                <a:cs typeface="Times New Roman" panose="02020603050405020304" pitchFamily="18" charset="0"/>
              </a:rPr>
              <a:t> </a:t>
            </a:r>
            <a:endParaRPr lang="en-IN" sz="2400" dirty="0"/>
          </a:p>
        </p:txBody>
      </p:sp>
      <p:pic>
        <p:nvPicPr>
          <p:cNvPr id="11" name="Picture 10">
            <a:extLst>
              <a:ext uri="{FF2B5EF4-FFF2-40B4-BE49-F238E27FC236}">
                <a16:creationId xmlns:a16="http://schemas.microsoft.com/office/drawing/2014/main" id="{B8B56005-ED21-170C-F2E3-BFFE236E4A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0048" y="3950826"/>
            <a:ext cx="4111904" cy="2907174"/>
          </a:xfrm>
          <a:prstGeom prst="rect">
            <a:avLst/>
          </a:prstGeom>
        </p:spPr>
      </p:pic>
    </p:spTree>
    <p:extLst>
      <p:ext uri="{BB962C8B-B14F-4D97-AF65-F5344CB8AC3E}">
        <p14:creationId xmlns:p14="http://schemas.microsoft.com/office/powerpoint/2010/main" val="265967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64C80-5AC9-53C6-1512-410E08FC7DC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3D6942B-C2E9-5CEF-5BAF-4A2FBD84AA96}"/>
              </a:ext>
            </a:extLst>
          </p:cNvPr>
          <p:cNvGrpSpPr/>
          <p:nvPr/>
        </p:nvGrpSpPr>
        <p:grpSpPr>
          <a:xfrm>
            <a:off x="141668" y="99983"/>
            <a:ext cx="11958566" cy="1078368"/>
            <a:chOff x="89095" y="122669"/>
            <a:chExt cx="11993077" cy="773164"/>
          </a:xfrm>
        </p:grpSpPr>
        <p:pic>
          <p:nvPicPr>
            <p:cNvPr id="3" name="Picture 2">
              <a:extLst>
                <a:ext uri="{FF2B5EF4-FFF2-40B4-BE49-F238E27FC236}">
                  <a16:creationId xmlns:a16="http://schemas.microsoft.com/office/drawing/2014/main" id="{7A958A74-F78C-AB52-4EF5-C51723FCBDA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4" name="Straight Connector 3">
              <a:extLst>
                <a:ext uri="{FF2B5EF4-FFF2-40B4-BE49-F238E27FC236}">
                  <a16:creationId xmlns:a16="http://schemas.microsoft.com/office/drawing/2014/main" id="{233AFD60-04A2-3FCA-DECE-C37E6763A77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5" name="TextBox 4">
            <a:extLst>
              <a:ext uri="{FF2B5EF4-FFF2-40B4-BE49-F238E27FC236}">
                <a16:creationId xmlns:a16="http://schemas.microsoft.com/office/drawing/2014/main" id="{AD1F6360-64A4-94F2-3E56-B3761A63A04F}"/>
              </a:ext>
            </a:extLst>
          </p:cNvPr>
          <p:cNvSpPr txBox="1"/>
          <p:nvPr/>
        </p:nvSpPr>
        <p:spPr>
          <a:xfrm>
            <a:off x="141668" y="278683"/>
            <a:ext cx="7637171"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5A7CF9A5-B8C5-3225-DBFB-C382905E0F4F}"/>
              </a:ext>
            </a:extLst>
          </p:cNvPr>
          <p:cNvSpPr txBox="1"/>
          <p:nvPr/>
        </p:nvSpPr>
        <p:spPr>
          <a:xfrm>
            <a:off x="526143" y="1926768"/>
            <a:ext cx="11189616" cy="378565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Different strategies were utilized to increase the quality and variety of the dataset, supporting the training of a robust convolutional neural network (CNN). The issues addressed included cleansing the dataset owing to misspelled labels and an excessive amount of raw photos not connected to any class. To acquire insights into the data and undertake early analysis, a picture was imported, and pixel intensity distributions were shown in the RGB color space. Additionally, clustering methods, such as K-means clustering, were applied to find patterns in the picture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Exploratory Data Analysis (EDA) was undertaken to show the distribution of training instances for each food item. It indicated class inequalities, with two classes, </a:t>
            </a:r>
            <a:r>
              <a:rPr lang="en-US" sz="2000" dirty="0" err="1">
                <a:latin typeface="Times New Roman" panose="02020603050405020304" pitchFamily="18" charset="0"/>
                <a:cs typeface="Times New Roman" panose="02020603050405020304" pitchFamily="18" charset="0"/>
              </a:rPr>
              <a:t>Pani</a:t>
            </a:r>
            <a:r>
              <a:rPr lang="en-US" sz="2000" dirty="0">
                <a:latin typeface="Times New Roman" panose="02020603050405020304" pitchFamily="18" charset="0"/>
                <a:cs typeface="Times New Roman" panose="02020603050405020304" pitchFamily="18" charset="0"/>
              </a:rPr>
              <a:t> puri and Kulfi, having less training examples. To alleviate this problem and increase model generalization, data augmentation approaches were employed employing offline augmentation. Randomly picked photographs from each class were displayed to offer an overview of the dataset.</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928F30-F198-C917-61A7-438A6DBA266B}"/>
              </a:ext>
            </a:extLst>
          </p:cNvPr>
          <p:cNvSpPr txBox="1"/>
          <p:nvPr/>
        </p:nvSpPr>
        <p:spPr>
          <a:xfrm>
            <a:off x="501192" y="1321727"/>
            <a:ext cx="612270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 Preprocessing and Augmentation:</a:t>
            </a:r>
          </a:p>
        </p:txBody>
      </p:sp>
    </p:spTree>
    <p:extLst>
      <p:ext uri="{BB962C8B-B14F-4D97-AF65-F5344CB8AC3E}">
        <p14:creationId xmlns:p14="http://schemas.microsoft.com/office/powerpoint/2010/main" val="2834219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1729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Baskerville Old Face</vt:lpstr>
      <vt:lpstr>Calibri</vt:lpstr>
      <vt:lpstr>Calibri Light</vt:lpstr>
      <vt:lpstr>Times New Roman</vt:lpstr>
      <vt:lpstr>Wingdings</vt:lpstr>
      <vt:lpstr>Office Theme</vt:lpstr>
      <vt:lpstr>INDIAN FOOD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01fe21bcs096</cp:lastModifiedBy>
  <cp:revision>73</cp:revision>
  <dcterms:created xsi:type="dcterms:W3CDTF">2023-12-03T14:54:08Z</dcterms:created>
  <dcterms:modified xsi:type="dcterms:W3CDTF">2024-02-17T21:11:18Z</dcterms:modified>
</cp:coreProperties>
</file>