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07"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CAREER PATH ADVISOR</a:t>
            </a:r>
          </a:p>
        </p:txBody>
      </p:sp>
      <p:sp>
        <p:nvSpPr>
          <p:cNvPr id="3" name="TextBox 2"/>
          <p:cNvSpPr txBox="1"/>
          <p:nvPr/>
        </p:nvSpPr>
        <p:spPr>
          <a:xfrm>
            <a:off x="2057400" y="2767280"/>
            <a:ext cx="5029200" cy="1631216"/>
          </a:xfrm>
          <a:prstGeom prst="rect">
            <a:avLst/>
          </a:prstGeom>
          <a:noFill/>
        </p:spPr>
        <p:txBody>
          <a:bodyPr wrap="square" rtlCol="0">
            <a:spAutoFit/>
          </a:bodyPr>
          <a:lstStyle/>
          <a:p>
            <a:r>
              <a:rPr lang="en-US" sz="2000" b="1" dirty="0">
                <a:solidFill>
                  <a:schemeClr val="tx2">
                    <a:lumMod val="75000"/>
                  </a:schemeClr>
                </a:solidFill>
              </a:rPr>
              <a:t>BATCH – 12</a:t>
            </a:r>
          </a:p>
          <a:p>
            <a:endParaRPr lang="en-US" sz="2000" b="1" dirty="0">
              <a:solidFill>
                <a:schemeClr val="tx2">
                  <a:lumMod val="75000"/>
                </a:schemeClr>
              </a:solidFill>
            </a:endParaRPr>
          </a:p>
          <a:p>
            <a:r>
              <a:rPr lang="en-US" sz="2000" b="1" dirty="0">
                <a:solidFill>
                  <a:schemeClr val="tx2">
                    <a:lumMod val="75000"/>
                  </a:schemeClr>
                </a:solidFill>
              </a:rPr>
              <a:t>D. SAI SUJAN                    (21H51A0534)</a:t>
            </a:r>
          </a:p>
          <a:p>
            <a:r>
              <a:rPr lang="en-US" sz="2000" b="1" dirty="0">
                <a:solidFill>
                  <a:schemeClr val="tx2">
                    <a:lumMod val="75000"/>
                  </a:schemeClr>
                </a:solidFill>
              </a:rPr>
              <a:t>D. SAHITHI                         (21H51A0535)</a:t>
            </a:r>
          </a:p>
          <a:p>
            <a:r>
              <a:rPr lang="en-US" sz="2000" b="1" dirty="0">
                <a:solidFill>
                  <a:schemeClr val="tx2">
                    <a:lumMod val="75000"/>
                  </a:schemeClr>
                </a:solidFill>
              </a:rPr>
              <a:t>D.V.S.S. JAYAPRAKASH  (21H51A0536)</a:t>
            </a:r>
          </a:p>
        </p:txBody>
      </p:sp>
      <p:sp>
        <p:nvSpPr>
          <p:cNvPr id="4" name="TextBox 3"/>
          <p:cNvSpPr txBox="1"/>
          <p:nvPr/>
        </p:nvSpPr>
        <p:spPr>
          <a:xfrm>
            <a:off x="228600"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Dr. V. VENKATAIAH,</a:t>
            </a:r>
          </a:p>
          <a:p>
            <a:r>
              <a:rPr lang="en-US" b="1" dirty="0"/>
              <a:t>ASSOCIATE PROFESSOR</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7A7886B9-3380-446F-B905-12287D08BEB3}"/>
              </a:ext>
            </a:extLst>
          </p:cNvPr>
          <p:cNvSpPr txBox="1"/>
          <p:nvPr/>
        </p:nvSpPr>
        <p:spPr>
          <a:xfrm>
            <a:off x="304800" y="1447800"/>
            <a:ext cx="8533560"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Develop a robust Machine Learning model, based on Support Vector Machines (SVM) and other relevant algorithms, to accurately analyze and classify a diverse range of career-related data, including individual skills, interests, aspirations, and market trends.</a:t>
            </a:r>
          </a:p>
          <a:p>
            <a:pPr marL="285750" indent="-285750">
              <a:buFont typeface="Wingdings" panose="05000000000000000000" pitchFamily="2" charset="2"/>
              <a:buChar char="q"/>
            </a:pPr>
            <a:r>
              <a:rPr lang="en-US" dirty="0"/>
              <a:t>Design and implement an intuitive and user-friendly web-based interface for the Career Path Advisor, which will enable users to input their personal information, preferences, and career goals, and receive personalized career recommendations based on the analysis of the machine learning model.</a:t>
            </a:r>
          </a:p>
          <a:p>
            <a:pPr marL="285750" indent="-285750">
              <a:buFont typeface="Wingdings" panose="05000000000000000000" pitchFamily="2" charset="2"/>
              <a:buChar char="q"/>
            </a:pPr>
            <a:r>
              <a:rPr lang="en-US" dirty="0"/>
              <a:t>Evaluate and compare the performance of different machine learning algorithms, specifically SVM and KNN-Classification, for the task of Multi-Class Classification in the context of career guidance. Analyze the model's accuracy, precision, recall, and F1-score to ensure the quality of career recommendations.</a:t>
            </a:r>
          </a:p>
          <a:p>
            <a:pPr marL="285750" indent="-285750">
              <a:buFont typeface="Wingdings" panose="05000000000000000000" pitchFamily="2" charset="2"/>
              <a:buChar char="q"/>
            </a:pPr>
            <a:r>
              <a:rPr lang="en-US" dirty="0"/>
              <a:t>Investigate the effectiveness of the developed Career Path Advisor in assisting individuals with their career decisions. Conduct user studies and surveys to gather feedback and assess the practicality and user satisfaction of the system, thereby providing insights for potential improvements and future enhancements.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B68A432C-91C6-4FC5-AE1D-DFF923443222}"/>
              </a:ext>
            </a:extLst>
          </p:cNvPr>
          <p:cNvSpPr txBox="1"/>
          <p:nvPr/>
        </p:nvSpPr>
        <p:spPr>
          <a:xfrm>
            <a:off x="381000" y="1566829"/>
            <a:ext cx="8305800" cy="5078313"/>
          </a:xfrm>
          <a:prstGeom prst="rect">
            <a:avLst/>
          </a:prstGeom>
          <a:noFill/>
        </p:spPr>
        <p:txBody>
          <a:bodyPr wrap="square" rtlCol="0">
            <a:spAutoFit/>
          </a:bodyPr>
          <a:lstStyle/>
          <a:p>
            <a:pPr marL="285750" indent="-285750">
              <a:buFont typeface="Wingdings" panose="05000000000000000000" pitchFamily="2" charset="2"/>
              <a:buChar char="q"/>
            </a:pPr>
            <a:r>
              <a:rPr lang="en-US" b="1" dirty="0"/>
              <a:t>Problem Statement:</a:t>
            </a:r>
            <a:r>
              <a:rPr lang="en-US" dirty="0"/>
              <a:t> In today's dynamic job market, individuals often struggle to make informed career decisions, leading to skill-career mismatches and </a:t>
            </a:r>
            <a:r>
              <a:rPr lang="en-US"/>
              <a:t>dissatisfaction.</a:t>
            </a:r>
            <a:endParaRPr lang="en-US" dirty="0"/>
          </a:p>
          <a:p>
            <a:pPr marL="285750" indent="-285750">
              <a:buFont typeface="Wingdings" panose="05000000000000000000" pitchFamily="2" charset="2"/>
              <a:buChar char="q"/>
            </a:pPr>
            <a:r>
              <a:rPr lang="en-US" b="1" dirty="0"/>
              <a:t>Objective:</a:t>
            </a:r>
            <a:r>
              <a:rPr lang="en-US" dirty="0"/>
              <a:t> The Career Path Advisor project aims to provide personalized career recommendations to help individuals make well-informed career decisions.</a:t>
            </a:r>
          </a:p>
          <a:p>
            <a:pPr marL="285750" indent="-285750">
              <a:buFont typeface="Wingdings" panose="05000000000000000000" pitchFamily="2" charset="2"/>
              <a:buChar char="q"/>
            </a:pPr>
            <a:r>
              <a:rPr lang="en-US" b="1" dirty="0"/>
              <a:t>Challenges:</a:t>
            </a:r>
            <a:endParaRPr lang="en-US" dirty="0"/>
          </a:p>
          <a:p>
            <a:pPr marL="742950" lvl="1" indent="-285750">
              <a:buFont typeface="Wingdings" panose="05000000000000000000" pitchFamily="2" charset="2"/>
              <a:buChar char="q"/>
            </a:pPr>
            <a:r>
              <a:rPr lang="en-US" dirty="0"/>
              <a:t>Data Collection and Preprocessing: Gathering and cleaning data from various sources.</a:t>
            </a:r>
          </a:p>
          <a:p>
            <a:pPr marL="742950" lvl="1" indent="-285750">
              <a:buFont typeface="Wingdings" panose="05000000000000000000" pitchFamily="2" charset="2"/>
              <a:buChar char="q"/>
            </a:pPr>
            <a:r>
              <a:rPr lang="en-US" dirty="0"/>
              <a:t>Machine Learning Model Development: Selecting and fine-tuning the appropriate algorithm.</a:t>
            </a:r>
          </a:p>
          <a:p>
            <a:pPr marL="742950" lvl="1" indent="-285750">
              <a:buFont typeface="Wingdings" panose="05000000000000000000" pitchFamily="2" charset="2"/>
              <a:buChar char="q"/>
            </a:pPr>
            <a:r>
              <a:rPr lang="en-US" dirty="0"/>
              <a:t>User Interface Design: Creating an intuitive web interface for user interactions.</a:t>
            </a:r>
          </a:p>
          <a:p>
            <a:pPr marL="742950" lvl="1" indent="-285750">
              <a:buFont typeface="Wingdings" panose="05000000000000000000" pitchFamily="2" charset="2"/>
              <a:buChar char="q"/>
            </a:pPr>
            <a:r>
              <a:rPr lang="en-US" dirty="0"/>
              <a:t>Data Privacy and Security: Ensuring user data confidentiality.</a:t>
            </a:r>
          </a:p>
          <a:p>
            <a:pPr marL="742950" lvl="1" indent="-285750">
              <a:buFont typeface="Wingdings" panose="05000000000000000000" pitchFamily="2" charset="2"/>
              <a:buChar char="q"/>
            </a:pPr>
            <a:r>
              <a:rPr lang="en-US" dirty="0"/>
              <a:t>Continuous Updates: Maintaining up-to-date job market data.</a:t>
            </a:r>
          </a:p>
          <a:p>
            <a:pPr marL="285750" indent="-285750">
              <a:buFont typeface="Wingdings" panose="05000000000000000000" pitchFamily="2" charset="2"/>
              <a:buChar char="q"/>
            </a:pPr>
            <a:r>
              <a:rPr lang="en-US" b="1" dirty="0"/>
              <a:t>Impact:</a:t>
            </a:r>
            <a:r>
              <a:rPr lang="en-US" dirty="0"/>
              <a:t> Successful implementation will lead to improved career-path alignment, increased job satisfaction, and a more efficient labor market.</a:t>
            </a:r>
          </a:p>
          <a:p>
            <a:pPr marL="285750" indent="-285750">
              <a:buFont typeface="Wingdings" panose="05000000000000000000" pitchFamily="2" charset="2"/>
              <a:buChar char="q"/>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sp>
        <p:nvSpPr>
          <p:cNvPr id="2" name="TextBox 1">
            <a:extLst>
              <a:ext uri="{FF2B5EF4-FFF2-40B4-BE49-F238E27FC236}">
                <a16:creationId xmlns:a16="http://schemas.microsoft.com/office/drawing/2014/main" id="{C1AA9911-8E8C-41A1-88D5-DADEFA709C77}"/>
              </a:ext>
            </a:extLst>
          </p:cNvPr>
          <p:cNvSpPr txBox="1"/>
          <p:nvPr/>
        </p:nvSpPr>
        <p:spPr>
          <a:xfrm>
            <a:off x="457200" y="1618862"/>
            <a:ext cx="838116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Design a robust machine learning-based career guidance system that integrates a user-friendly web-based interface for data input and presentation of personalized career recommendations.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Develop the underlying architecture that combines data preprocessing, feature extraction, machine learning model training (SVM and other algorithms), and result visualization.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Incorporate a database system for storing and managing career-related data, as well as user profiles, and ensure secure data handling and retrieval.</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89F2BA74-4CE2-43D8-95ED-07B138666719}"/>
              </a:ext>
            </a:extLst>
          </p:cNvPr>
          <p:cNvSpPr txBox="1"/>
          <p:nvPr/>
        </p:nvSpPr>
        <p:spPr>
          <a:xfrm>
            <a:off x="457200" y="1524000"/>
            <a:ext cx="8229600"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Data Collection and Preprocessing:</a:t>
            </a:r>
            <a:r>
              <a:rPr lang="en-US" dirty="0"/>
              <a:t> Gather job market data from web scraping, surveys, and APIs. Clean and normalize the data while extracting key features.</a:t>
            </a:r>
          </a:p>
          <a:p>
            <a:pPr marL="285750" indent="-285750">
              <a:buFont typeface="Wingdings" panose="05000000000000000000" pitchFamily="2" charset="2"/>
              <a:buChar char="q"/>
            </a:pPr>
            <a:r>
              <a:rPr lang="en-US" b="1" dirty="0"/>
              <a:t>Machine Learning Model:</a:t>
            </a:r>
            <a:r>
              <a:rPr lang="en-US" dirty="0"/>
              <a:t> Select the best-performing algorithm (e.g., SVM), utilize cross-validation, and fine-tune hyperparameters for career path prediction.</a:t>
            </a:r>
          </a:p>
          <a:p>
            <a:pPr marL="285750" indent="-285750">
              <a:buFont typeface="Wingdings" panose="05000000000000000000" pitchFamily="2" charset="2"/>
              <a:buChar char="q"/>
            </a:pPr>
            <a:r>
              <a:rPr lang="en-US" b="1" dirty="0"/>
              <a:t>User Interface (Web Development):</a:t>
            </a:r>
            <a:r>
              <a:rPr lang="en-US" dirty="0"/>
              <a:t> Create a user-friendly web app using front-end frameworks like React and back-end frameworks like Django. Ensure responsive design.</a:t>
            </a:r>
          </a:p>
          <a:p>
            <a:pPr marL="285750" indent="-285750">
              <a:buFont typeface="Wingdings" panose="05000000000000000000" pitchFamily="2" charset="2"/>
              <a:buChar char="q"/>
            </a:pPr>
            <a:r>
              <a:rPr lang="en-US" b="1" dirty="0"/>
              <a:t>Recommendation Engine:</a:t>
            </a:r>
            <a:r>
              <a:rPr lang="en-US" dirty="0"/>
              <a:t> Implement user profiling, collaborative filtering, content-based filtering, and hybrid approaches to provide personalized career suggestions.</a:t>
            </a:r>
          </a:p>
          <a:p>
            <a:pPr marL="285750" indent="-285750">
              <a:buFont typeface="Wingdings" panose="05000000000000000000" pitchFamily="2" charset="2"/>
              <a:buChar char="q"/>
            </a:pPr>
            <a:r>
              <a:rPr lang="en-US" b="1" dirty="0"/>
              <a:t>Deployment and Security:</a:t>
            </a:r>
            <a:r>
              <a:rPr lang="en-US" dirty="0"/>
              <a:t> Deploy on a cloud platform with load balancing, containerization, and strong data encryption. Ensure user consent and role-based access control for data privacy.</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TextBox 1">
            <a:extLst>
              <a:ext uri="{FF2B5EF4-FFF2-40B4-BE49-F238E27FC236}">
                <a16:creationId xmlns:a16="http://schemas.microsoft.com/office/drawing/2014/main" id="{32286855-C1A2-496B-BE57-A48C0AA97FDC}"/>
              </a:ext>
            </a:extLst>
          </p:cNvPr>
          <p:cNvSpPr txBox="1"/>
          <p:nvPr/>
        </p:nvSpPr>
        <p:spPr>
          <a:xfrm>
            <a:off x="762000" y="1600200"/>
            <a:ext cx="8076360"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Accuracy:</a:t>
            </a:r>
            <a:r>
              <a:rPr lang="en-US" dirty="0"/>
              <a:t> Calculate the overall accuracy of the machine learning model by measuring the percentage of correct career recommendations provided to users.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Precision and Recall:</a:t>
            </a:r>
            <a:r>
              <a:rPr lang="en-US" dirty="0"/>
              <a:t> Evaluate the model's precision (the fraction of recommended careers that are relevant) and recall (the fraction of relevant careers that were recommended), especially important for minimizing false positives and false negatives in recommendations.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F1-Score:</a:t>
            </a:r>
            <a:r>
              <a:rPr lang="en-US" dirty="0"/>
              <a:t> Use the F1-score to balance precision and recall, providing a single measure of the model's performance that considers both false positives and false negatives.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User Satisfaction:</a:t>
            </a:r>
            <a:r>
              <a:rPr lang="en-US" dirty="0"/>
              <a:t> Collect user feedback and conduct surveys to gauge user satisfaction with the recommendations and overall experience of the Career Path Advisor.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4" name="TextBox 3">
            <a:extLst>
              <a:ext uri="{FF2B5EF4-FFF2-40B4-BE49-F238E27FC236}">
                <a16:creationId xmlns:a16="http://schemas.microsoft.com/office/drawing/2014/main" id="{7C0FAD08-95B0-4087-8E66-28DF2CA4C3B0}"/>
              </a:ext>
            </a:extLst>
          </p:cNvPr>
          <p:cNvSpPr txBox="1"/>
          <p:nvPr/>
        </p:nvSpPr>
        <p:spPr>
          <a:xfrm>
            <a:off x="457200" y="1524000"/>
            <a:ext cx="8229600"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Performance Metrics:</a:t>
            </a:r>
            <a:r>
              <a:rPr lang="en-US" dirty="0"/>
              <a:t> Evaluate machine learning model performance using accuracy, precision, recall, and F1-score. These metrics will indicate the quality of career recommendations.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User Feedback:</a:t>
            </a:r>
            <a:r>
              <a:rPr lang="en-US" dirty="0"/>
              <a:t> Analyze user feedback collected through surveys, comments, and feedback forms to understand user satisfaction, identify pain points, and uncover areas for improvement.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Comparative Analysis:</a:t>
            </a:r>
            <a:r>
              <a:rPr lang="en-US" dirty="0"/>
              <a:t> Conduct comparative analyses between different machine learning algorithms or recommendation strategies to determine which ones yield better results.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Time Analysis:</a:t>
            </a:r>
            <a:r>
              <a:rPr lang="en-US" dirty="0"/>
              <a:t> Measure the time it takes for the system to generate recommendations and analyze if it meets user expectations regarding response time.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23EC61BC-513A-48F3-8BD6-D65B6016F868}"/>
              </a:ext>
            </a:extLst>
          </p:cNvPr>
          <p:cNvSpPr txBox="1"/>
          <p:nvPr/>
        </p:nvSpPr>
        <p:spPr>
          <a:xfrm>
            <a:off x="457200" y="1524000"/>
            <a:ext cx="792480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The Career Path Advisor project uses machine learning and web development to provide personalized career recommendations.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Performance metrics, user feedback, and data privacy measures are crucial for evaluating the system's effectiveness.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Continuous analysis and improvements ensure the project helps individuals make informed career decisions.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project empowers users to navigate their career paths in a dynamic job market by offering tailored guidance and recommendations.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It represents a valuable resource for individuals seeking meaningful and informed career choices in today's ever-changing professional landscape.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TextBox 3">
            <a:extLst>
              <a:ext uri="{FF2B5EF4-FFF2-40B4-BE49-F238E27FC236}">
                <a16:creationId xmlns:a16="http://schemas.microsoft.com/office/drawing/2014/main" id="{C5B6F4EB-3154-4CCD-A071-27FB52365850}"/>
              </a:ext>
            </a:extLst>
          </p:cNvPr>
          <p:cNvSpPr txBox="1"/>
          <p:nvPr/>
        </p:nvSpPr>
        <p:spPr>
          <a:xfrm>
            <a:off x="457200" y="1524000"/>
            <a:ext cx="8077200"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Advanced Machine Learning Techniques:</a:t>
            </a:r>
            <a:r>
              <a:rPr lang="en-US" dirty="0"/>
              <a:t> Explore and implement state-of-the-art machine learning algorithms and natural language processing (NLP) techniques to improve recommendation accuracy and personalization.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Deep Learning:</a:t>
            </a:r>
            <a:r>
              <a:rPr lang="en-US" dirty="0"/>
              <a:t> Investigate the application of deep learning models, such as neural networks and recurrent neural networks (RNNs), for better understanding and predicting user preferences and job market trends.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Multi-Modal Data:</a:t>
            </a:r>
            <a:r>
              <a:rPr lang="en-US" dirty="0"/>
              <a:t> Incorporate multimedia data like images and videos to provide a richer understanding of job descriptions and user profiles, enabling more comprehensive recommendations.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Real-Time Job Market Data:</a:t>
            </a:r>
            <a:r>
              <a:rPr lang="en-US" dirty="0"/>
              <a:t> Integrate real-time job market data feeds to keep recommendations up-to-date with the rapidly changing job landscape.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Existed system</a:t>
            </a:r>
          </a:p>
          <a:p>
            <a:pPr lvl="2"/>
            <a:r>
              <a:rPr lang="en-IN" sz="2000" dirty="0">
                <a:solidFill>
                  <a:srgbClr val="000000"/>
                </a:solidFill>
                <a:latin typeface="Bookman Old Style" pitchFamily="18" charset="0"/>
              </a:rPr>
              <a:t>- Problems in existed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3BEF6A3C-991A-4CFA-B9C1-DB77028EE410}"/>
              </a:ext>
            </a:extLst>
          </p:cNvPr>
          <p:cNvSpPr txBox="1"/>
          <p:nvPr/>
        </p:nvSpPr>
        <p:spPr>
          <a:xfrm>
            <a:off x="457200" y="1382018"/>
            <a:ext cx="6248400"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rial (Body)"/>
              </a:rPr>
              <a:t>Machine Learning for Career Recommendations</a:t>
            </a:r>
          </a:p>
          <a:p>
            <a:pPr marL="285750" indent="-285750">
              <a:buFont typeface="Wingdings" panose="05000000000000000000" pitchFamily="2" charset="2"/>
              <a:buChar char="q"/>
            </a:pPr>
            <a:endParaRPr lang="en-US" dirty="0">
              <a:latin typeface="Arial (Body)"/>
            </a:endParaRPr>
          </a:p>
          <a:p>
            <a:pPr marL="285750" indent="-285750">
              <a:buFont typeface="Wingdings" panose="05000000000000000000" pitchFamily="2" charset="2"/>
              <a:buChar char="q"/>
            </a:pPr>
            <a:r>
              <a:rPr lang="en-US" dirty="0">
                <a:latin typeface="Arial (Body)"/>
              </a:rPr>
              <a:t>Data Privacy and Security Measures in Various Career Advisory Platforms</a:t>
            </a:r>
          </a:p>
          <a:p>
            <a:pPr marL="285750" indent="-285750">
              <a:buFont typeface="Wingdings" panose="05000000000000000000" pitchFamily="2" charset="2"/>
              <a:buChar char="q"/>
            </a:pPr>
            <a:endParaRPr lang="en-US" dirty="0">
              <a:latin typeface="Arial (Body)"/>
            </a:endParaRPr>
          </a:p>
          <a:p>
            <a:pPr marL="285750" indent="-285750">
              <a:buFont typeface="Wingdings" panose="05000000000000000000" pitchFamily="2" charset="2"/>
              <a:buChar char="q"/>
            </a:pPr>
            <a:r>
              <a:rPr lang="en-US" dirty="0">
                <a:latin typeface="Arial (Body)"/>
              </a:rPr>
              <a:t>Python Documentation for </a:t>
            </a:r>
            <a:r>
              <a:rPr lang="en-IN" dirty="0"/>
              <a:t>scikit-learn</a:t>
            </a:r>
          </a:p>
          <a:p>
            <a:pPr marL="285750" indent="-285750">
              <a:buFont typeface="Wingdings" panose="05000000000000000000" pitchFamily="2" charset="2"/>
              <a:buChar char="q"/>
            </a:pPr>
            <a:endParaRPr lang="en-US" dirty="0">
              <a:latin typeface="Arial (Body)"/>
            </a:endParaRPr>
          </a:p>
          <a:p>
            <a:pPr marL="285750" indent="-285750">
              <a:buFont typeface="Wingdings" panose="05000000000000000000" pitchFamily="2" charset="2"/>
              <a:buChar char="q"/>
            </a:pPr>
            <a:r>
              <a:rPr lang="en-IN" dirty="0">
                <a:solidFill>
                  <a:schemeClr val="dk1"/>
                </a:solidFill>
                <a:highlight>
                  <a:schemeClr val="lt1"/>
                </a:highlight>
                <a:latin typeface="Arial (Body)"/>
                <a:ea typeface="Bookman Old Style"/>
                <a:cs typeface="Bookman Old Style"/>
                <a:sym typeface="Bookman Old Style"/>
              </a:rPr>
              <a:t>GitHub repositories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894850"/>
            <a:ext cx="8381160" cy="75600"/>
          </a:xfrm>
          <a:prstGeom prst="rect">
            <a:avLst/>
          </a:prstGeom>
          <a:solidFill>
            <a:srgbClr val="7030A0"/>
          </a:solidFill>
          <a:ln w="25560">
            <a:solidFill>
              <a:srgbClr val="3A5F8B"/>
            </a:solidFill>
            <a:round/>
          </a:ln>
        </p:spPr>
      </p:sp>
      <p:sp>
        <p:nvSpPr>
          <p:cNvPr id="5" name="TextBox 4"/>
          <p:cNvSpPr txBox="1"/>
          <p:nvPr/>
        </p:nvSpPr>
        <p:spPr>
          <a:xfrm>
            <a:off x="394483" y="358899"/>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C462BB06-055D-43E3-51B0-E014A00A8184}"/>
              </a:ext>
            </a:extLst>
          </p:cNvPr>
          <p:cNvSpPr txBox="1"/>
          <p:nvPr/>
        </p:nvSpPr>
        <p:spPr>
          <a:xfrm>
            <a:off x="162789" y="1128549"/>
            <a:ext cx="8532720" cy="5355312"/>
          </a:xfrm>
          <a:prstGeom prst="rect">
            <a:avLst/>
          </a:prstGeom>
          <a:noFill/>
        </p:spPr>
        <p:txBody>
          <a:bodyPr wrap="square">
            <a:spAutoFit/>
          </a:bodyPr>
          <a:lstStyle/>
          <a:p>
            <a:r>
              <a:rPr lang="en-US" dirty="0"/>
              <a:t>Every one of us faces a certain dilemma in choosing the right career path for ourselves. In today's dynamic job market, individuals face an increasing challenge when it comes to making informed career decisions. To address this challenge, we propose the development of a Career Path Advisor project.</a:t>
            </a:r>
          </a:p>
          <a:p>
            <a:r>
              <a:rPr lang="en-US" dirty="0"/>
              <a:t> </a:t>
            </a:r>
          </a:p>
          <a:p>
            <a:r>
              <a:rPr lang="en-US" dirty="0"/>
              <a:t>Our proposed solution is to implement a Machine Learning model using SVM algorithm. The objective of the project is to create an intelligent and user-friendly platform that assists individuals in making well-informed career decisions and planning their career paths effectively. This platform should consider a user's unique skills, interests, goals, and the current job market to provide personalized career recommendations and guidance. </a:t>
            </a:r>
          </a:p>
          <a:p>
            <a:endParaRPr lang="en-US" dirty="0"/>
          </a:p>
          <a:p>
            <a:r>
              <a:rPr lang="en-US" dirty="0"/>
              <a:t>The basic underlying technology we intend to use is Machine Learning combined with Web Development for user interface and deployment. We compare the performance of different machine learning algorithms such as KNN-Classification algorithm, SVM-Classification algorithm on Multi-Class Classification task. We use a dataset to train and test this machine learning model in order to provide the user with the right career choice by finding the most suitable outcome by comparing the dataset with the user input.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487160AE-AB48-A581-FED5-49069CEE84CC}"/>
              </a:ext>
            </a:extLst>
          </p:cNvPr>
          <p:cNvSpPr txBox="1"/>
          <p:nvPr/>
        </p:nvSpPr>
        <p:spPr>
          <a:xfrm>
            <a:off x="381000" y="1137926"/>
            <a:ext cx="8533560" cy="5632311"/>
          </a:xfrm>
          <a:prstGeom prst="rect">
            <a:avLst/>
          </a:prstGeom>
          <a:noFill/>
        </p:spPr>
        <p:txBody>
          <a:bodyPr wrap="square">
            <a:spAutoFit/>
          </a:bodyPr>
          <a:lstStyle/>
          <a:p>
            <a:pPr marL="285750" indent="-285750">
              <a:buFont typeface="Wingdings" panose="05000000000000000000" pitchFamily="2" charset="2"/>
              <a:buChar char="q"/>
            </a:pPr>
            <a:r>
              <a:rPr lang="en-IN" dirty="0"/>
              <a:t>In today's ever-evolving professional landscape, the quest to make informed and advantageous career choices is becoming increasingly challenging. With a multitude of career options and rapidly shifting industry requirements, individuals often find it perplexing to navigate their career paths effectively.</a:t>
            </a:r>
          </a:p>
          <a:p>
            <a:endParaRPr lang="en-IN" dirty="0"/>
          </a:p>
          <a:p>
            <a:pPr marL="285750" indent="-285750">
              <a:buFont typeface="Wingdings" panose="05000000000000000000" pitchFamily="2" charset="2"/>
              <a:buChar char="q"/>
            </a:pPr>
            <a:r>
              <a:rPr lang="en-IN" dirty="0"/>
              <a:t>To tackle this challenge, we are introducing a transformative solution: the Career Path Advisor project. Our approach involves leveraging Machine Learning, specifically the SVM algorithm, to build an intelligent platform designed to assist individuals in making informed career decisions. Our goal is to create a user-friendly space that takes into account an individual's distinct skills, interests, and aspirations alongside current job market dynamics. </a:t>
            </a:r>
          </a:p>
          <a:p>
            <a:endParaRPr lang="en-IN" dirty="0"/>
          </a:p>
          <a:p>
            <a:pPr marL="285750" indent="-285750">
              <a:buFont typeface="Wingdings" panose="05000000000000000000" pitchFamily="2" charset="2"/>
              <a:buChar char="q"/>
            </a:pPr>
            <a:r>
              <a:rPr lang="en-IN" dirty="0"/>
              <a:t>At the core of this initiative lies the fusion of Machine Learning with Web Development, resulting in an intuitive interface for users. Through a rigorous comparison of various machine learning algorithms—such as KNN-Classification and SVM-Classification—for Multi-Class Classification tasks, we will evaluate their performance using accuracy, precision, and recall metrics. By utilizing a comprehensive dataset to train and test the Machine Learning model, our ultimate objective is to present users with tailored career choices, aligning the most suitable outcomes with their input and preferences.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Existed system</a:t>
            </a:r>
            <a:endParaRPr sz="2400" b="1">
              <a:solidFill>
                <a:srgbClr val="C00000"/>
              </a:solidFill>
            </a:endParaRPr>
          </a:p>
        </p:txBody>
      </p:sp>
      <p:sp>
        <p:nvSpPr>
          <p:cNvPr id="5" name="TextBox 4">
            <a:extLst>
              <a:ext uri="{FF2B5EF4-FFF2-40B4-BE49-F238E27FC236}">
                <a16:creationId xmlns:a16="http://schemas.microsoft.com/office/drawing/2014/main" id="{11BD42FE-C161-FBF4-97D1-45D96E422B58}"/>
              </a:ext>
            </a:extLst>
          </p:cNvPr>
          <p:cNvSpPr txBox="1"/>
          <p:nvPr/>
        </p:nvSpPr>
        <p:spPr>
          <a:xfrm>
            <a:off x="433873" y="1447800"/>
            <a:ext cx="8381160" cy="4801314"/>
          </a:xfrm>
          <a:prstGeom prst="rect">
            <a:avLst/>
          </a:prstGeom>
          <a:noFill/>
        </p:spPr>
        <p:txBody>
          <a:bodyPr wrap="square">
            <a:spAutoFit/>
          </a:bodyPr>
          <a:lstStyle/>
          <a:p>
            <a:pPr marL="285750" indent="-285750">
              <a:buFont typeface="Wingdings" panose="05000000000000000000" pitchFamily="2" charset="2"/>
              <a:buChar char="q"/>
            </a:pPr>
            <a:r>
              <a:rPr lang="en-US" b="1" dirty="0"/>
              <a:t>Career Counseling Centers:</a:t>
            </a:r>
          </a:p>
          <a:p>
            <a:r>
              <a:rPr lang="en-US" dirty="0"/>
              <a:t>	Many educational institutions and career centers offer in-person career                   counseling services. These services often include assessments, one-on-one   sessions, and workshops to help individuals identify their strengths, interests, and career paths.</a:t>
            </a:r>
          </a:p>
          <a:p>
            <a:endParaRPr lang="en-US" dirty="0"/>
          </a:p>
          <a:p>
            <a:pPr marL="285750" indent="-285750">
              <a:buFont typeface="Wingdings" panose="05000000000000000000" pitchFamily="2" charset="2"/>
              <a:buChar char="q"/>
            </a:pPr>
            <a:r>
              <a:rPr lang="en-US" b="1" dirty="0"/>
              <a:t>Online Career Assessment Tools:</a:t>
            </a:r>
          </a:p>
          <a:p>
            <a:r>
              <a:rPr lang="en-US" dirty="0"/>
              <a:t>	Various online platforms offer career assessment tests that help individuals understand their strengths, interests, and personality traits. Examples include Myers-Briggs Type Indicator (MBTI), Strong Interest Inventory, and Holland Code assessments.</a:t>
            </a:r>
          </a:p>
          <a:p>
            <a:endParaRPr lang="en-US" dirty="0"/>
          </a:p>
          <a:p>
            <a:pPr marL="285750" indent="-285750">
              <a:buFont typeface="Wingdings" panose="05000000000000000000" pitchFamily="2" charset="2"/>
              <a:buChar char="q"/>
            </a:pPr>
            <a:r>
              <a:rPr lang="en-US" b="1" dirty="0"/>
              <a:t>AI-driven Career Guidance:</a:t>
            </a:r>
          </a:p>
          <a:p>
            <a:r>
              <a:rPr lang="en-US" dirty="0"/>
              <a:t>	Some platforms use AI and machine learning to provide personalized career advice. These systems analyze user data and provide recommendations for suitable career paths based on trends, skills, and preferences.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10097</TotalTime>
  <Words>1662</Words>
  <Application>Microsoft Office PowerPoint</Application>
  <PresentationFormat>On-screen Show (4:3)</PresentationFormat>
  <Paragraphs>138</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(Body)</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User</cp:lastModifiedBy>
  <cp:revision>725</cp:revision>
  <dcterms:modified xsi:type="dcterms:W3CDTF">2023-11-10T07:53:05Z</dcterms:modified>
</cp:coreProperties>
</file>