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282" r:id="rId15"/>
    <p:sldId id="431" r:id="rId16"/>
    <p:sldId id="297" r:id="rId17"/>
    <p:sldId id="407" r:id="rId18"/>
    <p:sldId id="387" r:id="rId19"/>
    <p:sldId id="383" r:id="rId20"/>
    <p:sldId id="428"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2070"/>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Title of the Project</a:t>
            </a:r>
          </a:p>
          <a:p>
            <a:pPr algn="ctr"/>
            <a:r>
              <a:rPr lang="en-IN" alt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Health Coverage Advisor</a:t>
            </a:r>
          </a:p>
        </p:txBody>
      </p:sp>
      <p:sp>
        <p:nvSpPr>
          <p:cNvPr id="3" name="TextBox 2"/>
          <p:cNvSpPr txBox="1"/>
          <p:nvPr/>
        </p:nvSpPr>
        <p:spPr>
          <a:xfrm>
            <a:off x="4724400" y="3054063"/>
            <a:ext cx="4609465" cy="1198880"/>
          </a:xfrm>
          <a:prstGeom prst="rect">
            <a:avLst/>
          </a:prstGeom>
          <a:noFill/>
        </p:spPr>
        <p:txBody>
          <a:bodyPr wrap="square" rtlCol="0">
            <a:spAutoFit/>
          </a:bodyPr>
          <a:lstStyle/>
          <a:p>
            <a:r>
              <a:rPr lang="en-US" b="1" dirty="0">
                <a:solidFill>
                  <a:schemeClr val="tx2">
                    <a:lumMod val="75000"/>
                  </a:schemeClr>
                </a:solidFill>
              </a:rPr>
              <a:t>Name of the student:</a:t>
            </a:r>
          </a:p>
          <a:p>
            <a:r>
              <a:rPr lang="en-IN" altLang="en-US" b="1" dirty="0">
                <a:solidFill>
                  <a:schemeClr val="tx2">
                    <a:lumMod val="75000"/>
                  </a:schemeClr>
                </a:solidFill>
              </a:rPr>
              <a:t>21H51A0534-D.SAI SUJAN</a:t>
            </a:r>
          </a:p>
          <a:p>
            <a:r>
              <a:rPr lang="en-IN" altLang="en-US" b="1" dirty="0">
                <a:solidFill>
                  <a:schemeClr val="tx2">
                    <a:lumMod val="75000"/>
                  </a:schemeClr>
                </a:solidFill>
              </a:rPr>
              <a:t>21H51A0535-D.SAHITHI</a:t>
            </a:r>
          </a:p>
          <a:p>
            <a:r>
              <a:rPr lang="en-IN" altLang="en-US" b="1" dirty="0">
                <a:solidFill>
                  <a:schemeClr val="tx2">
                    <a:lumMod val="75000"/>
                  </a:schemeClr>
                </a:solidFill>
              </a:rPr>
              <a:t>21H51A0536-D.V.S.S. JAYA PRAKASH</a:t>
            </a:r>
          </a:p>
        </p:txBody>
      </p:sp>
      <p:sp>
        <p:nvSpPr>
          <p:cNvPr id="4" name="TextBox 3"/>
          <p:cNvSpPr txBox="1"/>
          <p:nvPr/>
        </p:nvSpPr>
        <p:spPr>
          <a:xfrm>
            <a:off x="155575" y="4419600"/>
            <a:ext cx="5181600" cy="1476375"/>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IN" altLang="en-US" sz="2000" b="1" dirty="0"/>
              <a:t>Mr. G. </a:t>
            </a:r>
            <a:r>
              <a:rPr lang="en-IN" altLang="en-US" sz="2000" b="1" dirty="0" err="1"/>
              <a:t>Saidulu</a:t>
            </a:r>
            <a:endParaRPr lang="en-IN" altLang="en-US" sz="2000" b="1" dirty="0"/>
          </a:p>
          <a:p>
            <a:r>
              <a:rPr lang="en-IN" altLang="en-US" sz="2000" b="1" dirty="0"/>
              <a:t>Assistant Professor, CSE</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07947" y="3119755"/>
            <a:ext cx="5029200" cy="398780"/>
          </a:xfrm>
          <a:prstGeom prst="rect">
            <a:avLst/>
          </a:prstGeom>
          <a:noFill/>
        </p:spPr>
        <p:txBody>
          <a:bodyPr wrap="square" rtlCol="0">
            <a:spAutoFit/>
          </a:bodyPr>
          <a:lstStyle/>
          <a:p>
            <a:r>
              <a:rPr lang="en-US" sz="2000" b="1" dirty="0">
                <a:solidFill>
                  <a:schemeClr val="tx2">
                    <a:lumMod val="75000"/>
                  </a:schemeClr>
                </a:solidFill>
              </a:rPr>
              <a:t>Batch No.:</a:t>
            </a:r>
            <a:r>
              <a:rPr lang="en-IN" altLang="en-US" sz="2000" b="1" dirty="0">
                <a:solidFill>
                  <a:schemeClr val="tx2">
                    <a:lumMod val="75000"/>
                  </a:schemeClr>
                </a:solidFill>
              </a:rPr>
              <a:t>12</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Mini Project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Statement</a:t>
            </a:r>
          </a:p>
        </p:txBody>
      </p:sp>
      <p:sp>
        <p:nvSpPr>
          <p:cNvPr id="2" name="Text Box 1"/>
          <p:cNvSpPr txBox="1"/>
          <p:nvPr/>
        </p:nvSpPr>
        <p:spPr>
          <a:xfrm>
            <a:off x="457200" y="1374140"/>
            <a:ext cx="8357235" cy="2839085"/>
          </a:xfrm>
          <a:prstGeom prst="rect">
            <a:avLst/>
          </a:prstGeom>
        </p:spPr>
        <p:txBody>
          <a:bodyPr>
            <a:noAutofit/>
          </a:bodyPr>
          <a:lstStyle/>
          <a:p>
            <a:r>
              <a:rPr sz="2800">
                <a:latin typeface="Times New Roman" panose="02020603050405020304" pitchFamily="18" charset="0"/>
                <a:cs typeface="Times New Roman" panose="02020603050405020304" pitchFamily="18" charset="0"/>
              </a:rPr>
              <a:t>The project addresses the challenge of determining the appropriate level of insurance coverage by providing personalized estimates based on individual health data, enabling users to focus on health benefits rather than just cost when selecting insurance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457200" y="1295400"/>
            <a:ext cx="8382000" cy="4241800"/>
          </a:xfrm>
          <a:prstGeom prst="rect">
            <a:avLst/>
          </a:prstGeom>
        </p:spPr>
        <p:txBody>
          <a:bodyPr wrap="square">
            <a:noAutofit/>
          </a:bodyPr>
          <a:lstStyle/>
          <a:p>
            <a:pPr marL="342900" indent="-342900">
              <a:buFont typeface="Arial" panose="020B0604020202020204" pitchFamily="34" charset="0"/>
              <a:buChar char="•"/>
            </a:pPr>
            <a:r>
              <a:rPr sz="2400" b="1" dirty="0">
                <a:latin typeface="Times New Roman" panose="02020603050405020304" pitchFamily="18" charset="0"/>
                <a:cs typeface="Times New Roman" panose="02020603050405020304" pitchFamily="18" charset="0"/>
              </a:rPr>
              <a:t>Personalized Coverage Estimates:</a:t>
            </a:r>
            <a:r>
              <a:rPr sz="2400" dirty="0">
                <a:latin typeface="Times New Roman" panose="02020603050405020304" pitchFamily="18" charset="0"/>
                <a:cs typeface="Times New Roman" panose="02020603050405020304" pitchFamily="18" charset="0"/>
              </a:rPr>
              <a:t> Provide tailored insurance coverage estimates based on individual health data and current policy information.</a:t>
            </a:r>
          </a:p>
          <a:p>
            <a:pPr marL="342900" indent="-342900">
              <a:buFont typeface="Arial" panose="020B0604020202020204" pitchFamily="34" charset="0"/>
              <a:buChar char="•"/>
            </a:pPr>
            <a:endParaRP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Aggregation and Analysis: </a:t>
            </a:r>
            <a:r>
              <a:rPr lang="en-US" sz="2400" dirty="0">
                <a:latin typeface="Times New Roman" panose="02020603050405020304" pitchFamily="18" charset="0"/>
                <a:cs typeface="Times New Roman" panose="02020603050405020304" pitchFamily="18" charset="0"/>
              </a:rPr>
              <a:t>Collect and analyze real-time insurance policy details using machine learning to match users with suitable plans.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Recommendation and Feedback Loop: </a:t>
            </a:r>
            <a:r>
              <a:rPr lang="en-US" sz="2400" dirty="0">
                <a:latin typeface="Times New Roman" panose="02020603050405020304" pitchFamily="18" charset="0"/>
                <a:cs typeface="Times New Roman" panose="02020603050405020304" pitchFamily="18" charset="0"/>
              </a:rPr>
              <a:t>Offer personalized insurance recommendations and gather user feedback to continuously improve the system’s accuracy and effectiveness.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Research Work </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6934200" cy="584775"/>
          </a:xfrm>
          <a:prstGeom prst="rect">
            <a:avLst/>
          </a:prstGeom>
          <a:noFill/>
        </p:spPr>
        <p:txBody>
          <a:bodyPr wrap="square" rtlCol="0">
            <a:spAutoFit/>
          </a:bodyPr>
          <a:lstStyle/>
          <a:p>
            <a:r>
              <a:rPr lang="en-IN" sz="3200" dirty="0">
                <a:solidFill>
                  <a:srgbClr val="FF0000"/>
                </a:solidFill>
                <a:latin typeface="+mj-lt"/>
              </a:rPr>
              <a:t>Existing System / Relevant Work</a:t>
            </a:r>
            <a:endParaRPr lang="en-US" sz="3200" b="1" dirty="0">
              <a:solidFill>
                <a:srgbClr val="FF0000"/>
              </a:solidFill>
              <a:latin typeface="+mj-lt"/>
            </a:endParaRPr>
          </a:p>
        </p:txBody>
      </p:sp>
      <p:sp>
        <p:nvSpPr>
          <p:cNvPr id="2" name="Text Box 1"/>
          <p:cNvSpPr txBox="1"/>
          <p:nvPr/>
        </p:nvSpPr>
        <p:spPr>
          <a:xfrm>
            <a:off x="457200" y="1143000"/>
            <a:ext cx="8423910" cy="9478645"/>
          </a:xfrm>
          <a:prstGeom prst="rect">
            <a:avLst/>
          </a:prstGeom>
        </p:spPr>
        <p:txBody>
          <a:bodyPr wrap="square">
            <a:noAutofit/>
          </a:bodyPr>
          <a:lstStyle/>
          <a:p>
            <a:pPr indent="0">
              <a:buNone/>
            </a:pPr>
            <a:r>
              <a:rPr sz="2400">
                <a:latin typeface="Times New Roman" panose="02020603050405020304" pitchFamily="18" charset="0"/>
                <a:cs typeface="Times New Roman" panose="02020603050405020304" pitchFamily="18" charset="0"/>
              </a:rPr>
              <a:t>1. </a:t>
            </a:r>
            <a:r>
              <a:rPr sz="2400" b="1">
                <a:latin typeface="Times New Roman" panose="02020603050405020304" pitchFamily="18" charset="0"/>
                <a:cs typeface="Times New Roman" panose="02020603050405020304" pitchFamily="18" charset="0"/>
              </a:rPr>
              <a:t>Basic Coverage Calculators:</a:t>
            </a:r>
            <a:r>
              <a:rPr sz="2400">
                <a:latin typeface="Times New Roman" panose="02020603050405020304" pitchFamily="18" charset="0"/>
                <a:cs typeface="Times New Roman" panose="02020603050405020304" pitchFamily="18" charset="0"/>
              </a:rPr>
              <a:t> Online tools that offer rough estimates based on user inputs like age and health status, but often lack detailed personalization.</a:t>
            </a:r>
          </a:p>
          <a:p>
            <a:pPr indent="0">
              <a:buNone/>
            </a:pPr>
            <a:r>
              <a:rPr sz="2400">
                <a:latin typeface="Times New Roman" panose="02020603050405020304" pitchFamily="18" charset="0"/>
                <a:cs typeface="Times New Roman" panose="02020603050405020304" pitchFamily="18" charset="0"/>
              </a:rPr>
              <a:t>2. </a:t>
            </a:r>
            <a:r>
              <a:rPr sz="2400" b="1">
                <a:latin typeface="Times New Roman" panose="02020603050405020304" pitchFamily="18" charset="0"/>
                <a:cs typeface="Times New Roman" panose="02020603050405020304" pitchFamily="18" charset="0"/>
              </a:rPr>
              <a:t>Financial Planning Services</a:t>
            </a:r>
            <a:r>
              <a:rPr sz="2400">
                <a:latin typeface="Times New Roman" panose="02020603050405020304" pitchFamily="18" charset="0"/>
                <a:cs typeface="Times New Roman" panose="02020603050405020304" pitchFamily="18" charset="0"/>
              </a:rPr>
              <a:t>: Professional advisors who estimate coverage needs as part of a broader financial plan, though they may not provide real-time data or automated analysis.</a:t>
            </a:r>
          </a:p>
          <a:p>
            <a:pPr indent="0">
              <a:buNone/>
            </a:pPr>
            <a:r>
              <a:rPr sz="2400">
                <a:latin typeface="Times New Roman" panose="02020603050405020304" pitchFamily="18" charset="0"/>
                <a:cs typeface="Times New Roman" panose="02020603050405020304" pitchFamily="18" charset="0"/>
              </a:rPr>
              <a:t>3.</a:t>
            </a:r>
            <a:r>
              <a:rPr sz="2400" b="1">
                <a:latin typeface="Times New Roman" panose="02020603050405020304" pitchFamily="18" charset="0"/>
                <a:cs typeface="Times New Roman" panose="02020603050405020304" pitchFamily="18" charset="0"/>
              </a:rPr>
              <a:t> Insurance Carrier Tools</a:t>
            </a:r>
            <a:r>
              <a:rPr sz="2400">
                <a:latin typeface="Times New Roman" panose="02020603050405020304" pitchFamily="18" charset="0"/>
                <a:cs typeface="Times New Roman" panose="02020603050405020304" pitchFamily="18" charset="0"/>
              </a:rPr>
              <a:t>: Tools from insurance companies that estimate coverage needs but are limited to their own products and do not compare options from multiple providers.</a:t>
            </a:r>
          </a:p>
          <a:p>
            <a:pPr indent="0">
              <a:buNone/>
            </a:pPr>
            <a:r>
              <a:rPr sz="2400">
                <a:latin typeface="Times New Roman" panose="02020603050405020304" pitchFamily="18" charset="0"/>
                <a:cs typeface="Times New Roman" panose="02020603050405020304" pitchFamily="18" charset="0"/>
              </a:rPr>
              <a:t>4. </a:t>
            </a:r>
            <a:r>
              <a:rPr sz="2400" b="1">
                <a:latin typeface="Times New Roman" panose="02020603050405020304" pitchFamily="18" charset="0"/>
                <a:cs typeface="Times New Roman" panose="02020603050405020304" pitchFamily="18" charset="0"/>
              </a:rPr>
              <a:t>Health Risk Assessments</a:t>
            </a:r>
            <a:r>
              <a:rPr sz="2400">
                <a:latin typeface="Times New Roman" panose="02020603050405020304" pitchFamily="18" charset="0"/>
                <a:cs typeface="Times New Roman" panose="02020603050405020304" pitchFamily="18" charset="0"/>
              </a:rPr>
              <a:t>: Platforms that evaluate health risks and provide general coverage guidance but may not offer detailed cost projections or personalized recommendations.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mj-lt"/>
              </a:rPr>
              <a:t>Proposed  Methodologies</a:t>
            </a:r>
            <a:endParaRPr lang="en-US" sz="3200" b="1" dirty="0">
              <a:solidFill>
                <a:srgbClr val="FF0000"/>
              </a:solidFill>
              <a:latin typeface="+mj-lt"/>
            </a:endParaRPr>
          </a:p>
        </p:txBody>
      </p:sp>
      <p:sp>
        <p:nvSpPr>
          <p:cNvPr id="2" name="Text Box 1"/>
          <p:cNvSpPr txBox="1"/>
          <p:nvPr/>
        </p:nvSpPr>
        <p:spPr>
          <a:xfrm>
            <a:off x="457200" y="1219200"/>
            <a:ext cx="8380730" cy="4832092"/>
          </a:xfrm>
          <a:prstGeom prst="rect">
            <a:avLst/>
          </a:prstGeom>
          <a:noFill/>
        </p:spPr>
        <p:txBody>
          <a:bodyPr wrap="square" rtlCol="0" anchor="t">
            <a:spAutoFit/>
          </a:bodyPr>
          <a:lstStyle/>
          <a:p>
            <a:pPr marL="457200" indent="-457200" algn="just">
              <a:buAutoNum type="arabicPeriod"/>
            </a:pPr>
            <a:r>
              <a:rPr lang="en-US" sz="2200" b="1" dirty="0">
                <a:latin typeface="Times New Roman" panose="02020603050405020304" pitchFamily="18" charset="0"/>
                <a:cs typeface="Times New Roman" panose="02020603050405020304" pitchFamily="18" charset="0"/>
              </a:rPr>
              <a:t>Data Aggregation</a:t>
            </a:r>
            <a:r>
              <a:rPr lang="en-US" sz="2200" dirty="0">
                <a:latin typeface="Times New Roman" panose="02020603050405020304" pitchFamily="18" charset="0"/>
                <a:cs typeface="Times New Roman" panose="02020603050405020304" pitchFamily="18" charset="0"/>
              </a:rPr>
              <a:t>: Gather real-time insurance policy information from various providers, ensuring comprehensive and current data. The dataset includes attributes like Age, Smoking Habits, BMI, No. of Children &amp; Premium Amount.</a:t>
            </a:r>
          </a:p>
          <a:p>
            <a:pPr algn="just"/>
            <a:r>
              <a:rPr lang="en-US" sz="2200" b="1" dirty="0">
                <a:latin typeface="Times New Roman" panose="02020603050405020304" pitchFamily="18" charset="0"/>
                <a:cs typeface="Times New Roman" panose="02020603050405020304" pitchFamily="18" charset="0"/>
              </a:rPr>
              <a:t>2. Personalized Analysis</a:t>
            </a:r>
            <a:r>
              <a:rPr lang="en-US" sz="2200" dirty="0">
                <a:latin typeface="Times New Roman" panose="02020603050405020304" pitchFamily="18" charset="0"/>
                <a:cs typeface="Times New Roman" panose="02020603050405020304" pitchFamily="18" charset="0"/>
              </a:rPr>
              <a:t>: Use machine learning algorithms specifically Linear Regression Algorithm to analyze user-specific health data, such as medical history and BMI, in conjunction with the aggregated policy information to provide customized coverage estimates.  </a:t>
            </a:r>
          </a:p>
          <a:p>
            <a:pPr algn="just"/>
            <a:r>
              <a:rPr lang="en-US" sz="2200" b="1" dirty="0">
                <a:latin typeface="Times New Roman" panose="02020603050405020304" pitchFamily="18" charset="0"/>
                <a:cs typeface="Times New Roman" panose="02020603050405020304" pitchFamily="18" charset="0"/>
              </a:rPr>
              <a:t>3. Recommendation Engine</a:t>
            </a:r>
            <a:r>
              <a:rPr lang="en-US" sz="2200" dirty="0">
                <a:latin typeface="Times New Roman" panose="02020603050405020304" pitchFamily="18" charset="0"/>
                <a:cs typeface="Times New Roman" panose="02020603050405020304" pitchFamily="18" charset="0"/>
              </a:rPr>
              <a:t>: Develop a recommendation system that integrates the analysis to generate tailored insurance options based on individual health needs and financial constraints.  </a:t>
            </a:r>
          </a:p>
          <a:p>
            <a:pPr algn="just"/>
            <a:r>
              <a:rPr lang="en-US" sz="2200" b="1" dirty="0">
                <a:latin typeface="Times New Roman" panose="02020603050405020304" pitchFamily="18" charset="0"/>
                <a:cs typeface="Times New Roman" panose="02020603050405020304" pitchFamily="18" charset="0"/>
              </a:rPr>
              <a:t>4. Feedback Loop</a:t>
            </a:r>
            <a:r>
              <a:rPr lang="en-US" sz="2200" dirty="0">
                <a:latin typeface="Times New Roman" panose="02020603050405020304" pitchFamily="18" charset="0"/>
                <a:cs typeface="Times New Roman" panose="02020603050405020304" pitchFamily="18" charset="0"/>
              </a:rPr>
              <a:t>: Implement a user feedback mechanism to continuously refine the system’s algorithms and improve the accuracy and relevance of the insurance recommendations.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mj-lt"/>
              </a:rPr>
              <a:t>System Architecture</a:t>
            </a:r>
            <a:endParaRPr lang="en-US" sz="3200" b="1" dirty="0">
              <a:solidFill>
                <a:srgbClr val="FF0000"/>
              </a:solidFill>
              <a:latin typeface="+mj-lt"/>
            </a:endParaRPr>
          </a:p>
        </p:txBody>
      </p:sp>
      <p:pic>
        <p:nvPicPr>
          <p:cNvPr id="5" name="Picture 4">
            <a:extLst>
              <a:ext uri="{FF2B5EF4-FFF2-40B4-BE49-F238E27FC236}">
                <a16:creationId xmlns:a16="http://schemas.microsoft.com/office/drawing/2014/main" id="{B9BCF485-2D14-707F-2F97-1D3BAE3E3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78" y="1326776"/>
            <a:ext cx="3482622" cy="55312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IN" sz="2400" dirty="0">
                <a:solidFill>
                  <a:srgbClr val="FF0000"/>
                </a:solidFill>
                <a:latin typeface="+mj-lt"/>
                <a:cs typeface="Times New Roman" panose="02020603050405020304" pitchFamily="18" charset="0"/>
              </a:rPr>
              <a:t>Comparison of Proposed  system with an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sp>
      <p:graphicFrame>
        <p:nvGraphicFramePr>
          <p:cNvPr id="5" name="Table 4"/>
          <p:cNvGraphicFramePr/>
          <p:nvPr/>
        </p:nvGraphicFramePr>
        <p:xfrm>
          <a:off x="1371600" y="2286000"/>
          <a:ext cx="6398895" cy="228600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extLst>
                  <a:ext uri="{0D108BD9-81ED-4DB2-BD59-A6C34878D82A}">
                    <a16:rowId xmlns:a16="http://schemas.microsoft.com/office/drawing/2014/main" val="10000"/>
                  </a:ext>
                </a:extLst>
              </a:tr>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extLst>
                  <a:ext uri="{0D108BD9-81ED-4DB2-BD59-A6C34878D82A}">
                    <a16:rowId xmlns:a16="http://schemas.microsoft.com/office/drawing/2014/main" val="10001"/>
                  </a:ext>
                </a:extLst>
              </a:tr>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noFill/>
                  </a:tcPr>
                </a:tc>
                <a:extLst>
                  <a:ext uri="{0D108BD9-81ED-4DB2-BD59-A6C34878D82A}">
                    <a16:rowId xmlns:a16="http://schemas.microsoft.com/office/drawing/2014/main" val="10002"/>
                  </a:ext>
                </a:extLst>
              </a:tr>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extLst>
                  <a:ext uri="{0D108BD9-81ED-4DB2-BD59-A6C34878D82A}">
                    <a16:rowId xmlns:a16="http://schemas.microsoft.com/office/drawing/2014/main" val="10003"/>
                  </a:ext>
                </a:extLst>
              </a:tr>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extLst>
                  <a:ext uri="{0D108BD9-81ED-4DB2-BD59-A6C34878D82A}">
                    <a16:rowId xmlns:a16="http://schemas.microsoft.com/office/drawing/2014/main" val="10004"/>
                  </a:ext>
                </a:extLst>
              </a:tr>
              <a:tr h="381000">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tc>
                  <a:txBody>
                    <a:bodyPr/>
                    <a:lstStyle/>
                    <a:p>
                      <a:pPr>
                        <a:buNone/>
                      </a:pPr>
                      <a:endParaRPr lang="en-US"/>
                    </a:p>
                  </a:txBody>
                  <a:tcPr>
                    <a:solidFill>
                      <a:schemeClr val="bg1">
                        <a:alpha val="23000"/>
                      </a:schemeClr>
                    </a:solidFill>
                  </a:tcPr>
                </a:tc>
                <a:extLst>
                  <a:ext uri="{0D108BD9-81ED-4DB2-BD59-A6C34878D82A}">
                    <a16:rowId xmlns:a16="http://schemas.microsoft.com/office/drawing/2014/main" val="10005"/>
                  </a:ext>
                </a:extLst>
              </a:tr>
            </a:tbl>
          </a:graphicData>
        </a:graphic>
      </p:graphicFrame>
      <p:graphicFrame>
        <p:nvGraphicFramePr>
          <p:cNvPr id="2" name="Table 1">
            <a:extLst>
              <a:ext uri="{FF2B5EF4-FFF2-40B4-BE49-F238E27FC236}">
                <a16:creationId xmlns:a16="http://schemas.microsoft.com/office/drawing/2014/main" id="{B0649842-005E-B850-2FD8-0567F7FAFC17}"/>
              </a:ext>
            </a:extLst>
          </p:cNvPr>
          <p:cNvGraphicFramePr>
            <a:graphicFrameLocks noGrp="1"/>
          </p:cNvGraphicFramePr>
          <p:nvPr>
            <p:extLst>
              <p:ext uri="{D42A27DB-BD31-4B8C-83A1-F6EECF244321}">
                <p14:modId xmlns:p14="http://schemas.microsoft.com/office/powerpoint/2010/main" val="931516607"/>
              </p:ext>
            </p:extLst>
          </p:nvPr>
        </p:nvGraphicFramePr>
        <p:xfrm>
          <a:off x="303960" y="1600200"/>
          <a:ext cx="8153400" cy="4336627"/>
        </p:xfrm>
        <a:graphic>
          <a:graphicData uri="http://schemas.openxmlformats.org/drawingml/2006/table">
            <a:tbl>
              <a:tblPr>
                <a:tableStyleId>{5940675A-B579-460E-94D1-54222C63F5DA}</a:tableStyleId>
              </a:tblPr>
              <a:tblGrid>
                <a:gridCol w="2717800">
                  <a:extLst>
                    <a:ext uri="{9D8B030D-6E8A-4147-A177-3AD203B41FA5}">
                      <a16:colId xmlns:a16="http://schemas.microsoft.com/office/drawing/2014/main" val="3492422665"/>
                    </a:ext>
                  </a:extLst>
                </a:gridCol>
                <a:gridCol w="2717800">
                  <a:extLst>
                    <a:ext uri="{9D8B030D-6E8A-4147-A177-3AD203B41FA5}">
                      <a16:colId xmlns:a16="http://schemas.microsoft.com/office/drawing/2014/main" val="673915901"/>
                    </a:ext>
                  </a:extLst>
                </a:gridCol>
                <a:gridCol w="2717800">
                  <a:extLst>
                    <a:ext uri="{9D8B030D-6E8A-4147-A177-3AD203B41FA5}">
                      <a16:colId xmlns:a16="http://schemas.microsoft.com/office/drawing/2014/main" val="3773124192"/>
                    </a:ext>
                  </a:extLst>
                </a:gridCol>
              </a:tblGrid>
              <a:tr h="770467">
                <a:tc>
                  <a:txBody>
                    <a:bodyPr/>
                    <a:lstStyle/>
                    <a:p>
                      <a:endParaRPr lang="en-IN"/>
                    </a:p>
                  </a:txBody>
                  <a:tcPr/>
                </a:tc>
                <a:tc>
                  <a:txBody>
                    <a:bodyPr/>
                    <a:lstStyle/>
                    <a:p>
                      <a:r>
                        <a:rPr lang="en-IN" dirty="0"/>
                        <a:t>EXISTING SYSTEM</a:t>
                      </a:r>
                    </a:p>
                  </a:txBody>
                  <a:tcPr/>
                </a:tc>
                <a:tc>
                  <a:txBody>
                    <a:bodyPr/>
                    <a:lstStyle/>
                    <a:p>
                      <a:r>
                        <a:rPr lang="en-IN" dirty="0"/>
                        <a:t>PROPOSED SYSTEM</a:t>
                      </a:r>
                    </a:p>
                  </a:txBody>
                  <a:tcPr/>
                </a:tc>
                <a:extLst>
                  <a:ext uri="{0D108BD9-81ED-4DB2-BD59-A6C34878D82A}">
                    <a16:rowId xmlns:a16="http://schemas.microsoft.com/office/drawing/2014/main" val="3059831502"/>
                  </a:ext>
                </a:extLst>
              </a:tr>
              <a:tr h="770467">
                <a:tc>
                  <a:txBody>
                    <a:bodyPr/>
                    <a:lstStyle/>
                    <a:p>
                      <a:r>
                        <a:rPr lang="en-IN" dirty="0"/>
                        <a:t>DATA COLLECTION</a:t>
                      </a:r>
                    </a:p>
                  </a:txBody>
                  <a:tcPr/>
                </a:tc>
                <a:tc>
                  <a:txBody>
                    <a:bodyPr/>
                    <a:lstStyle/>
                    <a:p>
                      <a:r>
                        <a:rPr lang="en-US" dirty="0"/>
                        <a:t>Manual data entry or static policy information from a few providers. </a:t>
                      </a:r>
                      <a:endParaRPr lang="en-IN" dirty="0"/>
                    </a:p>
                  </a:txBody>
                  <a:tcPr/>
                </a:tc>
                <a:tc>
                  <a:txBody>
                    <a:bodyPr/>
                    <a:lstStyle/>
                    <a:p>
                      <a:r>
                        <a:rPr lang="en-IN" dirty="0"/>
                        <a:t>Using machine learning to generate an accurate estimate.</a:t>
                      </a:r>
                    </a:p>
                  </a:txBody>
                  <a:tcPr/>
                </a:tc>
                <a:extLst>
                  <a:ext uri="{0D108BD9-81ED-4DB2-BD59-A6C34878D82A}">
                    <a16:rowId xmlns:a16="http://schemas.microsoft.com/office/drawing/2014/main" val="3387521880"/>
                  </a:ext>
                </a:extLst>
              </a:tr>
              <a:tr h="770467">
                <a:tc>
                  <a:txBody>
                    <a:bodyPr/>
                    <a:lstStyle/>
                    <a:p>
                      <a:r>
                        <a:rPr lang="en-IN" dirty="0"/>
                        <a:t>RECOMMENDATION</a:t>
                      </a:r>
                    </a:p>
                  </a:txBody>
                  <a:tcPr/>
                </a:tc>
                <a:tc>
                  <a:txBody>
                    <a:bodyPr/>
                    <a:lstStyle/>
                    <a:p>
                      <a:r>
                        <a:rPr lang="en-US" dirty="0"/>
                        <a:t>Basic comparisons with limited insights into user health needs. </a:t>
                      </a:r>
                      <a:endParaRPr lang="en-IN" dirty="0"/>
                    </a:p>
                  </a:txBody>
                  <a:tcPr/>
                </a:tc>
                <a:tc>
                  <a:txBody>
                    <a:bodyPr/>
                    <a:lstStyle/>
                    <a:p>
                      <a:r>
                        <a:rPr lang="en-US" dirty="0"/>
                        <a:t>Tailored recommendations based on  comprehensive analysis of health data and policy details.</a:t>
                      </a:r>
                      <a:endParaRPr lang="en-IN" dirty="0"/>
                    </a:p>
                  </a:txBody>
                  <a:tcPr/>
                </a:tc>
                <a:extLst>
                  <a:ext uri="{0D108BD9-81ED-4DB2-BD59-A6C34878D82A}">
                    <a16:rowId xmlns:a16="http://schemas.microsoft.com/office/drawing/2014/main" val="2034945519"/>
                  </a:ext>
                </a:extLst>
              </a:tr>
              <a:tr h="77046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ANALYSIS</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Manual or simplistic tools with minimal data analysis.</a:t>
                      </a:r>
                      <a:endParaRPr lang="en-IN" dirty="0"/>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Advanced machine learning models  for deep analysis and pattern recognition.</a:t>
                      </a:r>
                    </a:p>
                  </a:txBody>
                  <a:tcPr/>
                </a:tc>
                <a:extLst>
                  <a:ext uri="{0D108BD9-81ED-4DB2-BD59-A6C34878D82A}">
                    <a16:rowId xmlns:a16="http://schemas.microsoft.com/office/drawing/2014/main" val="296780119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4" name="Picture 3">
            <a:extLst>
              <a:ext uri="{FF2B5EF4-FFF2-40B4-BE49-F238E27FC236}">
                <a16:creationId xmlns:a16="http://schemas.microsoft.com/office/drawing/2014/main" id="{74FCC816-369A-CBEF-7D48-EF5225641D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7534" y="1145451"/>
            <a:ext cx="5020491" cy="2822648"/>
          </a:xfrm>
          <a:prstGeom prst="rect">
            <a:avLst/>
          </a:prstGeom>
        </p:spPr>
      </p:pic>
      <p:pic>
        <p:nvPicPr>
          <p:cNvPr id="6" name="Picture 5">
            <a:extLst>
              <a:ext uri="{FF2B5EF4-FFF2-40B4-BE49-F238E27FC236}">
                <a16:creationId xmlns:a16="http://schemas.microsoft.com/office/drawing/2014/main" id="{FCB07B54-52E7-CB72-EE83-D2F0C21FB9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2726" y="3939796"/>
            <a:ext cx="4939226" cy="27769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6C1C97C8-6FA8-4B8F-E87A-8F788C59444D}"/>
              </a:ext>
            </a:extLst>
          </p:cNvPr>
          <p:cNvSpPr txBox="1"/>
          <p:nvPr/>
        </p:nvSpPr>
        <p:spPr>
          <a:xfrm>
            <a:off x="457200" y="1371600"/>
            <a:ext cx="8381160"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project simplifies healthcare insurance selection by providing personalized coverage estimates based on individual health data. By integrating real-time policy information and advanced machine learning, the system offers tailored recommendations, improving decision-making and user satisfaction. Continuous feedback will ensure ongoing refinement and effectiveness of the system.</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buFont typeface="Arial" panose="020B0604020202020204"/>
              <a:buChar char="•"/>
            </a:pPr>
            <a:r>
              <a:rPr lang="en-IN" sz="2000" b="1" dirty="0">
                <a:solidFill>
                  <a:srgbClr val="000000"/>
                </a:solidFill>
                <a:latin typeface="Bookman Old Style" panose="02050604050505020204" pitchFamily="18" charset="0"/>
              </a:rPr>
              <a:t> Research Objective </a:t>
            </a:r>
          </a:p>
          <a:p>
            <a:pPr>
              <a:buFont typeface="Arial" panose="020B0604020202020204" pitchFamily="34" charset="0"/>
              <a:buChar char="•"/>
            </a:pPr>
            <a:r>
              <a:rPr lang="en-IN" sz="2000" b="1" dirty="0">
                <a:solidFill>
                  <a:srgbClr val="000000"/>
                </a:solidFill>
                <a:latin typeface="Bookman Old Style" panose="02050604050505020204" pitchFamily="18" charset="0"/>
              </a:rPr>
              <a:t> Problem Statement</a:t>
            </a:r>
          </a:p>
          <a:p>
            <a:pPr>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buFont typeface="Arial" panose="020B0604020202020204" pitchFamily="34" charset="0"/>
              <a:buChar char="•"/>
            </a:pPr>
            <a:r>
              <a:rPr lang="en-IN" sz="2000" b="1" dirty="0">
                <a:solidFill>
                  <a:srgbClr val="000000"/>
                </a:solidFill>
                <a:latin typeface="Bookman Old Style" panose="02050604050505020204" pitchFamily="18" charset="0"/>
              </a:rPr>
              <a:t> Research work</a:t>
            </a:r>
          </a:p>
          <a:p>
            <a:pPr lvl="2"/>
            <a:r>
              <a:rPr lang="en-IN" sz="2000" b="1" dirty="0">
                <a:solidFill>
                  <a:srgbClr val="000000"/>
                </a:solidFill>
                <a:latin typeface="Bookman Old Style" panose="02050604050505020204" pitchFamily="18" charset="0"/>
              </a:rPr>
              <a:t>- </a:t>
            </a:r>
            <a:r>
              <a:rPr lang="en-IN" sz="2000" dirty="0">
                <a:solidFill>
                  <a:srgbClr val="000000"/>
                </a:solidFill>
                <a:latin typeface="Bookman Old Style" panose="02050604050505020204" pitchFamily="18" charset="0"/>
              </a:rPr>
              <a:t>Existing System / Relevant Work</a:t>
            </a:r>
          </a:p>
          <a:p>
            <a:r>
              <a:rPr lang="en-IN" sz="2000" b="1" dirty="0">
                <a:solidFill>
                  <a:srgbClr val="000000"/>
                </a:solidFill>
                <a:latin typeface="Bookman Old Style" panose="02050604050505020204" pitchFamily="18" charset="0"/>
              </a:rPr>
              <a:t>	</a:t>
            </a:r>
            <a:r>
              <a:rPr lang="en-IN" sz="2000" dirty="0">
                <a:solidFill>
                  <a:srgbClr val="000000"/>
                </a:solidFill>
                <a:latin typeface="Bookman Old Style" panose="02050604050505020204" pitchFamily="18" charset="0"/>
              </a:rPr>
              <a:t>- Proposed  Methodologies</a:t>
            </a:r>
          </a:p>
          <a:p>
            <a:r>
              <a:rPr lang="en-IN" sz="2000" dirty="0">
                <a:solidFill>
                  <a:srgbClr val="000000"/>
                </a:solidFill>
                <a:latin typeface="Bookman Old Style" panose="02050604050505020204" pitchFamily="18" charset="0"/>
              </a:rPr>
              <a:t>	- System Architecture</a:t>
            </a:r>
          </a:p>
          <a:p>
            <a:r>
              <a:rPr lang="en-IN" sz="2000" dirty="0">
                <a:solidFill>
                  <a:srgbClr val="000000"/>
                </a:solidFill>
                <a:latin typeface="Bookman Old Style" panose="02050604050505020204" pitchFamily="18" charset="0"/>
              </a:rPr>
              <a:t>	- Comparison of Proposed  system with an existing system</a:t>
            </a:r>
          </a:p>
          <a:p>
            <a:pPr>
              <a:buFont typeface="Arial" panose="020B0604020202020204" pitchFamily="34" charset="0"/>
              <a:buChar char="•"/>
            </a:pPr>
            <a:r>
              <a:rPr lang="en-IN" sz="2000" b="1" dirty="0">
                <a:solidFill>
                  <a:srgbClr val="000000"/>
                </a:solidFill>
                <a:latin typeface="Bookman Old Style" panose="02050604050505020204" pitchFamily="18" charset="0"/>
              </a:rPr>
              <a:t> Results	</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buFont typeface="Arial" panose="020B0604020202020204" pitchFamily="34" charset="0"/>
              <a:buChar char="•"/>
            </a:pPr>
            <a:r>
              <a:rPr lang="en-IN" sz="2000" b="1" dirty="0">
                <a:solidFill>
                  <a:srgbClr val="000000"/>
                </a:solidFill>
                <a:latin typeface="Bookman Old Style" panose="02050604050505020204" pitchFamily="18" charset="0"/>
              </a:rPr>
              <a:t> Future Work</a:t>
            </a:r>
          </a:p>
          <a:p>
            <a:pPr>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480166" cy="584775"/>
          </a:xfrm>
          <a:prstGeom prst="rect">
            <a:avLst/>
          </a:prstGeom>
        </p:spPr>
        <p:txBody>
          <a:bodyPr wrap="none">
            <a:spAutoFit/>
          </a:bodyPr>
          <a:lstStyle/>
          <a:p>
            <a:r>
              <a:rPr lang="en-IN" sz="3200" b="1" dirty="0">
                <a:solidFill>
                  <a:srgbClr val="C00000"/>
                </a:solidFill>
                <a:latin typeface="+mj-lt"/>
              </a:rPr>
              <a:t>Future</a:t>
            </a:r>
            <a:r>
              <a:rPr lang="en-IN" b="1" dirty="0">
                <a:solidFill>
                  <a:srgbClr val="C00000"/>
                </a:solidFill>
                <a:latin typeface="+mj-lt"/>
              </a:rPr>
              <a:t> </a:t>
            </a:r>
            <a:r>
              <a:rPr lang="en-IN" sz="3200" b="1" dirty="0">
                <a:solidFill>
                  <a:srgbClr val="C00000"/>
                </a:solidFill>
                <a:latin typeface="+mj-lt"/>
              </a:rPr>
              <a:t>work</a:t>
            </a:r>
            <a:endParaRPr lang="en-US" sz="3200" dirty="0">
              <a:solidFill>
                <a:srgbClr val="C00000"/>
              </a:solidFill>
              <a:latin typeface="+mj-lt"/>
            </a:endParaRPr>
          </a:p>
        </p:txBody>
      </p:sp>
      <p:sp>
        <p:nvSpPr>
          <p:cNvPr id="5" name="TextBox 4">
            <a:extLst>
              <a:ext uri="{FF2B5EF4-FFF2-40B4-BE49-F238E27FC236}">
                <a16:creationId xmlns:a16="http://schemas.microsoft.com/office/drawing/2014/main" id="{B3EEB5B6-AD1C-CF81-1CA0-032AC092924C}"/>
              </a:ext>
            </a:extLst>
          </p:cNvPr>
          <p:cNvSpPr txBox="1"/>
          <p:nvPr/>
        </p:nvSpPr>
        <p:spPr>
          <a:xfrm>
            <a:off x="457200" y="1143000"/>
            <a:ext cx="6858000" cy="5078313"/>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dirty="0"/>
              <a:t>1</a:t>
            </a:r>
            <a:r>
              <a:rPr lang="en-IN" b="1" dirty="0"/>
              <a:t>. </a:t>
            </a:r>
            <a:r>
              <a:rPr lang="en-IN" sz="2000" b="1" dirty="0">
                <a:latin typeface="Times New Roman" panose="02020603050405020304" pitchFamily="18" charset="0"/>
                <a:cs typeface="Times New Roman" panose="02020603050405020304" pitchFamily="18" charset="0"/>
              </a:rPr>
              <a:t>Expanding Data Sources: </a:t>
            </a:r>
            <a:r>
              <a:rPr lang="en-IN" sz="2000" dirty="0">
                <a:latin typeface="Times New Roman" panose="02020603050405020304" pitchFamily="18" charset="0"/>
                <a:cs typeface="Times New Roman" panose="02020603050405020304" pitchFamily="18" charset="0"/>
              </a:rPr>
              <a:t>Integrating additional insurance providers and policy types to offer a broader range of recommendations.</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Enhancing Personalization: </a:t>
            </a:r>
            <a:r>
              <a:rPr lang="en-IN" sz="2000" dirty="0">
                <a:latin typeface="Times New Roman" panose="02020603050405020304" pitchFamily="18" charset="0"/>
                <a:cs typeface="Times New Roman" panose="02020603050405020304" pitchFamily="18" charset="0"/>
              </a:rPr>
              <a:t>Incorporating more detailed health metrics and user preferences for even more tailored coverage estimates.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Improving Machine Learning Models: </a:t>
            </a:r>
            <a:r>
              <a:rPr lang="en-IN" sz="2000" dirty="0">
                <a:latin typeface="Times New Roman" panose="02020603050405020304" pitchFamily="18" charset="0"/>
                <a:cs typeface="Times New Roman" panose="02020603050405020304" pitchFamily="18" charset="0"/>
              </a:rPr>
              <a:t>Refining algorithms to increase the accuracy and relevance of recommendations based on emerging data trends.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 User Experience Upgrades</a:t>
            </a:r>
            <a:r>
              <a:rPr lang="en-IN" sz="2000" dirty="0">
                <a:latin typeface="Times New Roman" panose="02020603050405020304" pitchFamily="18" charset="0"/>
                <a:cs typeface="Times New Roman" panose="02020603050405020304" pitchFamily="18" charset="0"/>
              </a:rPr>
              <a:t>: Enhancing the user interface and adding features based on feedback to further simplify the insurance selection process.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21FA5B5B-2541-051C-7658-BA2616624D07}"/>
              </a:ext>
            </a:extLst>
          </p:cNvPr>
          <p:cNvSpPr txBox="1"/>
          <p:nvPr/>
        </p:nvSpPr>
        <p:spPr>
          <a:xfrm>
            <a:off x="228600" y="1219200"/>
            <a:ext cx="6781800" cy="2949525"/>
          </a:xfrm>
          <a:prstGeom prst="rect">
            <a:avLst/>
          </a:prstGeom>
          <a:noFill/>
        </p:spPr>
        <p:txBody>
          <a:bodyPr wrap="square" rtlCol="0">
            <a:spAutoFit/>
          </a:bodyPr>
          <a:lstStyle/>
          <a:p>
            <a:pPr marL="342900" indent="-342900">
              <a:lnSpc>
                <a:spcPct val="150000"/>
              </a:lnSpc>
              <a:buAutoNum type="arabicPeriod"/>
            </a:pPr>
            <a:r>
              <a:rPr lang="en-US" dirty="0"/>
              <a:t>Mathur, P. (2019). Predicting Health Insurance Premiums with Machine Learning. </a:t>
            </a:r>
            <a:endParaRPr lang="en-IN" dirty="0"/>
          </a:p>
          <a:p>
            <a:pPr marL="342900" indent="-342900">
              <a:lnSpc>
                <a:spcPct val="150000"/>
              </a:lnSpc>
              <a:buAutoNum type="arabicPeriod"/>
            </a:pPr>
            <a:r>
              <a:rPr lang="en-US" dirty="0"/>
              <a:t>Gupta, A., Jha, R., &amp; </a:t>
            </a:r>
            <a:r>
              <a:rPr lang="en-US" dirty="0" err="1"/>
              <a:t>Misra</a:t>
            </a:r>
            <a:r>
              <a:rPr lang="en-US" dirty="0"/>
              <a:t>, M. (2020). Machine Learning in Insurance: A Survey.</a:t>
            </a:r>
            <a:endParaRPr lang="en-IN" dirty="0"/>
          </a:p>
          <a:p>
            <a:pPr marL="342900" indent="-342900">
              <a:lnSpc>
                <a:spcPct val="150000"/>
              </a:lnSpc>
              <a:buAutoNum type="arabicPeriod"/>
            </a:pPr>
            <a:r>
              <a:rPr lang="en-US" dirty="0"/>
              <a:t>Centers for Disease Control and Prevention (CDC).</a:t>
            </a:r>
          </a:p>
          <a:p>
            <a:pPr marL="342900" indent="-342900">
              <a:lnSpc>
                <a:spcPct val="150000"/>
              </a:lnSpc>
              <a:buAutoNum type="arabicPeriod"/>
            </a:pPr>
            <a:r>
              <a:rPr lang="en-US" dirty="0"/>
              <a:t>Mitchell, R. (2015). Web Scraping with Python: Collecting More Data from the Modern Web. </a:t>
            </a:r>
            <a:r>
              <a:rPr lang="en-US"/>
              <a:t>O'Reilly Media.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2" name="Text Box 1"/>
          <p:cNvSpPr txBox="1"/>
          <p:nvPr/>
        </p:nvSpPr>
        <p:spPr>
          <a:xfrm>
            <a:off x="381000" y="1295400"/>
            <a:ext cx="8358505" cy="5017532"/>
          </a:xfrm>
          <a:prstGeom prst="rect">
            <a:avLst/>
          </a:prstGeom>
        </p:spPr>
        <p:txBody>
          <a:bodyPr wrap="square">
            <a:noAutofit/>
          </a:bodyPr>
          <a:lstStyle/>
          <a:p>
            <a:pPr marL="457200" indent="-457200" algn="just">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project simplifies the process of selecting healthcare insurance by utilizing machine learning technologies. </a:t>
            </a:r>
          </a:p>
          <a:p>
            <a:pPr marL="457200" indent="-457200" algn="just">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gathers up-to-date policy data from various insurance providers and analyzes it alongside user-specific health information, including medical history and BMI. </a:t>
            </a:r>
          </a:p>
          <a:p>
            <a:pPr marL="457200" indent="-457200" algn="just">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approach enables personalized recommendations, helping users choose the most suitable insurance coverage based on their unique health needs and financial preferences. </a:t>
            </a:r>
          </a:p>
          <a:p>
            <a:pPr marL="457200" indent="-457200" algn="just">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project ultimately enhances decision-making by offering tailored, real-time policy options, saving users time and effort.</a:t>
            </a:r>
            <a:endParaRPr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1360805" y="1447800"/>
            <a:ext cx="9285605" cy="368300"/>
          </a:xfrm>
          <a:prstGeom prst="rect">
            <a:avLst/>
          </a:prstGeom>
          <a:noFill/>
        </p:spPr>
        <p:txBody>
          <a:bodyPr wrap="square" rtlCol="0">
            <a:spAutoFit/>
          </a:bodyPr>
          <a:lstStyle/>
          <a:p>
            <a:endParaRPr lang="en-US"/>
          </a:p>
        </p:txBody>
      </p:sp>
      <p:sp>
        <p:nvSpPr>
          <p:cNvPr id="2" name="Text Box 1"/>
          <p:cNvSpPr txBox="1"/>
          <p:nvPr/>
        </p:nvSpPr>
        <p:spPr>
          <a:xfrm>
            <a:off x="457200" y="1371600"/>
            <a:ext cx="8121650" cy="3784600"/>
          </a:xfrm>
          <a:prstGeom prst="rect">
            <a:avLst/>
          </a:prstGeom>
        </p:spPr>
        <p:txBody>
          <a:bodyPr wrap="square">
            <a:spAutoFit/>
          </a:bodyPr>
          <a:lstStyle/>
          <a:p>
            <a:pPr marL="342900" indent="-342900" algn="just">
              <a:buFont typeface="Arial" panose="020B0604020202020204" pitchFamily="34" charset="0"/>
              <a:buChar char="•"/>
            </a:pPr>
            <a:r>
              <a:rPr sz="2400">
                <a:latin typeface="Times New Roman" panose="02020603050405020304" pitchFamily="18" charset="0"/>
                <a:cs typeface="Times New Roman" panose="02020603050405020304" pitchFamily="18" charset="0"/>
                <a:sym typeface="+mn-ea"/>
              </a:rPr>
              <a:t>The Health Coverage Advisor project aims to simplify the process of selecting healthcare insurance by providing personalized coverage estimates based on individual health data. </a:t>
            </a:r>
          </a:p>
          <a:p>
            <a:pPr marL="342900" indent="-342900" algn="just">
              <a:buFont typeface="Arial" panose="020B0604020202020204" pitchFamily="34" charset="0"/>
              <a:buChar char="•"/>
            </a:pPr>
            <a:r>
              <a:rPr sz="2400">
                <a:latin typeface="Times New Roman" panose="02020603050405020304" pitchFamily="18" charset="0"/>
                <a:cs typeface="Times New Roman" panose="02020603050405020304" pitchFamily="18" charset="0"/>
                <a:sym typeface="+mn-ea"/>
              </a:rPr>
              <a:t>It involves aggregating real-time insurance policy information and analyzing it with machine learning to generate tailored recommendations.</a:t>
            </a:r>
          </a:p>
          <a:p>
            <a:pPr marL="342900" indent="-342900" algn="just">
              <a:buFont typeface="Arial" panose="020B0604020202020204" pitchFamily="34" charset="0"/>
              <a:buChar char="•"/>
            </a:pPr>
            <a:r>
              <a:rPr sz="2400">
                <a:latin typeface="Times New Roman" panose="02020603050405020304" pitchFamily="18" charset="0"/>
                <a:cs typeface="Times New Roman" panose="02020603050405020304" pitchFamily="18" charset="0"/>
                <a:sym typeface="+mn-ea"/>
              </a:rPr>
              <a:t>The system will be evaluated through a survey to measure its effectiveness in improving user satisfaction and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 Box 1"/>
          <p:cNvSpPr txBox="1"/>
          <p:nvPr/>
        </p:nvSpPr>
        <p:spPr>
          <a:xfrm>
            <a:off x="549910" y="1268730"/>
            <a:ext cx="8404860" cy="3190875"/>
          </a:xfrm>
          <a:prstGeom prst="rect">
            <a:avLst/>
          </a:prstGeom>
        </p:spPr>
        <p:txBody>
          <a:bodyPr wrap="square">
            <a:noAutofit/>
          </a:bodyPr>
          <a:lstStyle/>
          <a:p>
            <a:pPr indent="0">
              <a:buFont typeface="Arial" panose="020B0604020202020204" pitchFamily="34" charset="0"/>
              <a:buNone/>
            </a:pPr>
            <a:r>
              <a:rPr sz="2400" b="1">
                <a:latin typeface="Times New Roman" panose="02020603050405020304" pitchFamily="18" charset="0"/>
                <a:cs typeface="Times New Roman" panose="02020603050405020304" pitchFamily="18" charset="0"/>
              </a:rPr>
              <a:t>1. Develop Personalized Coverage Estimates:</a:t>
            </a:r>
            <a:r>
              <a:rPr sz="2400">
                <a:latin typeface="Times New Roman" panose="02020603050405020304" pitchFamily="18" charset="0"/>
                <a:cs typeface="Times New Roman" panose="02020603050405020304" pitchFamily="18" charset="0"/>
              </a:rPr>
              <a:t> Create a system that uses individual health data and real-time insurance policy information to generate accurate and personalized insurance coverage estimates.</a:t>
            </a:r>
          </a:p>
          <a:p>
            <a:pPr indent="0">
              <a:buFont typeface="Arial" panose="020B0604020202020204" pitchFamily="34" charset="0"/>
              <a:buNone/>
            </a:pPr>
            <a:endParaRPr sz="24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sz="2400" b="1">
                <a:latin typeface="Times New Roman" panose="02020603050405020304" pitchFamily="18" charset="0"/>
                <a:cs typeface="Times New Roman" panose="02020603050405020304" pitchFamily="18" charset="0"/>
              </a:rPr>
              <a:t>2. Integrate Machine Learning for Recommendation: </a:t>
            </a:r>
            <a:r>
              <a:rPr sz="2400">
                <a:latin typeface="Times New Roman" panose="02020603050405020304" pitchFamily="18" charset="0"/>
                <a:cs typeface="Times New Roman" panose="02020603050405020304" pitchFamily="18" charset="0"/>
              </a:rPr>
              <a:t>Employ machine learning algorithms to analyze aggregated data and provide tailored insurance recommendations based on users' health needs and financial preferences.</a:t>
            </a:r>
          </a:p>
          <a:p>
            <a:pPr indent="0">
              <a:buFont typeface="Arial" panose="020B0604020202020204" pitchFamily="34" charset="0"/>
              <a:buNone/>
            </a:pPr>
            <a:endParaRPr sz="24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sz="2400" b="1">
                <a:latin typeface="Times New Roman" panose="02020603050405020304" pitchFamily="18" charset="0"/>
                <a:cs typeface="Times New Roman" panose="02020603050405020304" pitchFamily="18" charset="0"/>
              </a:rPr>
              <a:t>3. Evaluate System Effectiveness: </a:t>
            </a:r>
            <a:r>
              <a:rPr sz="2400">
                <a:latin typeface="Times New Roman" panose="02020603050405020304" pitchFamily="18" charset="0"/>
                <a:cs typeface="Times New Roman" panose="02020603050405020304" pitchFamily="18" charset="0"/>
              </a:rPr>
              <a:t>Assess the system's impact on user decision-making and satisfaction through feedback and performance metrics, ensuring the recommendations are both accurate and useful.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Statement</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1052</Words>
  <Application>Microsoft Office PowerPoint</Application>
  <PresentationFormat>On-screen Show (4:3)</PresentationFormat>
  <Paragraphs>109</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Sai Sujan</cp:lastModifiedBy>
  <cp:revision>730</cp:revision>
  <dcterms:created xsi:type="dcterms:W3CDTF">2024-09-04T13:56:00Z</dcterms:created>
  <dcterms:modified xsi:type="dcterms:W3CDTF">2024-09-19T09:00:21Z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331E868914564248A7924D4BA32953FF_13</vt:lpwstr>
  </property>
  <property fmtid="{D5CDD505-2E9C-101B-9397-08002B2CF9AE}" pid="3" name="KSOProductBuildVer">
    <vt:lpwstr>1033-12.2.0.18165</vt:lpwstr>
  </property>
</Properties>
</file>