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61" r:id="rId2"/>
    <p:sldId id="273" r:id="rId3"/>
    <p:sldId id="279" r:id="rId4"/>
    <p:sldId id="262" r:id="rId5"/>
    <p:sldId id="267" r:id="rId6"/>
    <p:sldId id="265" r:id="rId7"/>
    <p:sldId id="278" r:id="rId8"/>
    <p:sldId id="264" r:id="rId9"/>
    <p:sldId id="274" r:id="rId10"/>
    <p:sldId id="276" r:id="rId11"/>
    <p:sldId id="277" r:id="rId12"/>
    <p:sldId id="27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04C9459-EE31-4F5E-91C0-46E12A351932}" type="doc">
      <dgm:prSet loTypeId="urn:microsoft.com/office/officeart/2018/2/layout/IconVerticalSolidList" loCatId="icon" qsTypeId="urn:microsoft.com/office/officeart/2005/8/quickstyle/simple5" qsCatId="simple" csTypeId="urn:microsoft.com/office/officeart/2005/8/colors/colorful4" csCatId="colorful" phldr="1"/>
      <dgm:spPr/>
      <dgm:t>
        <a:bodyPr/>
        <a:lstStyle/>
        <a:p>
          <a:endParaRPr lang="en-US"/>
        </a:p>
      </dgm:t>
    </dgm:pt>
    <dgm:pt modelId="{88D122E6-E185-45B6-94DA-F8F54EFB2509}">
      <dgm:prSet/>
      <dgm:spPr/>
      <dgm:t>
        <a:bodyPr/>
        <a:lstStyle/>
        <a:p>
          <a:pPr>
            <a:lnSpc>
              <a:spcPct val="100000"/>
            </a:lnSpc>
          </a:pPr>
          <a:r>
            <a:rPr lang="en-US" dirty="0"/>
            <a:t>The data set was taken from Kaggle.</a:t>
          </a:r>
        </a:p>
      </dgm:t>
    </dgm:pt>
    <dgm:pt modelId="{7C0234AE-3AB6-4F7E-ADB9-E6CBBC07780F}" type="parTrans" cxnId="{75050A39-1A46-4357-B22E-D8084916B143}">
      <dgm:prSet/>
      <dgm:spPr/>
      <dgm:t>
        <a:bodyPr/>
        <a:lstStyle/>
        <a:p>
          <a:endParaRPr lang="en-US"/>
        </a:p>
      </dgm:t>
    </dgm:pt>
    <dgm:pt modelId="{D2A75AD8-4594-4DB9-8B09-E4464054884C}" type="sibTrans" cxnId="{75050A39-1A46-4357-B22E-D8084916B143}">
      <dgm:prSet/>
      <dgm:spPr/>
      <dgm:t>
        <a:bodyPr/>
        <a:lstStyle/>
        <a:p>
          <a:endParaRPr lang="en-US"/>
        </a:p>
      </dgm:t>
    </dgm:pt>
    <dgm:pt modelId="{71AF7E46-CEFB-48FE-AE75-042E0D37CC42}">
      <dgm:prSet/>
      <dgm:spPr/>
      <dgm:t>
        <a:bodyPr/>
        <a:lstStyle/>
        <a:p>
          <a:pPr>
            <a:lnSpc>
              <a:spcPct val="100000"/>
            </a:lnSpc>
          </a:pPr>
          <a:r>
            <a:rPr lang="en-US" dirty="0"/>
            <a:t>It has 9 columns and 301 rows.</a:t>
          </a:r>
        </a:p>
      </dgm:t>
    </dgm:pt>
    <dgm:pt modelId="{3350E6FA-7044-46A2-A373-ED65CD221AF4}" type="parTrans" cxnId="{9FF3E7D4-5F63-42BD-BA06-B7728E3B844D}">
      <dgm:prSet/>
      <dgm:spPr/>
      <dgm:t>
        <a:bodyPr/>
        <a:lstStyle/>
        <a:p>
          <a:endParaRPr lang="en-US"/>
        </a:p>
      </dgm:t>
    </dgm:pt>
    <dgm:pt modelId="{A2C4A00D-DE0C-4613-A548-44C32C4F3DBB}" type="sibTrans" cxnId="{9FF3E7D4-5F63-42BD-BA06-B7728E3B844D}">
      <dgm:prSet/>
      <dgm:spPr/>
      <dgm:t>
        <a:bodyPr/>
        <a:lstStyle/>
        <a:p>
          <a:endParaRPr lang="en-US"/>
        </a:p>
      </dgm:t>
    </dgm:pt>
    <dgm:pt modelId="{01906E4E-0ADA-4D39-9569-6445F819C74B}" type="pres">
      <dgm:prSet presAssocID="{C04C9459-EE31-4F5E-91C0-46E12A351932}" presName="root" presStyleCnt="0">
        <dgm:presLayoutVars>
          <dgm:dir/>
          <dgm:resizeHandles val="exact"/>
        </dgm:presLayoutVars>
      </dgm:prSet>
      <dgm:spPr/>
    </dgm:pt>
    <dgm:pt modelId="{05A21BB7-0130-4557-936E-2391DA976724}" type="pres">
      <dgm:prSet presAssocID="{88D122E6-E185-45B6-94DA-F8F54EFB2509}" presName="compNode" presStyleCnt="0"/>
      <dgm:spPr/>
    </dgm:pt>
    <dgm:pt modelId="{B7BC9379-A985-435B-BC77-CF62C373AB47}" type="pres">
      <dgm:prSet presAssocID="{88D122E6-E185-45B6-94DA-F8F54EFB2509}" presName="bgRect" presStyleLbl="bgShp" presStyleIdx="0" presStyleCnt="2"/>
      <dgm:spPr/>
    </dgm:pt>
    <dgm:pt modelId="{028381C5-C085-4E7E-9B5D-F21F4590D47F}" type="pres">
      <dgm:prSet presAssocID="{88D122E6-E185-45B6-94DA-F8F54EFB25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CCC68893-A6E2-4D4D-A101-695B79D78C1A}" type="pres">
      <dgm:prSet presAssocID="{88D122E6-E185-45B6-94DA-F8F54EFB2509}" presName="spaceRect" presStyleCnt="0"/>
      <dgm:spPr/>
    </dgm:pt>
    <dgm:pt modelId="{434E18C1-04E1-44E1-95AD-CFE3C486CE29}" type="pres">
      <dgm:prSet presAssocID="{88D122E6-E185-45B6-94DA-F8F54EFB2509}" presName="parTx" presStyleLbl="revTx" presStyleIdx="0" presStyleCnt="2">
        <dgm:presLayoutVars>
          <dgm:chMax val="0"/>
          <dgm:chPref val="0"/>
        </dgm:presLayoutVars>
      </dgm:prSet>
      <dgm:spPr/>
    </dgm:pt>
    <dgm:pt modelId="{0E64E042-BA32-43C7-8BC6-EB5690E5B825}" type="pres">
      <dgm:prSet presAssocID="{D2A75AD8-4594-4DB9-8B09-E4464054884C}" presName="sibTrans" presStyleCnt="0"/>
      <dgm:spPr/>
    </dgm:pt>
    <dgm:pt modelId="{FE736E75-4CB8-4800-9981-EAFE186B0C34}" type="pres">
      <dgm:prSet presAssocID="{71AF7E46-CEFB-48FE-AE75-042E0D37CC42}" presName="compNode" presStyleCnt="0"/>
      <dgm:spPr/>
    </dgm:pt>
    <dgm:pt modelId="{CAACD751-A0B0-4884-A638-8DB8313FDA10}" type="pres">
      <dgm:prSet presAssocID="{71AF7E46-CEFB-48FE-AE75-042E0D37CC42}" presName="bgRect" presStyleLbl="bgShp" presStyleIdx="1" presStyleCnt="2"/>
      <dgm:spPr/>
    </dgm:pt>
    <dgm:pt modelId="{27F183D9-AEC2-4FFB-8428-5C4A8AC36DB6}" type="pres">
      <dgm:prSet presAssocID="{71AF7E46-CEFB-48FE-AE75-042E0D37CC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per"/>
        </a:ext>
      </dgm:extLst>
    </dgm:pt>
    <dgm:pt modelId="{25CACD32-5515-4EF7-9848-DD0930A1065A}" type="pres">
      <dgm:prSet presAssocID="{71AF7E46-CEFB-48FE-AE75-042E0D37CC42}" presName="spaceRect" presStyleCnt="0"/>
      <dgm:spPr/>
    </dgm:pt>
    <dgm:pt modelId="{3C01190F-0882-44E2-8694-8105547B45F2}" type="pres">
      <dgm:prSet presAssocID="{71AF7E46-CEFB-48FE-AE75-042E0D37CC42}" presName="parTx" presStyleLbl="revTx" presStyleIdx="1" presStyleCnt="2">
        <dgm:presLayoutVars>
          <dgm:chMax val="0"/>
          <dgm:chPref val="0"/>
        </dgm:presLayoutVars>
      </dgm:prSet>
      <dgm:spPr/>
    </dgm:pt>
  </dgm:ptLst>
  <dgm:cxnLst>
    <dgm:cxn modelId="{719F6604-D27E-427C-ACAD-82719EF6D3B2}" type="presOf" srcId="{88D122E6-E185-45B6-94DA-F8F54EFB2509}" destId="{434E18C1-04E1-44E1-95AD-CFE3C486CE29}" srcOrd="0" destOrd="0" presId="urn:microsoft.com/office/officeart/2018/2/layout/IconVerticalSolidList"/>
    <dgm:cxn modelId="{75050A39-1A46-4357-B22E-D8084916B143}" srcId="{C04C9459-EE31-4F5E-91C0-46E12A351932}" destId="{88D122E6-E185-45B6-94DA-F8F54EFB2509}" srcOrd="0" destOrd="0" parTransId="{7C0234AE-3AB6-4F7E-ADB9-E6CBBC07780F}" sibTransId="{D2A75AD8-4594-4DB9-8B09-E4464054884C}"/>
    <dgm:cxn modelId="{B17CBBC9-D80E-4AE1-9836-1C3EC7DB590D}" type="presOf" srcId="{71AF7E46-CEFB-48FE-AE75-042E0D37CC42}" destId="{3C01190F-0882-44E2-8694-8105547B45F2}" srcOrd="0" destOrd="0" presId="urn:microsoft.com/office/officeart/2018/2/layout/IconVerticalSolidList"/>
    <dgm:cxn modelId="{9FF3E7D4-5F63-42BD-BA06-B7728E3B844D}" srcId="{C04C9459-EE31-4F5E-91C0-46E12A351932}" destId="{71AF7E46-CEFB-48FE-AE75-042E0D37CC42}" srcOrd="1" destOrd="0" parTransId="{3350E6FA-7044-46A2-A373-ED65CD221AF4}" sibTransId="{A2C4A00D-DE0C-4613-A548-44C32C4F3DBB}"/>
    <dgm:cxn modelId="{130FB0EC-2942-4975-BCF8-E346A13E94BE}" type="presOf" srcId="{C04C9459-EE31-4F5E-91C0-46E12A351932}" destId="{01906E4E-0ADA-4D39-9569-6445F819C74B}" srcOrd="0" destOrd="0" presId="urn:microsoft.com/office/officeart/2018/2/layout/IconVerticalSolidList"/>
    <dgm:cxn modelId="{9F410DD8-BD9E-4DE5-A74E-03FC1A31ADDF}" type="presParOf" srcId="{01906E4E-0ADA-4D39-9569-6445F819C74B}" destId="{05A21BB7-0130-4557-936E-2391DA976724}" srcOrd="0" destOrd="0" presId="urn:microsoft.com/office/officeart/2018/2/layout/IconVerticalSolidList"/>
    <dgm:cxn modelId="{FA4F196E-C972-4C47-910A-8820C046EF3F}" type="presParOf" srcId="{05A21BB7-0130-4557-936E-2391DA976724}" destId="{B7BC9379-A985-435B-BC77-CF62C373AB47}" srcOrd="0" destOrd="0" presId="urn:microsoft.com/office/officeart/2018/2/layout/IconVerticalSolidList"/>
    <dgm:cxn modelId="{2BB8340E-499F-4972-83A4-5F7788D2A1D5}" type="presParOf" srcId="{05A21BB7-0130-4557-936E-2391DA976724}" destId="{028381C5-C085-4E7E-9B5D-F21F4590D47F}" srcOrd="1" destOrd="0" presId="urn:microsoft.com/office/officeart/2018/2/layout/IconVerticalSolidList"/>
    <dgm:cxn modelId="{1B458653-4757-41BA-8C16-F372895548F3}" type="presParOf" srcId="{05A21BB7-0130-4557-936E-2391DA976724}" destId="{CCC68893-A6E2-4D4D-A101-695B79D78C1A}" srcOrd="2" destOrd="0" presId="urn:microsoft.com/office/officeart/2018/2/layout/IconVerticalSolidList"/>
    <dgm:cxn modelId="{0F3C2F65-0828-4974-B57A-F7D7B3CFC3B6}" type="presParOf" srcId="{05A21BB7-0130-4557-936E-2391DA976724}" destId="{434E18C1-04E1-44E1-95AD-CFE3C486CE29}" srcOrd="3" destOrd="0" presId="urn:microsoft.com/office/officeart/2018/2/layout/IconVerticalSolidList"/>
    <dgm:cxn modelId="{3CE257B9-2354-47A2-A684-72856DB4F692}" type="presParOf" srcId="{01906E4E-0ADA-4D39-9569-6445F819C74B}" destId="{0E64E042-BA32-43C7-8BC6-EB5690E5B825}" srcOrd="1" destOrd="0" presId="urn:microsoft.com/office/officeart/2018/2/layout/IconVerticalSolidList"/>
    <dgm:cxn modelId="{5A7A498A-E44B-4D05-B9AC-A43E458DA611}" type="presParOf" srcId="{01906E4E-0ADA-4D39-9569-6445F819C74B}" destId="{FE736E75-4CB8-4800-9981-EAFE186B0C34}" srcOrd="2" destOrd="0" presId="urn:microsoft.com/office/officeart/2018/2/layout/IconVerticalSolidList"/>
    <dgm:cxn modelId="{8B5F62A1-EEFE-493B-8CDE-757B408CD11C}" type="presParOf" srcId="{FE736E75-4CB8-4800-9981-EAFE186B0C34}" destId="{CAACD751-A0B0-4884-A638-8DB8313FDA10}" srcOrd="0" destOrd="0" presId="urn:microsoft.com/office/officeart/2018/2/layout/IconVerticalSolidList"/>
    <dgm:cxn modelId="{F3BCE0A1-77B4-462B-8DC2-B09929E3B72C}" type="presParOf" srcId="{FE736E75-4CB8-4800-9981-EAFE186B0C34}" destId="{27F183D9-AEC2-4FFB-8428-5C4A8AC36DB6}" srcOrd="1" destOrd="0" presId="urn:microsoft.com/office/officeart/2018/2/layout/IconVerticalSolidList"/>
    <dgm:cxn modelId="{86A0E580-B856-4E9F-AB5B-1369A1EA0C90}" type="presParOf" srcId="{FE736E75-4CB8-4800-9981-EAFE186B0C34}" destId="{25CACD32-5515-4EF7-9848-DD0930A1065A}" srcOrd="2" destOrd="0" presId="urn:microsoft.com/office/officeart/2018/2/layout/IconVerticalSolidList"/>
    <dgm:cxn modelId="{BF2DA814-54A0-4A30-A8FC-1B072A673160}" type="presParOf" srcId="{FE736E75-4CB8-4800-9981-EAFE186B0C34}" destId="{3C01190F-0882-44E2-8694-8105547B45F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74CEA-86F3-4E38-9847-44FF65C68A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8703AC-6D57-4762-8C28-345C6D113155}">
      <dgm:prSet/>
      <dgm:spPr/>
      <dgm:t>
        <a:bodyPr/>
        <a:lstStyle/>
        <a:p>
          <a:r>
            <a:rPr lang="en-US" dirty="0"/>
            <a:t>Our project obtained an accuracy of 84% using Linear Regression algorithm.</a:t>
          </a:r>
        </a:p>
      </dgm:t>
    </dgm:pt>
    <dgm:pt modelId="{B639E371-43EB-445B-8EAA-A4D761102B2C}" type="parTrans" cxnId="{291C63CF-6AE2-46AF-8803-19A3E18362CC}">
      <dgm:prSet/>
      <dgm:spPr/>
      <dgm:t>
        <a:bodyPr/>
        <a:lstStyle/>
        <a:p>
          <a:endParaRPr lang="en-US"/>
        </a:p>
      </dgm:t>
    </dgm:pt>
    <dgm:pt modelId="{4C9C394F-C779-4FC8-8ABB-DE86FB28D469}" type="sibTrans" cxnId="{291C63CF-6AE2-46AF-8803-19A3E18362CC}">
      <dgm:prSet/>
      <dgm:spPr/>
      <dgm:t>
        <a:bodyPr/>
        <a:lstStyle/>
        <a:p>
          <a:endParaRPr lang="en-US"/>
        </a:p>
      </dgm:t>
    </dgm:pt>
    <dgm:pt modelId="{3840A0AC-82AC-4695-96CB-C13D282344D9}">
      <dgm:prSet/>
      <dgm:spPr/>
      <dgm:t>
        <a:bodyPr/>
        <a:lstStyle/>
        <a:p>
          <a:r>
            <a:rPr lang="en-IN"/>
            <a:t>In future, we can use other machine learning algorithms like Lassos Regression, Gradient Regression to check if they are better than Linear Regression.</a:t>
          </a:r>
          <a:endParaRPr lang="en-US"/>
        </a:p>
      </dgm:t>
    </dgm:pt>
    <dgm:pt modelId="{C070A97C-FE73-41D6-A8F1-EADE1BB83C07}" type="parTrans" cxnId="{BE7B7D6A-0FEC-4D7C-998E-C223433CDF98}">
      <dgm:prSet/>
      <dgm:spPr/>
      <dgm:t>
        <a:bodyPr/>
        <a:lstStyle/>
        <a:p>
          <a:endParaRPr lang="en-US"/>
        </a:p>
      </dgm:t>
    </dgm:pt>
    <dgm:pt modelId="{25CEDF81-998B-43DD-BA4D-7827D62D3C8F}" type="sibTrans" cxnId="{BE7B7D6A-0FEC-4D7C-998E-C223433CDF98}">
      <dgm:prSet/>
      <dgm:spPr/>
      <dgm:t>
        <a:bodyPr/>
        <a:lstStyle/>
        <a:p>
          <a:endParaRPr lang="en-US"/>
        </a:p>
      </dgm:t>
    </dgm:pt>
    <dgm:pt modelId="{44B14AF8-4EA1-423B-A784-F8E9B1D6B55F}">
      <dgm:prSet/>
      <dgm:spPr/>
      <dgm:t>
        <a:bodyPr/>
        <a:lstStyle/>
        <a:p>
          <a:r>
            <a:rPr lang="en-IN"/>
            <a:t>This model can be extended by adding it to a front-end and </a:t>
          </a:r>
          <a:r>
            <a:rPr lang="en-US"/>
            <a:t>help in decision making to buy pre-owned cars.</a:t>
          </a:r>
        </a:p>
      </dgm:t>
    </dgm:pt>
    <dgm:pt modelId="{42233CBA-56A3-4F0B-BCAD-B1B73E69D4CD}" type="parTrans" cxnId="{FEFCCC1C-4FB8-41FD-A16B-E538C37126E0}">
      <dgm:prSet/>
      <dgm:spPr/>
      <dgm:t>
        <a:bodyPr/>
        <a:lstStyle/>
        <a:p>
          <a:endParaRPr lang="en-US"/>
        </a:p>
      </dgm:t>
    </dgm:pt>
    <dgm:pt modelId="{B7013538-8333-4821-AB12-36B8F0F83C8B}" type="sibTrans" cxnId="{FEFCCC1C-4FB8-41FD-A16B-E538C37126E0}">
      <dgm:prSet/>
      <dgm:spPr/>
      <dgm:t>
        <a:bodyPr/>
        <a:lstStyle/>
        <a:p>
          <a:endParaRPr lang="en-US"/>
        </a:p>
      </dgm:t>
    </dgm:pt>
    <dgm:pt modelId="{EBF7182C-6B93-4FB4-AE4E-0487BE931F95}" type="pres">
      <dgm:prSet presAssocID="{63B74CEA-86F3-4E38-9847-44FF65C68A4B}" presName="root" presStyleCnt="0">
        <dgm:presLayoutVars>
          <dgm:dir/>
          <dgm:resizeHandles val="exact"/>
        </dgm:presLayoutVars>
      </dgm:prSet>
      <dgm:spPr/>
    </dgm:pt>
    <dgm:pt modelId="{3591A8C5-7DE3-48BF-953D-E90DBCC040CD}" type="pres">
      <dgm:prSet presAssocID="{228703AC-6D57-4762-8C28-345C6D113155}" presName="compNode" presStyleCnt="0"/>
      <dgm:spPr/>
    </dgm:pt>
    <dgm:pt modelId="{5913BA98-20F2-4A1C-B737-27DE83AFB9E2}" type="pres">
      <dgm:prSet presAssocID="{228703AC-6D57-4762-8C28-345C6D113155}" presName="bgRect" presStyleLbl="bgShp" presStyleIdx="0" presStyleCnt="3"/>
      <dgm:spPr/>
    </dgm:pt>
    <dgm:pt modelId="{82533B5B-3DB1-4310-9E7F-3E0B05445CA6}" type="pres">
      <dgm:prSet presAssocID="{228703AC-6D57-4762-8C28-345C6D1131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A0744915-82A9-4002-B1D0-7D48F6A4A3B3}" type="pres">
      <dgm:prSet presAssocID="{228703AC-6D57-4762-8C28-345C6D113155}" presName="spaceRect" presStyleCnt="0"/>
      <dgm:spPr/>
    </dgm:pt>
    <dgm:pt modelId="{33C184A8-3460-4A4B-A7B4-06FDDB018B03}" type="pres">
      <dgm:prSet presAssocID="{228703AC-6D57-4762-8C28-345C6D113155}" presName="parTx" presStyleLbl="revTx" presStyleIdx="0" presStyleCnt="3">
        <dgm:presLayoutVars>
          <dgm:chMax val="0"/>
          <dgm:chPref val="0"/>
        </dgm:presLayoutVars>
      </dgm:prSet>
      <dgm:spPr/>
    </dgm:pt>
    <dgm:pt modelId="{DA439A2F-9276-444F-8295-A6D61B3F79F3}" type="pres">
      <dgm:prSet presAssocID="{4C9C394F-C779-4FC8-8ABB-DE86FB28D469}" presName="sibTrans" presStyleCnt="0"/>
      <dgm:spPr/>
    </dgm:pt>
    <dgm:pt modelId="{D8347350-2EF9-4E5A-B60B-899DEB86D822}" type="pres">
      <dgm:prSet presAssocID="{3840A0AC-82AC-4695-96CB-C13D282344D9}" presName="compNode" presStyleCnt="0"/>
      <dgm:spPr/>
    </dgm:pt>
    <dgm:pt modelId="{B617AC1C-F080-47E6-95ED-2721E20D9DE4}" type="pres">
      <dgm:prSet presAssocID="{3840A0AC-82AC-4695-96CB-C13D282344D9}" presName="bgRect" presStyleLbl="bgShp" presStyleIdx="1" presStyleCnt="3"/>
      <dgm:spPr/>
    </dgm:pt>
    <dgm:pt modelId="{2D013B3C-B71A-49E4-BC09-C58253F9CD9D}" type="pres">
      <dgm:prSet presAssocID="{3840A0AC-82AC-4695-96CB-C13D282344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CAA1CDA-1AD3-4E94-B301-55284CDA54D7}" type="pres">
      <dgm:prSet presAssocID="{3840A0AC-82AC-4695-96CB-C13D282344D9}" presName="spaceRect" presStyleCnt="0"/>
      <dgm:spPr/>
    </dgm:pt>
    <dgm:pt modelId="{2DFF0C26-FB0A-47BC-ABBD-9917A80CEEB8}" type="pres">
      <dgm:prSet presAssocID="{3840A0AC-82AC-4695-96CB-C13D282344D9}" presName="parTx" presStyleLbl="revTx" presStyleIdx="1" presStyleCnt="3">
        <dgm:presLayoutVars>
          <dgm:chMax val="0"/>
          <dgm:chPref val="0"/>
        </dgm:presLayoutVars>
      </dgm:prSet>
      <dgm:spPr/>
    </dgm:pt>
    <dgm:pt modelId="{088EBA71-B664-4475-94C3-1D2E0291091E}" type="pres">
      <dgm:prSet presAssocID="{25CEDF81-998B-43DD-BA4D-7827D62D3C8F}" presName="sibTrans" presStyleCnt="0"/>
      <dgm:spPr/>
    </dgm:pt>
    <dgm:pt modelId="{E0C3471B-EA81-4917-A127-A344E7346A5C}" type="pres">
      <dgm:prSet presAssocID="{44B14AF8-4EA1-423B-A784-F8E9B1D6B55F}" presName="compNode" presStyleCnt="0"/>
      <dgm:spPr/>
    </dgm:pt>
    <dgm:pt modelId="{49D68CCE-3031-47D3-A8AA-7725C2077DDB}" type="pres">
      <dgm:prSet presAssocID="{44B14AF8-4EA1-423B-A784-F8E9B1D6B55F}" presName="bgRect" presStyleLbl="bgShp" presStyleIdx="2" presStyleCnt="3"/>
      <dgm:spPr/>
    </dgm:pt>
    <dgm:pt modelId="{1DED55DC-FEC5-43EC-AD3D-F6F5F790EA07}" type="pres">
      <dgm:prSet presAssocID="{44B14AF8-4EA1-423B-A784-F8E9B1D6B5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284D598F-A15E-4B57-A66D-73181E2BE336}" type="pres">
      <dgm:prSet presAssocID="{44B14AF8-4EA1-423B-A784-F8E9B1D6B55F}" presName="spaceRect" presStyleCnt="0"/>
      <dgm:spPr/>
    </dgm:pt>
    <dgm:pt modelId="{DE80B7B0-E0D4-4274-AF6C-70A74D0FBE9C}" type="pres">
      <dgm:prSet presAssocID="{44B14AF8-4EA1-423B-A784-F8E9B1D6B55F}" presName="parTx" presStyleLbl="revTx" presStyleIdx="2" presStyleCnt="3">
        <dgm:presLayoutVars>
          <dgm:chMax val="0"/>
          <dgm:chPref val="0"/>
        </dgm:presLayoutVars>
      </dgm:prSet>
      <dgm:spPr/>
    </dgm:pt>
  </dgm:ptLst>
  <dgm:cxnLst>
    <dgm:cxn modelId="{FEFCCC1C-4FB8-41FD-A16B-E538C37126E0}" srcId="{63B74CEA-86F3-4E38-9847-44FF65C68A4B}" destId="{44B14AF8-4EA1-423B-A784-F8E9B1D6B55F}" srcOrd="2" destOrd="0" parTransId="{42233CBA-56A3-4F0B-BCAD-B1B73E69D4CD}" sibTransId="{B7013538-8333-4821-AB12-36B8F0F83C8B}"/>
    <dgm:cxn modelId="{F6933034-5AA5-4C05-9B1C-AF858F0DA123}" type="presOf" srcId="{44B14AF8-4EA1-423B-A784-F8E9B1D6B55F}" destId="{DE80B7B0-E0D4-4274-AF6C-70A74D0FBE9C}" srcOrd="0" destOrd="0" presId="urn:microsoft.com/office/officeart/2018/2/layout/IconVerticalSolidList"/>
    <dgm:cxn modelId="{CD576740-0899-4942-BA26-57213DA929F2}" type="presOf" srcId="{3840A0AC-82AC-4695-96CB-C13D282344D9}" destId="{2DFF0C26-FB0A-47BC-ABBD-9917A80CEEB8}" srcOrd="0" destOrd="0" presId="urn:microsoft.com/office/officeart/2018/2/layout/IconVerticalSolidList"/>
    <dgm:cxn modelId="{BE7B7D6A-0FEC-4D7C-998E-C223433CDF98}" srcId="{63B74CEA-86F3-4E38-9847-44FF65C68A4B}" destId="{3840A0AC-82AC-4695-96CB-C13D282344D9}" srcOrd="1" destOrd="0" parTransId="{C070A97C-FE73-41D6-A8F1-EADE1BB83C07}" sibTransId="{25CEDF81-998B-43DD-BA4D-7827D62D3C8F}"/>
    <dgm:cxn modelId="{B1682650-8EAF-418B-B43C-4B86758FCA1E}" type="presOf" srcId="{63B74CEA-86F3-4E38-9847-44FF65C68A4B}" destId="{EBF7182C-6B93-4FB4-AE4E-0487BE931F95}" srcOrd="0" destOrd="0" presId="urn:microsoft.com/office/officeart/2018/2/layout/IconVerticalSolidList"/>
    <dgm:cxn modelId="{291C63CF-6AE2-46AF-8803-19A3E18362CC}" srcId="{63B74CEA-86F3-4E38-9847-44FF65C68A4B}" destId="{228703AC-6D57-4762-8C28-345C6D113155}" srcOrd="0" destOrd="0" parTransId="{B639E371-43EB-445B-8EAA-A4D761102B2C}" sibTransId="{4C9C394F-C779-4FC8-8ABB-DE86FB28D469}"/>
    <dgm:cxn modelId="{622A3AF0-7157-4157-B056-BA1CA61B7AFB}" type="presOf" srcId="{228703AC-6D57-4762-8C28-345C6D113155}" destId="{33C184A8-3460-4A4B-A7B4-06FDDB018B03}" srcOrd="0" destOrd="0" presId="urn:microsoft.com/office/officeart/2018/2/layout/IconVerticalSolidList"/>
    <dgm:cxn modelId="{531F478F-4BB6-499D-9C83-07AC26AB6C99}" type="presParOf" srcId="{EBF7182C-6B93-4FB4-AE4E-0487BE931F95}" destId="{3591A8C5-7DE3-48BF-953D-E90DBCC040CD}" srcOrd="0" destOrd="0" presId="urn:microsoft.com/office/officeart/2018/2/layout/IconVerticalSolidList"/>
    <dgm:cxn modelId="{9BFD5AB2-D65B-42AE-9FE4-1DF510E0788E}" type="presParOf" srcId="{3591A8C5-7DE3-48BF-953D-E90DBCC040CD}" destId="{5913BA98-20F2-4A1C-B737-27DE83AFB9E2}" srcOrd="0" destOrd="0" presId="urn:microsoft.com/office/officeart/2018/2/layout/IconVerticalSolidList"/>
    <dgm:cxn modelId="{578198CF-A513-4F08-8902-0C97DC17DF21}" type="presParOf" srcId="{3591A8C5-7DE3-48BF-953D-E90DBCC040CD}" destId="{82533B5B-3DB1-4310-9E7F-3E0B05445CA6}" srcOrd="1" destOrd="0" presId="urn:microsoft.com/office/officeart/2018/2/layout/IconVerticalSolidList"/>
    <dgm:cxn modelId="{76026FC2-8D49-404A-997E-191776F0222F}" type="presParOf" srcId="{3591A8C5-7DE3-48BF-953D-E90DBCC040CD}" destId="{A0744915-82A9-4002-B1D0-7D48F6A4A3B3}" srcOrd="2" destOrd="0" presId="urn:microsoft.com/office/officeart/2018/2/layout/IconVerticalSolidList"/>
    <dgm:cxn modelId="{342A3E45-87EA-43B2-8B3F-E55EE07AEFA2}" type="presParOf" srcId="{3591A8C5-7DE3-48BF-953D-E90DBCC040CD}" destId="{33C184A8-3460-4A4B-A7B4-06FDDB018B03}" srcOrd="3" destOrd="0" presId="urn:microsoft.com/office/officeart/2018/2/layout/IconVerticalSolidList"/>
    <dgm:cxn modelId="{BBF201FF-2CE9-4E30-8E52-7CFBFE7E8012}" type="presParOf" srcId="{EBF7182C-6B93-4FB4-AE4E-0487BE931F95}" destId="{DA439A2F-9276-444F-8295-A6D61B3F79F3}" srcOrd="1" destOrd="0" presId="urn:microsoft.com/office/officeart/2018/2/layout/IconVerticalSolidList"/>
    <dgm:cxn modelId="{3F9EC9C1-7EDD-49F8-8631-6C2E3EFCF2E2}" type="presParOf" srcId="{EBF7182C-6B93-4FB4-AE4E-0487BE931F95}" destId="{D8347350-2EF9-4E5A-B60B-899DEB86D822}" srcOrd="2" destOrd="0" presId="urn:microsoft.com/office/officeart/2018/2/layout/IconVerticalSolidList"/>
    <dgm:cxn modelId="{EFE494C6-A7F0-4312-B276-CF7CC8BA6A6B}" type="presParOf" srcId="{D8347350-2EF9-4E5A-B60B-899DEB86D822}" destId="{B617AC1C-F080-47E6-95ED-2721E20D9DE4}" srcOrd="0" destOrd="0" presId="urn:microsoft.com/office/officeart/2018/2/layout/IconVerticalSolidList"/>
    <dgm:cxn modelId="{42E68153-0D8D-42FB-A145-015459228710}" type="presParOf" srcId="{D8347350-2EF9-4E5A-B60B-899DEB86D822}" destId="{2D013B3C-B71A-49E4-BC09-C58253F9CD9D}" srcOrd="1" destOrd="0" presId="urn:microsoft.com/office/officeart/2018/2/layout/IconVerticalSolidList"/>
    <dgm:cxn modelId="{4BFE67CF-068D-4491-BF63-52A5F0EE393E}" type="presParOf" srcId="{D8347350-2EF9-4E5A-B60B-899DEB86D822}" destId="{8CAA1CDA-1AD3-4E94-B301-55284CDA54D7}" srcOrd="2" destOrd="0" presId="urn:microsoft.com/office/officeart/2018/2/layout/IconVerticalSolidList"/>
    <dgm:cxn modelId="{6F3D6559-2346-41F6-B6DA-09629B839824}" type="presParOf" srcId="{D8347350-2EF9-4E5A-B60B-899DEB86D822}" destId="{2DFF0C26-FB0A-47BC-ABBD-9917A80CEEB8}" srcOrd="3" destOrd="0" presId="urn:microsoft.com/office/officeart/2018/2/layout/IconVerticalSolidList"/>
    <dgm:cxn modelId="{54F8E484-6146-4623-B579-5F7C68682B82}" type="presParOf" srcId="{EBF7182C-6B93-4FB4-AE4E-0487BE931F95}" destId="{088EBA71-B664-4475-94C3-1D2E0291091E}" srcOrd="3" destOrd="0" presId="urn:microsoft.com/office/officeart/2018/2/layout/IconVerticalSolidList"/>
    <dgm:cxn modelId="{554D58DB-0AFE-4DBA-A07D-7504E109AB19}" type="presParOf" srcId="{EBF7182C-6B93-4FB4-AE4E-0487BE931F95}" destId="{E0C3471B-EA81-4917-A127-A344E7346A5C}" srcOrd="4" destOrd="0" presId="urn:microsoft.com/office/officeart/2018/2/layout/IconVerticalSolidList"/>
    <dgm:cxn modelId="{101B1B5A-4A0E-4248-A6FB-E6252AA26F68}" type="presParOf" srcId="{E0C3471B-EA81-4917-A127-A344E7346A5C}" destId="{49D68CCE-3031-47D3-A8AA-7725C2077DDB}" srcOrd="0" destOrd="0" presId="urn:microsoft.com/office/officeart/2018/2/layout/IconVerticalSolidList"/>
    <dgm:cxn modelId="{A41EA9DB-3F59-45BE-8338-182EC437493B}" type="presParOf" srcId="{E0C3471B-EA81-4917-A127-A344E7346A5C}" destId="{1DED55DC-FEC5-43EC-AD3D-F6F5F790EA07}" srcOrd="1" destOrd="0" presId="urn:microsoft.com/office/officeart/2018/2/layout/IconVerticalSolidList"/>
    <dgm:cxn modelId="{0784236A-4167-4F9F-AD83-277574ED4502}" type="presParOf" srcId="{E0C3471B-EA81-4917-A127-A344E7346A5C}" destId="{284D598F-A15E-4B57-A66D-73181E2BE336}" srcOrd="2" destOrd="0" presId="urn:microsoft.com/office/officeart/2018/2/layout/IconVerticalSolidList"/>
    <dgm:cxn modelId="{F6AAD170-1979-4029-9460-DE69C8E1412C}" type="presParOf" srcId="{E0C3471B-EA81-4917-A127-A344E7346A5C}" destId="{DE80B7B0-E0D4-4274-AF6C-70A74D0FBE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C9379-A985-435B-BC77-CF62C373AB47}">
      <dsp:nvSpPr>
        <dsp:cNvPr id="0" name=""/>
        <dsp:cNvSpPr/>
      </dsp:nvSpPr>
      <dsp:spPr>
        <a:xfrm>
          <a:off x="0" y="646682"/>
          <a:ext cx="4559425" cy="119387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28381C5-C085-4E7E-9B5D-F21F4590D47F}">
      <dsp:nvSpPr>
        <dsp:cNvPr id="0" name=""/>
        <dsp:cNvSpPr/>
      </dsp:nvSpPr>
      <dsp:spPr>
        <a:xfrm>
          <a:off x="361147" y="915304"/>
          <a:ext cx="656631" cy="6566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34E18C1-04E1-44E1-95AD-CFE3C486CE29}">
      <dsp:nvSpPr>
        <dsp:cNvPr id="0" name=""/>
        <dsp:cNvSpPr/>
      </dsp:nvSpPr>
      <dsp:spPr>
        <a:xfrm>
          <a:off x="1378926" y="646682"/>
          <a:ext cx="3180498" cy="119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52" tIns="126352" rIns="126352" bIns="126352" numCol="1" spcCol="1270" anchor="ctr" anchorCtr="0">
          <a:noAutofit/>
        </a:bodyPr>
        <a:lstStyle/>
        <a:p>
          <a:pPr marL="0" lvl="0" indent="0" algn="l" defTabSz="1111250">
            <a:lnSpc>
              <a:spcPct val="100000"/>
            </a:lnSpc>
            <a:spcBef>
              <a:spcPct val="0"/>
            </a:spcBef>
            <a:spcAft>
              <a:spcPct val="35000"/>
            </a:spcAft>
            <a:buNone/>
          </a:pPr>
          <a:r>
            <a:rPr lang="en-US" sz="2500" kern="1200" dirty="0"/>
            <a:t>The data set was taken from Kaggle.</a:t>
          </a:r>
        </a:p>
      </dsp:txBody>
      <dsp:txXfrm>
        <a:off x="1378926" y="646682"/>
        <a:ext cx="3180498" cy="1193875"/>
      </dsp:txXfrm>
    </dsp:sp>
    <dsp:sp modelId="{CAACD751-A0B0-4884-A638-8DB8313FDA10}">
      <dsp:nvSpPr>
        <dsp:cNvPr id="0" name=""/>
        <dsp:cNvSpPr/>
      </dsp:nvSpPr>
      <dsp:spPr>
        <a:xfrm>
          <a:off x="0" y="2139026"/>
          <a:ext cx="4559425" cy="119387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7F183D9-AEC2-4FFB-8428-5C4A8AC36DB6}">
      <dsp:nvSpPr>
        <dsp:cNvPr id="0" name=""/>
        <dsp:cNvSpPr/>
      </dsp:nvSpPr>
      <dsp:spPr>
        <a:xfrm>
          <a:off x="361147" y="2407648"/>
          <a:ext cx="656631" cy="6566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C01190F-0882-44E2-8694-8105547B45F2}">
      <dsp:nvSpPr>
        <dsp:cNvPr id="0" name=""/>
        <dsp:cNvSpPr/>
      </dsp:nvSpPr>
      <dsp:spPr>
        <a:xfrm>
          <a:off x="1378926" y="2139026"/>
          <a:ext cx="3180498" cy="119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52" tIns="126352" rIns="126352" bIns="126352" numCol="1" spcCol="1270" anchor="ctr" anchorCtr="0">
          <a:noAutofit/>
        </a:bodyPr>
        <a:lstStyle/>
        <a:p>
          <a:pPr marL="0" lvl="0" indent="0" algn="l" defTabSz="1111250">
            <a:lnSpc>
              <a:spcPct val="100000"/>
            </a:lnSpc>
            <a:spcBef>
              <a:spcPct val="0"/>
            </a:spcBef>
            <a:spcAft>
              <a:spcPct val="35000"/>
            </a:spcAft>
            <a:buNone/>
          </a:pPr>
          <a:r>
            <a:rPr lang="en-US" sz="2500" kern="1200" dirty="0"/>
            <a:t>It has 9 columns and 301 rows.</a:t>
          </a:r>
        </a:p>
      </dsp:txBody>
      <dsp:txXfrm>
        <a:off x="1378926" y="2139026"/>
        <a:ext cx="3180498" cy="1193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3BA98-20F2-4A1C-B737-27DE83AFB9E2}">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533B5B-3DB1-4310-9E7F-3E0B05445CA6}">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C184A8-3460-4A4B-A7B4-06FDDB018B03}">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a:t>Our project obtained an accuracy of 84% using Linear Regression algorithm.</a:t>
          </a:r>
        </a:p>
      </dsp:txBody>
      <dsp:txXfrm>
        <a:off x="1437631" y="531"/>
        <a:ext cx="9077968" cy="1244702"/>
      </dsp:txXfrm>
    </dsp:sp>
    <dsp:sp modelId="{B617AC1C-F080-47E6-95ED-2721E20D9DE4}">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013B3C-B71A-49E4-BC09-C58253F9CD9D}">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FF0C26-FB0A-47BC-ABBD-9917A80CEEB8}">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IN" sz="2300" kern="1200"/>
            <a:t>In future, we can use other machine learning algorithms like Lassos Regression, Gradient Regression to check if they are better than Linear Regression.</a:t>
          </a:r>
          <a:endParaRPr lang="en-US" sz="2300" kern="1200"/>
        </a:p>
      </dsp:txBody>
      <dsp:txXfrm>
        <a:off x="1437631" y="1556410"/>
        <a:ext cx="9077968" cy="1244702"/>
      </dsp:txXfrm>
    </dsp:sp>
    <dsp:sp modelId="{49D68CCE-3031-47D3-A8AA-7725C2077DDB}">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D55DC-FEC5-43EC-AD3D-F6F5F790EA07}">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80B7B0-E0D4-4274-AF6C-70A74D0FBE9C}">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IN" sz="2300" kern="1200"/>
            <a:t>This model can be extended by adding it to a front-end and </a:t>
          </a:r>
          <a:r>
            <a:rPr lang="en-US" sz="2300" kern="1200"/>
            <a:t>help in decision making to buy pre-owned cars.</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9B518-8F21-4CC5-9142-4F4D358D0608}"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B053C-6AFB-4518-9243-5A492E2CB903}" type="slidenum">
              <a:rPr lang="en-US" smtClean="0"/>
              <a:t>‹#›</a:t>
            </a:fld>
            <a:endParaRPr lang="en-US"/>
          </a:p>
        </p:txBody>
      </p:sp>
    </p:spTree>
    <p:extLst>
      <p:ext uri="{BB962C8B-B14F-4D97-AF65-F5344CB8AC3E}">
        <p14:creationId xmlns:p14="http://schemas.microsoft.com/office/powerpoint/2010/main" val="70963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B053C-6AFB-4518-9243-5A492E2CB903}" type="slidenum">
              <a:rPr lang="en-US" smtClean="0"/>
              <a:t>2</a:t>
            </a:fld>
            <a:endParaRPr lang="en-US"/>
          </a:p>
        </p:txBody>
      </p:sp>
    </p:spTree>
    <p:extLst>
      <p:ext uri="{BB962C8B-B14F-4D97-AF65-F5344CB8AC3E}">
        <p14:creationId xmlns:p14="http://schemas.microsoft.com/office/powerpoint/2010/main" val="170989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B053C-6AFB-4518-9243-5A492E2CB903}" type="slidenum">
              <a:rPr lang="en-US" smtClean="0"/>
              <a:t>3</a:t>
            </a:fld>
            <a:endParaRPr lang="en-US"/>
          </a:p>
        </p:txBody>
      </p:sp>
    </p:spTree>
    <p:extLst>
      <p:ext uri="{BB962C8B-B14F-4D97-AF65-F5344CB8AC3E}">
        <p14:creationId xmlns:p14="http://schemas.microsoft.com/office/powerpoint/2010/main" val="603247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B053C-6AFB-4518-9243-5A492E2CB903}" type="slidenum">
              <a:rPr lang="en-US" smtClean="0"/>
              <a:t>4</a:t>
            </a:fld>
            <a:endParaRPr lang="en-US"/>
          </a:p>
        </p:txBody>
      </p:sp>
    </p:spTree>
    <p:extLst>
      <p:ext uri="{BB962C8B-B14F-4D97-AF65-F5344CB8AC3E}">
        <p14:creationId xmlns:p14="http://schemas.microsoft.com/office/powerpoint/2010/main" val="1724712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B053C-6AFB-4518-9243-5A492E2CB903}" type="slidenum">
              <a:rPr lang="en-US" smtClean="0"/>
              <a:t>5</a:t>
            </a:fld>
            <a:endParaRPr lang="en-US"/>
          </a:p>
        </p:txBody>
      </p:sp>
    </p:spTree>
    <p:extLst>
      <p:ext uri="{BB962C8B-B14F-4D97-AF65-F5344CB8AC3E}">
        <p14:creationId xmlns:p14="http://schemas.microsoft.com/office/powerpoint/2010/main" val="33046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B053C-6AFB-4518-9243-5A492E2CB903}" type="slidenum">
              <a:rPr lang="en-US" smtClean="0"/>
              <a:t>6</a:t>
            </a:fld>
            <a:endParaRPr lang="en-US"/>
          </a:p>
        </p:txBody>
      </p:sp>
    </p:spTree>
    <p:extLst>
      <p:ext uri="{BB962C8B-B14F-4D97-AF65-F5344CB8AC3E}">
        <p14:creationId xmlns:p14="http://schemas.microsoft.com/office/powerpoint/2010/main" val="362958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B053C-6AFB-4518-9243-5A492E2CB903}" type="slidenum">
              <a:rPr lang="en-US" smtClean="0"/>
              <a:t>9</a:t>
            </a:fld>
            <a:endParaRPr lang="en-US"/>
          </a:p>
        </p:txBody>
      </p:sp>
    </p:spTree>
    <p:extLst>
      <p:ext uri="{BB962C8B-B14F-4D97-AF65-F5344CB8AC3E}">
        <p14:creationId xmlns:p14="http://schemas.microsoft.com/office/powerpoint/2010/main" val="287044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B053C-6AFB-4518-9243-5A492E2CB903}" type="slidenum">
              <a:rPr lang="en-US" smtClean="0"/>
              <a:t>11</a:t>
            </a:fld>
            <a:endParaRPr lang="en-US"/>
          </a:p>
        </p:txBody>
      </p:sp>
    </p:spTree>
    <p:extLst>
      <p:ext uri="{BB962C8B-B14F-4D97-AF65-F5344CB8AC3E}">
        <p14:creationId xmlns:p14="http://schemas.microsoft.com/office/powerpoint/2010/main" val="42160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AEFB-25DC-63F2-CB45-5356BA080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47602C-C1BB-9542-1641-9A606B356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67B6FA-6317-96C8-4F8B-9B0E3AAADD11}"/>
              </a:ext>
            </a:extLst>
          </p:cNvPr>
          <p:cNvSpPr>
            <a:spLocks noGrp="1"/>
          </p:cNvSpPr>
          <p:nvPr>
            <p:ph type="dt" sz="half" idx="10"/>
          </p:nvPr>
        </p:nvSpPr>
        <p:spPr/>
        <p:txBody>
          <a:bodyPr/>
          <a:lstStyle/>
          <a:p>
            <a:fld id="{45B4384B-C9BF-400F-8EA9-26BF8BCD7522}" type="datetimeFigureOut">
              <a:rPr lang="en-US" smtClean="0"/>
              <a:t>12/4/2022</a:t>
            </a:fld>
            <a:endParaRPr lang="en-US"/>
          </a:p>
        </p:txBody>
      </p:sp>
      <p:sp>
        <p:nvSpPr>
          <p:cNvPr id="5" name="Footer Placeholder 4">
            <a:extLst>
              <a:ext uri="{FF2B5EF4-FFF2-40B4-BE49-F238E27FC236}">
                <a16:creationId xmlns:a16="http://schemas.microsoft.com/office/drawing/2014/main" id="{A3423C67-2B7E-541C-3B46-A9F9C543F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29A28-058D-C5BD-2E57-6E6AB79A99DF}"/>
              </a:ext>
            </a:extLst>
          </p:cNvPr>
          <p:cNvSpPr>
            <a:spLocks noGrp="1"/>
          </p:cNvSpPr>
          <p:nvPr>
            <p:ph type="sldNum" sz="quarter" idx="12"/>
          </p:nvPr>
        </p:nvSpPr>
        <p:spPr/>
        <p:txBody>
          <a:bodyPr/>
          <a:lstStyle/>
          <a:p>
            <a:fld id="{125835BB-311F-4F7B-A93B-2F2F8ACA33D0}" type="slidenum">
              <a:rPr lang="en-US" smtClean="0"/>
              <a:t>‹#›</a:t>
            </a:fld>
            <a:endParaRPr lang="en-US"/>
          </a:p>
        </p:txBody>
      </p:sp>
    </p:spTree>
    <p:extLst>
      <p:ext uri="{BB962C8B-B14F-4D97-AF65-F5344CB8AC3E}">
        <p14:creationId xmlns:p14="http://schemas.microsoft.com/office/powerpoint/2010/main" val="407404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445F-4600-872D-57A2-49B40641C4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0D231F-6EE4-5C5E-689B-433D0A4707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9F95D-6EED-ABE9-65FA-2CB6992A81E9}"/>
              </a:ext>
            </a:extLst>
          </p:cNvPr>
          <p:cNvSpPr>
            <a:spLocks noGrp="1"/>
          </p:cNvSpPr>
          <p:nvPr>
            <p:ph type="dt" sz="half" idx="10"/>
          </p:nvPr>
        </p:nvSpPr>
        <p:spPr/>
        <p:txBody>
          <a:bodyPr/>
          <a:lstStyle/>
          <a:p>
            <a:fld id="{45B4384B-C9BF-400F-8EA9-26BF8BCD7522}" type="datetimeFigureOut">
              <a:rPr lang="en-US" smtClean="0"/>
              <a:t>12/4/2022</a:t>
            </a:fld>
            <a:endParaRPr lang="en-US"/>
          </a:p>
        </p:txBody>
      </p:sp>
      <p:sp>
        <p:nvSpPr>
          <p:cNvPr id="5" name="Footer Placeholder 4">
            <a:extLst>
              <a:ext uri="{FF2B5EF4-FFF2-40B4-BE49-F238E27FC236}">
                <a16:creationId xmlns:a16="http://schemas.microsoft.com/office/drawing/2014/main" id="{C65BFD1A-953D-9AF5-E5E2-2E0C3C537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78226-D006-9054-4102-0B5DB0CCD161}"/>
              </a:ext>
            </a:extLst>
          </p:cNvPr>
          <p:cNvSpPr>
            <a:spLocks noGrp="1"/>
          </p:cNvSpPr>
          <p:nvPr>
            <p:ph type="sldNum" sz="quarter" idx="12"/>
          </p:nvPr>
        </p:nvSpPr>
        <p:spPr/>
        <p:txBody>
          <a:bodyPr/>
          <a:lstStyle/>
          <a:p>
            <a:fld id="{125835BB-311F-4F7B-A93B-2F2F8ACA33D0}" type="slidenum">
              <a:rPr lang="en-US" smtClean="0"/>
              <a:t>‹#›</a:t>
            </a:fld>
            <a:endParaRPr lang="en-US"/>
          </a:p>
        </p:txBody>
      </p:sp>
    </p:spTree>
    <p:extLst>
      <p:ext uri="{BB962C8B-B14F-4D97-AF65-F5344CB8AC3E}">
        <p14:creationId xmlns:p14="http://schemas.microsoft.com/office/powerpoint/2010/main" val="421609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640DE1-A877-7A60-869C-A17942312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C27C28-8EE8-049B-ADB5-D455AF546B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F6C6A-6E26-763F-11CF-99A3573E72F7}"/>
              </a:ext>
            </a:extLst>
          </p:cNvPr>
          <p:cNvSpPr>
            <a:spLocks noGrp="1"/>
          </p:cNvSpPr>
          <p:nvPr>
            <p:ph type="dt" sz="half" idx="10"/>
          </p:nvPr>
        </p:nvSpPr>
        <p:spPr/>
        <p:txBody>
          <a:bodyPr/>
          <a:lstStyle/>
          <a:p>
            <a:fld id="{45B4384B-C9BF-400F-8EA9-26BF8BCD7522}" type="datetimeFigureOut">
              <a:rPr lang="en-US" smtClean="0"/>
              <a:t>12/4/2022</a:t>
            </a:fld>
            <a:endParaRPr lang="en-US"/>
          </a:p>
        </p:txBody>
      </p:sp>
      <p:sp>
        <p:nvSpPr>
          <p:cNvPr id="5" name="Footer Placeholder 4">
            <a:extLst>
              <a:ext uri="{FF2B5EF4-FFF2-40B4-BE49-F238E27FC236}">
                <a16:creationId xmlns:a16="http://schemas.microsoft.com/office/drawing/2014/main" id="{7E3F429F-2D62-FF7E-E326-BA7F7E778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9A2CB-5F4A-5BC4-9753-6E218B282832}"/>
              </a:ext>
            </a:extLst>
          </p:cNvPr>
          <p:cNvSpPr>
            <a:spLocks noGrp="1"/>
          </p:cNvSpPr>
          <p:nvPr>
            <p:ph type="sldNum" sz="quarter" idx="12"/>
          </p:nvPr>
        </p:nvSpPr>
        <p:spPr/>
        <p:txBody>
          <a:bodyPr/>
          <a:lstStyle/>
          <a:p>
            <a:fld id="{125835BB-311F-4F7B-A93B-2F2F8ACA33D0}" type="slidenum">
              <a:rPr lang="en-US" smtClean="0"/>
              <a:t>‹#›</a:t>
            </a:fld>
            <a:endParaRPr lang="en-US"/>
          </a:p>
        </p:txBody>
      </p:sp>
    </p:spTree>
    <p:extLst>
      <p:ext uri="{BB962C8B-B14F-4D97-AF65-F5344CB8AC3E}">
        <p14:creationId xmlns:p14="http://schemas.microsoft.com/office/powerpoint/2010/main" val="49216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7360-D745-CCD5-6AA3-1E1190E777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AA1E11-AA9A-3653-49B3-DA9AE4A63F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7BCFD-ACB4-2B04-7C6F-D779F30DFC8C}"/>
              </a:ext>
            </a:extLst>
          </p:cNvPr>
          <p:cNvSpPr>
            <a:spLocks noGrp="1"/>
          </p:cNvSpPr>
          <p:nvPr>
            <p:ph type="dt" sz="half" idx="10"/>
          </p:nvPr>
        </p:nvSpPr>
        <p:spPr/>
        <p:txBody>
          <a:bodyPr/>
          <a:lstStyle/>
          <a:p>
            <a:fld id="{45B4384B-C9BF-400F-8EA9-26BF8BCD7522}" type="datetimeFigureOut">
              <a:rPr lang="en-US" smtClean="0"/>
              <a:t>12/4/2022</a:t>
            </a:fld>
            <a:endParaRPr lang="en-US"/>
          </a:p>
        </p:txBody>
      </p:sp>
      <p:sp>
        <p:nvSpPr>
          <p:cNvPr id="5" name="Footer Placeholder 4">
            <a:extLst>
              <a:ext uri="{FF2B5EF4-FFF2-40B4-BE49-F238E27FC236}">
                <a16:creationId xmlns:a16="http://schemas.microsoft.com/office/drawing/2014/main" id="{DC67D03A-D13E-3373-CCFB-36B0D159B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E4949-F02E-8F92-CD55-F75EF9F0D45F}"/>
              </a:ext>
            </a:extLst>
          </p:cNvPr>
          <p:cNvSpPr>
            <a:spLocks noGrp="1"/>
          </p:cNvSpPr>
          <p:nvPr>
            <p:ph type="sldNum" sz="quarter" idx="12"/>
          </p:nvPr>
        </p:nvSpPr>
        <p:spPr/>
        <p:txBody>
          <a:bodyPr/>
          <a:lstStyle/>
          <a:p>
            <a:fld id="{125835BB-311F-4F7B-A93B-2F2F8ACA33D0}" type="slidenum">
              <a:rPr lang="en-US" smtClean="0"/>
              <a:t>‹#›</a:t>
            </a:fld>
            <a:endParaRPr lang="en-US"/>
          </a:p>
        </p:txBody>
      </p:sp>
    </p:spTree>
    <p:extLst>
      <p:ext uri="{BB962C8B-B14F-4D97-AF65-F5344CB8AC3E}">
        <p14:creationId xmlns:p14="http://schemas.microsoft.com/office/powerpoint/2010/main" val="372885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C954-ECB4-8BB3-0062-27D099AECF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2019A1-4AC8-1A20-CD04-D1456863A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084248-01C9-A08C-5FEA-2565B57596A2}"/>
              </a:ext>
            </a:extLst>
          </p:cNvPr>
          <p:cNvSpPr>
            <a:spLocks noGrp="1"/>
          </p:cNvSpPr>
          <p:nvPr>
            <p:ph type="dt" sz="half" idx="10"/>
          </p:nvPr>
        </p:nvSpPr>
        <p:spPr/>
        <p:txBody>
          <a:bodyPr/>
          <a:lstStyle/>
          <a:p>
            <a:fld id="{45B4384B-C9BF-400F-8EA9-26BF8BCD7522}" type="datetimeFigureOut">
              <a:rPr lang="en-US" smtClean="0"/>
              <a:t>12/4/2022</a:t>
            </a:fld>
            <a:endParaRPr lang="en-US"/>
          </a:p>
        </p:txBody>
      </p:sp>
      <p:sp>
        <p:nvSpPr>
          <p:cNvPr id="5" name="Footer Placeholder 4">
            <a:extLst>
              <a:ext uri="{FF2B5EF4-FFF2-40B4-BE49-F238E27FC236}">
                <a16:creationId xmlns:a16="http://schemas.microsoft.com/office/drawing/2014/main" id="{A3D7770F-E0C6-197D-A41F-DC0F8CC4E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8AEC4-D556-9C4D-CF72-DBFCF221FB7E}"/>
              </a:ext>
            </a:extLst>
          </p:cNvPr>
          <p:cNvSpPr>
            <a:spLocks noGrp="1"/>
          </p:cNvSpPr>
          <p:nvPr>
            <p:ph type="sldNum" sz="quarter" idx="12"/>
          </p:nvPr>
        </p:nvSpPr>
        <p:spPr/>
        <p:txBody>
          <a:bodyPr/>
          <a:lstStyle/>
          <a:p>
            <a:fld id="{125835BB-311F-4F7B-A93B-2F2F8ACA33D0}" type="slidenum">
              <a:rPr lang="en-US" smtClean="0"/>
              <a:t>‹#›</a:t>
            </a:fld>
            <a:endParaRPr lang="en-US"/>
          </a:p>
        </p:txBody>
      </p:sp>
    </p:spTree>
    <p:extLst>
      <p:ext uri="{BB962C8B-B14F-4D97-AF65-F5344CB8AC3E}">
        <p14:creationId xmlns:p14="http://schemas.microsoft.com/office/powerpoint/2010/main" val="20149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5E3D-1D7F-B3DC-439A-5BE84E7C8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47F361-5302-F72A-AC8C-D38BFB1010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DC4299-54F1-1CB5-3049-21534CA6F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9CF72-1C6B-F7B2-84CC-A0BB37AACE21}"/>
              </a:ext>
            </a:extLst>
          </p:cNvPr>
          <p:cNvSpPr>
            <a:spLocks noGrp="1"/>
          </p:cNvSpPr>
          <p:nvPr>
            <p:ph type="dt" sz="half" idx="10"/>
          </p:nvPr>
        </p:nvSpPr>
        <p:spPr/>
        <p:txBody>
          <a:bodyPr/>
          <a:lstStyle/>
          <a:p>
            <a:fld id="{45B4384B-C9BF-400F-8EA9-26BF8BCD7522}" type="datetimeFigureOut">
              <a:rPr lang="en-US" smtClean="0"/>
              <a:t>12/4/2022</a:t>
            </a:fld>
            <a:endParaRPr lang="en-US"/>
          </a:p>
        </p:txBody>
      </p:sp>
      <p:sp>
        <p:nvSpPr>
          <p:cNvPr id="6" name="Footer Placeholder 5">
            <a:extLst>
              <a:ext uri="{FF2B5EF4-FFF2-40B4-BE49-F238E27FC236}">
                <a16:creationId xmlns:a16="http://schemas.microsoft.com/office/drawing/2014/main" id="{BC6028B5-A96C-8006-6E48-D4BE45AF9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28B57-729F-C1F6-AD5C-F7132D54E4A6}"/>
              </a:ext>
            </a:extLst>
          </p:cNvPr>
          <p:cNvSpPr>
            <a:spLocks noGrp="1"/>
          </p:cNvSpPr>
          <p:nvPr>
            <p:ph type="sldNum" sz="quarter" idx="12"/>
          </p:nvPr>
        </p:nvSpPr>
        <p:spPr/>
        <p:txBody>
          <a:bodyPr/>
          <a:lstStyle/>
          <a:p>
            <a:fld id="{125835BB-311F-4F7B-A93B-2F2F8ACA33D0}" type="slidenum">
              <a:rPr lang="en-US" smtClean="0"/>
              <a:t>‹#›</a:t>
            </a:fld>
            <a:endParaRPr lang="en-US"/>
          </a:p>
        </p:txBody>
      </p:sp>
    </p:spTree>
    <p:extLst>
      <p:ext uri="{BB962C8B-B14F-4D97-AF65-F5344CB8AC3E}">
        <p14:creationId xmlns:p14="http://schemas.microsoft.com/office/powerpoint/2010/main" val="307747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31ED-A144-B205-F95D-84292859C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90A23-9FE4-5FE4-E056-5CD136AAD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51632-C555-5264-D028-376EF936C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124F83-0D9F-6D11-0368-87A9B35C82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C436B3-6509-3214-4B38-6E34289361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042BD2-7B8C-6F9A-FB52-6198426155C2}"/>
              </a:ext>
            </a:extLst>
          </p:cNvPr>
          <p:cNvSpPr>
            <a:spLocks noGrp="1"/>
          </p:cNvSpPr>
          <p:nvPr>
            <p:ph type="dt" sz="half" idx="10"/>
          </p:nvPr>
        </p:nvSpPr>
        <p:spPr/>
        <p:txBody>
          <a:bodyPr/>
          <a:lstStyle/>
          <a:p>
            <a:fld id="{45B4384B-C9BF-400F-8EA9-26BF8BCD7522}" type="datetimeFigureOut">
              <a:rPr lang="en-US" smtClean="0"/>
              <a:t>12/4/2022</a:t>
            </a:fld>
            <a:endParaRPr lang="en-US"/>
          </a:p>
        </p:txBody>
      </p:sp>
      <p:sp>
        <p:nvSpPr>
          <p:cNvPr id="8" name="Footer Placeholder 7">
            <a:extLst>
              <a:ext uri="{FF2B5EF4-FFF2-40B4-BE49-F238E27FC236}">
                <a16:creationId xmlns:a16="http://schemas.microsoft.com/office/drawing/2014/main" id="{1E77BAAD-11FD-0CD3-4517-96AD69C0D9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4498F3-ECB5-7576-4414-59AEDA81A393}"/>
              </a:ext>
            </a:extLst>
          </p:cNvPr>
          <p:cNvSpPr>
            <a:spLocks noGrp="1"/>
          </p:cNvSpPr>
          <p:nvPr>
            <p:ph type="sldNum" sz="quarter" idx="12"/>
          </p:nvPr>
        </p:nvSpPr>
        <p:spPr/>
        <p:txBody>
          <a:bodyPr/>
          <a:lstStyle/>
          <a:p>
            <a:fld id="{125835BB-311F-4F7B-A93B-2F2F8ACA33D0}" type="slidenum">
              <a:rPr lang="en-US" smtClean="0"/>
              <a:t>‹#›</a:t>
            </a:fld>
            <a:endParaRPr lang="en-US"/>
          </a:p>
        </p:txBody>
      </p:sp>
    </p:spTree>
    <p:extLst>
      <p:ext uri="{BB962C8B-B14F-4D97-AF65-F5344CB8AC3E}">
        <p14:creationId xmlns:p14="http://schemas.microsoft.com/office/powerpoint/2010/main" val="292048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DA03-6600-F2E5-50F2-CB9A087A14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EF28-6C1D-8E75-72A9-B14A85007FDF}"/>
              </a:ext>
            </a:extLst>
          </p:cNvPr>
          <p:cNvSpPr>
            <a:spLocks noGrp="1"/>
          </p:cNvSpPr>
          <p:nvPr>
            <p:ph type="dt" sz="half" idx="10"/>
          </p:nvPr>
        </p:nvSpPr>
        <p:spPr/>
        <p:txBody>
          <a:bodyPr/>
          <a:lstStyle/>
          <a:p>
            <a:fld id="{45B4384B-C9BF-400F-8EA9-26BF8BCD7522}" type="datetimeFigureOut">
              <a:rPr lang="en-US" smtClean="0"/>
              <a:t>12/4/2022</a:t>
            </a:fld>
            <a:endParaRPr lang="en-US"/>
          </a:p>
        </p:txBody>
      </p:sp>
      <p:sp>
        <p:nvSpPr>
          <p:cNvPr id="4" name="Footer Placeholder 3">
            <a:extLst>
              <a:ext uri="{FF2B5EF4-FFF2-40B4-BE49-F238E27FC236}">
                <a16:creationId xmlns:a16="http://schemas.microsoft.com/office/drawing/2014/main" id="{B3DB9503-C17F-9A48-01CB-CD14558702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2C64CC-D7FF-1145-D4C6-BB8A3CE17DC2}"/>
              </a:ext>
            </a:extLst>
          </p:cNvPr>
          <p:cNvSpPr>
            <a:spLocks noGrp="1"/>
          </p:cNvSpPr>
          <p:nvPr>
            <p:ph type="sldNum" sz="quarter" idx="12"/>
          </p:nvPr>
        </p:nvSpPr>
        <p:spPr/>
        <p:txBody>
          <a:bodyPr/>
          <a:lstStyle/>
          <a:p>
            <a:fld id="{125835BB-311F-4F7B-A93B-2F2F8ACA33D0}" type="slidenum">
              <a:rPr lang="en-US" smtClean="0"/>
              <a:t>‹#›</a:t>
            </a:fld>
            <a:endParaRPr lang="en-US"/>
          </a:p>
        </p:txBody>
      </p:sp>
    </p:spTree>
    <p:extLst>
      <p:ext uri="{BB962C8B-B14F-4D97-AF65-F5344CB8AC3E}">
        <p14:creationId xmlns:p14="http://schemas.microsoft.com/office/powerpoint/2010/main" val="295265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D1C225-4422-2EA8-6BE9-F66DF0714CA8}"/>
              </a:ext>
            </a:extLst>
          </p:cNvPr>
          <p:cNvSpPr>
            <a:spLocks noGrp="1"/>
          </p:cNvSpPr>
          <p:nvPr>
            <p:ph type="dt" sz="half" idx="10"/>
          </p:nvPr>
        </p:nvSpPr>
        <p:spPr/>
        <p:txBody>
          <a:bodyPr/>
          <a:lstStyle/>
          <a:p>
            <a:fld id="{45B4384B-C9BF-400F-8EA9-26BF8BCD7522}" type="datetimeFigureOut">
              <a:rPr lang="en-US" smtClean="0"/>
              <a:t>12/4/2022</a:t>
            </a:fld>
            <a:endParaRPr lang="en-US"/>
          </a:p>
        </p:txBody>
      </p:sp>
      <p:sp>
        <p:nvSpPr>
          <p:cNvPr id="3" name="Footer Placeholder 2">
            <a:extLst>
              <a:ext uri="{FF2B5EF4-FFF2-40B4-BE49-F238E27FC236}">
                <a16:creationId xmlns:a16="http://schemas.microsoft.com/office/drawing/2014/main" id="{26EAA895-5D11-D196-6520-CDD4CC5E8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EB6111-E138-EA06-83BF-859AB07D4292}"/>
              </a:ext>
            </a:extLst>
          </p:cNvPr>
          <p:cNvSpPr>
            <a:spLocks noGrp="1"/>
          </p:cNvSpPr>
          <p:nvPr>
            <p:ph type="sldNum" sz="quarter" idx="12"/>
          </p:nvPr>
        </p:nvSpPr>
        <p:spPr/>
        <p:txBody>
          <a:bodyPr/>
          <a:lstStyle/>
          <a:p>
            <a:fld id="{125835BB-311F-4F7B-A93B-2F2F8ACA33D0}" type="slidenum">
              <a:rPr lang="en-US" smtClean="0"/>
              <a:t>‹#›</a:t>
            </a:fld>
            <a:endParaRPr lang="en-US"/>
          </a:p>
        </p:txBody>
      </p:sp>
    </p:spTree>
    <p:extLst>
      <p:ext uri="{BB962C8B-B14F-4D97-AF65-F5344CB8AC3E}">
        <p14:creationId xmlns:p14="http://schemas.microsoft.com/office/powerpoint/2010/main" val="231541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168B-FCC9-39FA-9560-74E96EC79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8E3CC-5BC9-71C8-593A-5AB1316BAC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9BE127-1D22-B1B0-AA3F-BA8F61074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9F7EF-E878-F14D-CF03-E7CF8F0A4B82}"/>
              </a:ext>
            </a:extLst>
          </p:cNvPr>
          <p:cNvSpPr>
            <a:spLocks noGrp="1"/>
          </p:cNvSpPr>
          <p:nvPr>
            <p:ph type="dt" sz="half" idx="10"/>
          </p:nvPr>
        </p:nvSpPr>
        <p:spPr/>
        <p:txBody>
          <a:bodyPr/>
          <a:lstStyle/>
          <a:p>
            <a:fld id="{45B4384B-C9BF-400F-8EA9-26BF8BCD7522}" type="datetimeFigureOut">
              <a:rPr lang="en-US" smtClean="0"/>
              <a:t>12/4/2022</a:t>
            </a:fld>
            <a:endParaRPr lang="en-US"/>
          </a:p>
        </p:txBody>
      </p:sp>
      <p:sp>
        <p:nvSpPr>
          <p:cNvPr id="6" name="Footer Placeholder 5">
            <a:extLst>
              <a:ext uri="{FF2B5EF4-FFF2-40B4-BE49-F238E27FC236}">
                <a16:creationId xmlns:a16="http://schemas.microsoft.com/office/drawing/2014/main" id="{B8FB0265-B16F-671D-0468-8450EE1F5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C24662-9CB0-2A26-9B6B-0431BBA50DEE}"/>
              </a:ext>
            </a:extLst>
          </p:cNvPr>
          <p:cNvSpPr>
            <a:spLocks noGrp="1"/>
          </p:cNvSpPr>
          <p:nvPr>
            <p:ph type="sldNum" sz="quarter" idx="12"/>
          </p:nvPr>
        </p:nvSpPr>
        <p:spPr/>
        <p:txBody>
          <a:bodyPr/>
          <a:lstStyle/>
          <a:p>
            <a:fld id="{125835BB-311F-4F7B-A93B-2F2F8ACA33D0}" type="slidenum">
              <a:rPr lang="en-US" smtClean="0"/>
              <a:t>‹#›</a:t>
            </a:fld>
            <a:endParaRPr lang="en-US"/>
          </a:p>
        </p:txBody>
      </p:sp>
    </p:spTree>
    <p:extLst>
      <p:ext uri="{BB962C8B-B14F-4D97-AF65-F5344CB8AC3E}">
        <p14:creationId xmlns:p14="http://schemas.microsoft.com/office/powerpoint/2010/main" val="372664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4E1C-FC82-0D26-862F-021929E6C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46573-8023-7F2F-17DC-F85BFA922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CBD11B-692D-D0A3-B0C5-EF6C45443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31C3C-9384-14BD-0D0E-E306DFD64CAE}"/>
              </a:ext>
            </a:extLst>
          </p:cNvPr>
          <p:cNvSpPr>
            <a:spLocks noGrp="1"/>
          </p:cNvSpPr>
          <p:nvPr>
            <p:ph type="dt" sz="half" idx="10"/>
          </p:nvPr>
        </p:nvSpPr>
        <p:spPr/>
        <p:txBody>
          <a:bodyPr/>
          <a:lstStyle/>
          <a:p>
            <a:fld id="{45B4384B-C9BF-400F-8EA9-26BF8BCD7522}" type="datetimeFigureOut">
              <a:rPr lang="en-US" smtClean="0"/>
              <a:t>12/4/2022</a:t>
            </a:fld>
            <a:endParaRPr lang="en-US"/>
          </a:p>
        </p:txBody>
      </p:sp>
      <p:sp>
        <p:nvSpPr>
          <p:cNvPr id="6" name="Footer Placeholder 5">
            <a:extLst>
              <a:ext uri="{FF2B5EF4-FFF2-40B4-BE49-F238E27FC236}">
                <a16:creationId xmlns:a16="http://schemas.microsoft.com/office/drawing/2014/main" id="{146283A3-9AC1-165C-5D69-CE01405BCF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0DEAB-022B-806B-C787-B3E964C25A14}"/>
              </a:ext>
            </a:extLst>
          </p:cNvPr>
          <p:cNvSpPr>
            <a:spLocks noGrp="1"/>
          </p:cNvSpPr>
          <p:nvPr>
            <p:ph type="sldNum" sz="quarter" idx="12"/>
          </p:nvPr>
        </p:nvSpPr>
        <p:spPr/>
        <p:txBody>
          <a:bodyPr/>
          <a:lstStyle/>
          <a:p>
            <a:fld id="{125835BB-311F-4F7B-A93B-2F2F8ACA33D0}" type="slidenum">
              <a:rPr lang="en-US" smtClean="0"/>
              <a:t>‹#›</a:t>
            </a:fld>
            <a:endParaRPr lang="en-US"/>
          </a:p>
        </p:txBody>
      </p:sp>
    </p:spTree>
    <p:extLst>
      <p:ext uri="{BB962C8B-B14F-4D97-AF65-F5344CB8AC3E}">
        <p14:creationId xmlns:p14="http://schemas.microsoft.com/office/powerpoint/2010/main" val="209163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3415D-6910-0F3B-3C31-204B226A1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E1E48C-37BB-12DB-9973-3E09930A70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70DEF-AB0C-6739-9014-57D96E9C2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4384B-C9BF-400F-8EA9-26BF8BCD7522}" type="datetimeFigureOut">
              <a:rPr lang="en-US" smtClean="0"/>
              <a:t>12/4/2022</a:t>
            </a:fld>
            <a:endParaRPr lang="en-US"/>
          </a:p>
        </p:txBody>
      </p:sp>
      <p:sp>
        <p:nvSpPr>
          <p:cNvPr id="5" name="Footer Placeholder 4">
            <a:extLst>
              <a:ext uri="{FF2B5EF4-FFF2-40B4-BE49-F238E27FC236}">
                <a16:creationId xmlns:a16="http://schemas.microsoft.com/office/drawing/2014/main" id="{42B48FFB-D16F-9F69-1189-F983813BF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89F7C7-0178-1BAF-26F0-A29B3ADC0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835BB-311F-4F7B-A93B-2F2F8ACA33D0}" type="slidenum">
              <a:rPr lang="en-US" smtClean="0"/>
              <a:t>‹#›</a:t>
            </a:fld>
            <a:endParaRPr lang="en-US"/>
          </a:p>
        </p:txBody>
      </p:sp>
    </p:spTree>
    <p:extLst>
      <p:ext uri="{BB962C8B-B14F-4D97-AF65-F5344CB8AC3E}">
        <p14:creationId xmlns:p14="http://schemas.microsoft.com/office/powerpoint/2010/main" val="18275314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6786-65B3-9C56-EFDF-5CF02946C1FF}"/>
              </a:ext>
            </a:extLst>
          </p:cNvPr>
          <p:cNvSpPr>
            <a:spLocks noGrp="1"/>
          </p:cNvSpPr>
          <p:nvPr>
            <p:ph type="ctrTitle"/>
          </p:nvPr>
        </p:nvSpPr>
        <p:spPr>
          <a:xfrm>
            <a:off x="207566" y="909310"/>
            <a:ext cx="5888434" cy="1624445"/>
          </a:xfrm>
        </p:spPr>
        <p:txBody>
          <a:bodyPr>
            <a:normAutofit fontScale="90000"/>
          </a:bodyPr>
          <a:lstStyle/>
          <a:p>
            <a:pPr algn="ctr"/>
            <a:r>
              <a:rPr lang="en-US" sz="5400" b="1" i="0" dirty="0">
                <a:effectLst/>
              </a:rPr>
              <a:t>Predicting the price of the Pre-Owned cars</a:t>
            </a:r>
            <a:endParaRPr lang="en-US" sz="5400" b="1" dirty="0"/>
          </a:p>
        </p:txBody>
      </p:sp>
      <p:sp>
        <p:nvSpPr>
          <p:cNvPr id="3" name="Subtitle 2">
            <a:extLst>
              <a:ext uri="{FF2B5EF4-FFF2-40B4-BE49-F238E27FC236}">
                <a16:creationId xmlns:a16="http://schemas.microsoft.com/office/drawing/2014/main" id="{30405C8C-6B95-1D72-65F0-74E3B87D84A7}"/>
              </a:ext>
            </a:extLst>
          </p:cNvPr>
          <p:cNvSpPr>
            <a:spLocks noGrp="1"/>
          </p:cNvSpPr>
          <p:nvPr>
            <p:ph type="subTitle" idx="1"/>
          </p:nvPr>
        </p:nvSpPr>
        <p:spPr>
          <a:xfrm>
            <a:off x="747252" y="2802194"/>
            <a:ext cx="4008276" cy="3615812"/>
          </a:xfrm>
        </p:spPr>
        <p:txBody>
          <a:bodyPr>
            <a:normAutofit/>
          </a:bodyPr>
          <a:lstStyle/>
          <a:p>
            <a:pPr>
              <a:lnSpc>
                <a:spcPct val="170000"/>
              </a:lnSpc>
            </a:pPr>
            <a:r>
              <a:rPr lang="en-US" u="sng" dirty="0"/>
              <a:t>Group-9</a:t>
            </a:r>
          </a:p>
          <a:p>
            <a:pPr marR="0" lvl="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Madhavi Palutla (1002070463)</a:t>
            </a:r>
          </a:p>
          <a:p>
            <a:pPr marR="0" lvl="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Naga Prasad </a:t>
            </a:r>
            <a:r>
              <a:rPr lang="en-US" sz="1800" dirty="0" err="1">
                <a:effectLst/>
                <a:latin typeface="Times New Roman" panose="02020603050405020304" pitchFamily="18" charset="0"/>
                <a:ea typeface="Times New Roman" panose="02020603050405020304" pitchFamily="18" charset="0"/>
              </a:rPr>
              <a:t>Yalamarthi</a:t>
            </a:r>
            <a:r>
              <a:rPr lang="en-US" sz="1800" dirty="0">
                <a:effectLst/>
                <a:latin typeface="Times New Roman" panose="02020603050405020304" pitchFamily="18" charset="0"/>
                <a:ea typeface="Times New Roman" panose="02020603050405020304" pitchFamily="18" charset="0"/>
              </a:rPr>
              <a:t> (1002070464)</a:t>
            </a:r>
          </a:p>
          <a:p>
            <a:pPr marR="0" lvl="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Sai Sumana </a:t>
            </a:r>
            <a:r>
              <a:rPr lang="en-US" sz="1800" dirty="0" err="1">
                <a:effectLst/>
                <a:latin typeface="Times New Roman" panose="02020603050405020304" pitchFamily="18" charset="0"/>
                <a:ea typeface="Times New Roman" panose="02020603050405020304" pitchFamily="18" charset="0"/>
              </a:rPr>
              <a:t>Adurugatla</a:t>
            </a:r>
            <a:r>
              <a:rPr lang="en-US" sz="1800" dirty="0">
                <a:effectLst/>
                <a:latin typeface="Times New Roman" panose="02020603050405020304" pitchFamily="18" charset="0"/>
                <a:ea typeface="Times New Roman" panose="02020603050405020304" pitchFamily="18" charset="0"/>
              </a:rPr>
              <a:t> (1002073766)</a:t>
            </a:r>
          </a:p>
          <a:p>
            <a:pPr marR="0" lvl="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Sweta </a:t>
            </a:r>
            <a:r>
              <a:rPr lang="en-US" sz="1800" dirty="0" err="1">
                <a:effectLst/>
                <a:latin typeface="Times New Roman" panose="02020603050405020304" pitchFamily="18" charset="0"/>
                <a:ea typeface="Times New Roman" panose="02020603050405020304" pitchFamily="18" charset="0"/>
              </a:rPr>
              <a:t>Veerabhadra</a:t>
            </a:r>
            <a:r>
              <a:rPr lang="en-US" sz="1800" dirty="0">
                <a:effectLst/>
                <a:latin typeface="Times New Roman" panose="02020603050405020304" pitchFamily="18" charset="0"/>
                <a:ea typeface="Times New Roman" panose="02020603050405020304" pitchFamily="18" charset="0"/>
              </a:rPr>
              <a:t> (1002049852)</a:t>
            </a:r>
          </a:p>
          <a:p>
            <a:pPr marR="0" lvl="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Bhargav </a:t>
            </a:r>
            <a:r>
              <a:rPr lang="en-US" sz="1800" dirty="0" err="1">
                <a:effectLst/>
                <a:latin typeface="Times New Roman" panose="02020603050405020304" pitchFamily="18" charset="0"/>
                <a:ea typeface="Times New Roman" panose="02020603050405020304" pitchFamily="18" charset="0"/>
              </a:rPr>
              <a:t>Tanneeru</a:t>
            </a:r>
            <a:r>
              <a:rPr lang="en-US" sz="1800" dirty="0">
                <a:effectLst/>
                <a:latin typeface="Times New Roman" panose="02020603050405020304" pitchFamily="18" charset="0"/>
                <a:ea typeface="Times New Roman" panose="02020603050405020304" pitchFamily="18" charset="0"/>
              </a:rPr>
              <a:t> (1002076799)</a:t>
            </a:r>
          </a:p>
          <a:p>
            <a:pPr>
              <a:lnSpc>
                <a:spcPct val="120000"/>
              </a:lnSpc>
            </a:pPr>
            <a:endParaRPr lang="en-US" dirty="0"/>
          </a:p>
        </p:txBody>
      </p:sp>
      <p:pic>
        <p:nvPicPr>
          <p:cNvPr id="5" name="Picture 4" descr="A parking lot full of cars&#10;&#10;Description automatically generated">
            <a:extLst>
              <a:ext uri="{FF2B5EF4-FFF2-40B4-BE49-F238E27FC236}">
                <a16:creationId xmlns:a16="http://schemas.microsoft.com/office/drawing/2014/main" id="{8AA8D417-97B2-292B-1524-C08C94182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492" y="682731"/>
            <a:ext cx="4882256" cy="5492538"/>
          </a:xfrm>
          <a:prstGeom prst="rect">
            <a:avLst/>
          </a:prstGeom>
        </p:spPr>
      </p:pic>
    </p:spTree>
    <p:extLst>
      <p:ext uri="{BB962C8B-B14F-4D97-AF65-F5344CB8AC3E}">
        <p14:creationId xmlns:p14="http://schemas.microsoft.com/office/powerpoint/2010/main" val="386353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E22C9-9FCE-4682-AFCE-1084B636AB6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i="0" kern="1200" dirty="0">
                <a:solidFill>
                  <a:schemeClr val="tx1"/>
                </a:solidFill>
                <a:effectLst/>
                <a:latin typeface="+mj-lt"/>
                <a:ea typeface="+mj-ea"/>
                <a:cs typeface="+mj-cs"/>
              </a:rPr>
              <a:t>Contd..</a:t>
            </a:r>
            <a:endParaRPr lang="en-US" sz="48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E7395C-8983-7BDB-F58F-9BECCDA02ACE}"/>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a:lnSpc>
                <a:spcPct val="90000"/>
              </a:lnSpc>
              <a:spcAft>
                <a:spcPts val="600"/>
              </a:spcAft>
            </a:pPr>
            <a:r>
              <a:rPr lang="en-US" sz="2000" dirty="0"/>
              <a:t>The values of MAE, MSE, RMSE for our model are 1.21,3.4, 1.86. </a:t>
            </a:r>
          </a:p>
          <a:p>
            <a:pPr>
              <a:lnSpc>
                <a:spcPct val="90000"/>
              </a:lnSpc>
              <a:spcAft>
                <a:spcPts val="600"/>
              </a:spcAft>
            </a:pPr>
            <a:r>
              <a:rPr lang="en-US" sz="2000" dirty="0"/>
              <a:t>So , we can say that the difference between predicted data and the real data is very less.</a:t>
            </a:r>
          </a:p>
        </p:txBody>
      </p:sp>
      <p:pic>
        <p:nvPicPr>
          <p:cNvPr id="5" name="Content Placeholder 4" descr="Graphical user interface, text&#10;&#10;Description automatically generated">
            <a:extLst>
              <a:ext uri="{FF2B5EF4-FFF2-40B4-BE49-F238E27FC236}">
                <a16:creationId xmlns:a16="http://schemas.microsoft.com/office/drawing/2014/main" id="{D5020A6E-C6F8-80D2-3F97-153EF8C49F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0593" y="2780068"/>
            <a:ext cx="6017341" cy="2863648"/>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250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descr="Chart, scatter chart&#10;&#10;Description automatically generated">
            <a:extLst>
              <a:ext uri="{FF2B5EF4-FFF2-40B4-BE49-F238E27FC236}">
                <a16:creationId xmlns:a16="http://schemas.microsoft.com/office/drawing/2014/main" id="{77570CD7-8F51-72ED-1FAA-A1E600CBC1B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064"/>
          <a:stretch/>
        </p:blipFill>
        <p:spPr>
          <a:xfrm>
            <a:off x="2335929" y="1022555"/>
            <a:ext cx="7633981" cy="4885748"/>
          </a:xfrm>
          <a:prstGeom prst="rect">
            <a:avLst/>
          </a:prstGeom>
        </p:spPr>
      </p:pic>
      <p:sp>
        <p:nvSpPr>
          <p:cNvPr id="23" name="TextBox 22">
            <a:extLst>
              <a:ext uri="{FF2B5EF4-FFF2-40B4-BE49-F238E27FC236}">
                <a16:creationId xmlns:a16="http://schemas.microsoft.com/office/drawing/2014/main" id="{49F4E38F-1F0F-8B9C-23E6-15223580C4C7}"/>
              </a:ext>
            </a:extLst>
          </p:cNvPr>
          <p:cNvSpPr txBox="1"/>
          <p:nvPr/>
        </p:nvSpPr>
        <p:spPr>
          <a:xfrm>
            <a:off x="4542504" y="6059772"/>
            <a:ext cx="3220829" cy="646331"/>
          </a:xfrm>
          <a:prstGeom prst="rect">
            <a:avLst/>
          </a:prstGeom>
          <a:noFill/>
        </p:spPr>
        <p:txBody>
          <a:bodyPr wrap="square" rtlCol="0">
            <a:spAutoFit/>
          </a:bodyPr>
          <a:lstStyle/>
          <a:p>
            <a:pPr algn="ctr"/>
            <a:r>
              <a:rPr lang="en-US" sz="3600" dirty="0">
                <a:solidFill>
                  <a:schemeClr val="bg1"/>
                </a:solidFill>
              </a:rPr>
              <a:t>Line of Best Fit </a:t>
            </a:r>
          </a:p>
        </p:txBody>
      </p:sp>
    </p:spTree>
    <p:extLst>
      <p:ext uri="{BB962C8B-B14F-4D97-AF65-F5344CB8AC3E}">
        <p14:creationId xmlns:p14="http://schemas.microsoft.com/office/powerpoint/2010/main" val="271658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891F9-4A22-4CE0-AD67-3E26DA068C41}"/>
              </a:ext>
            </a:extLst>
          </p:cNvPr>
          <p:cNvSpPr>
            <a:spLocks noGrp="1"/>
          </p:cNvSpPr>
          <p:nvPr>
            <p:ph type="title"/>
          </p:nvPr>
        </p:nvSpPr>
        <p:spPr>
          <a:xfrm>
            <a:off x="841248" y="256032"/>
            <a:ext cx="10506456" cy="1014984"/>
          </a:xfrm>
        </p:spPr>
        <p:txBody>
          <a:bodyPr anchor="b">
            <a:normAutofit/>
          </a:bodyPr>
          <a:lstStyle/>
          <a:p>
            <a:r>
              <a:rPr lang="en-US" b="1" i="0" dirty="0">
                <a:effectLst/>
              </a:rPr>
              <a:t>CONCLUSIONS AND RECOMMENDATIONS</a:t>
            </a:r>
            <a:endParaRPr lang="en-US"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5D47DB8-C978-7151-C92C-73AB080D1A80}"/>
              </a:ext>
            </a:extLst>
          </p:cNvPr>
          <p:cNvGraphicFramePr>
            <a:graphicFrameLocks noGrp="1"/>
          </p:cNvGraphicFramePr>
          <p:nvPr>
            <p:ph idx="1"/>
            <p:extLst>
              <p:ext uri="{D42A27DB-BD31-4B8C-83A1-F6EECF244321}">
                <p14:modId xmlns:p14="http://schemas.microsoft.com/office/powerpoint/2010/main" val="345785182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258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9" name="Rectangle 2054">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Rectangle 2056">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1,092 Thank You Presentation Stock Photos, Pictures &amp; Royalty-Free Images -  iStock">
            <a:extLst>
              <a:ext uri="{FF2B5EF4-FFF2-40B4-BE49-F238E27FC236}">
                <a16:creationId xmlns:a16="http://schemas.microsoft.com/office/drawing/2014/main" id="{A895D1C7-FFDB-130D-CC53-E17811F25D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438825"/>
            <a:ext cx="10905066" cy="398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57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FD72423E-037F-DB81-BBDC-EA21A5E9F2E9}"/>
              </a:ext>
            </a:extLst>
          </p:cNvPr>
          <p:cNvGraphicFramePr>
            <a:graphicFrameLocks noGrp="1"/>
          </p:cNvGraphicFramePr>
          <p:nvPr>
            <p:ph idx="1"/>
            <p:extLst>
              <p:ext uri="{D42A27DB-BD31-4B8C-83A1-F6EECF244321}">
                <p14:modId xmlns:p14="http://schemas.microsoft.com/office/powerpoint/2010/main" val="1875120869"/>
              </p:ext>
            </p:extLst>
          </p:nvPr>
        </p:nvGraphicFramePr>
        <p:xfrm>
          <a:off x="357351" y="449042"/>
          <a:ext cx="11477297" cy="5959916"/>
        </p:xfrm>
        <a:graphic>
          <a:graphicData uri="http://schemas.openxmlformats.org/drawingml/2006/table">
            <a:tbl>
              <a:tblPr firstRow="1" bandRow="1">
                <a:solidFill>
                  <a:schemeClr val="bg1">
                    <a:lumMod val="95000"/>
                  </a:schemeClr>
                </a:solidFill>
                <a:tableStyleId>{5C22544A-7EE6-4342-B048-85BDC9FD1C3A}</a:tableStyleId>
              </a:tblPr>
              <a:tblGrid>
                <a:gridCol w="5072225">
                  <a:extLst>
                    <a:ext uri="{9D8B030D-6E8A-4147-A177-3AD203B41FA5}">
                      <a16:colId xmlns:a16="http://schemas.microsoft.com/office/drawing/2014/main" val="2251502413"/>
                    </a:ext>
                  </a:extLst>
                </a:gridCol>
                <a:gridCol w="6405072">
                  <a:extLst>
                    <a:ext uri="{9D8B030D-6E8A-4147-A177-3AD203B41FA5}">
                      <a16:colId xmlns:a16="http://schemas.microsoft.com/office/drawing/2014/main" val="3098138522"/>
                    </a:ext>
                  </a:extLst>
                </a:gridCol>
              </a:tblGrid>
              <a:tr h="717446">
                <a:tc>
                  <a:txBody>
                    <a:bodyPr/>
                    <a:lstStyle/>
                    <a:p>
                      <a:r>
                        <a:rPr lang="en-US" sz="1600" b="1" cap="none" spc="0">
                          <a:solidFill>
                            <a:schemeClr val="tx1"/>
                          </a:solidFill>
                        </a:rPr>
                        <a:t>Project Name: Predicting the price of pre-owned cars </a:t>
                      </a:r>
                    </a:p>
                  </a:txBody>
                  <a:tcPr marL="57252" marR="81788" marT="16358" marB="122682"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600" b="1" cap="none" spc="0">
                          <a:solidFill>
                            <a:schemeClr val="tx1"/>
                          </a:solidFill>
                        </a:rPr>
                        <a:t>Champion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cap="none" spc="0">
                          <a:solidFill>
                            <a:schemeClr val="tx1"/>
                          </a:solidFill>
                        </a:rPr>
                        <a:t>Project Leader: Sai Samana</a:t>
                      </a:r>
                    </a:p>
                  </a:txBody>
                  <a:tcPr marL="57252" marR="81788" marT="16358" marB="122682"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581882499"/>
                  </a:ext>
                </a:extLst>
              </a:tr>
              <a:tr h="996586">
                <a:tc>
                  <a:txBody>
                    <a:bodyPr/>
                    <a:lstStyle/>
                    <a:p>
                      <a:r>
                        <a:rPr lang="en-US" sz="1200" b="1" cap="none" spc="0" dirty="0">
                          <a:solidFill>
                            <a:schemeClr val="tx1"/>
                          </a:solidFill>
                        </a:rPr>
                        <a:t>Business or Process Owner</a:t>
                      </a:r>
                    </a:p>
                  </a:txBody>
                  <a:tcPr marL="57252" marR="81788" marT="16358" marB="122682">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200" b="1" cap="none" spc="0">
                          <a:solidFill>
                            <a:schemeClr val="tx1"/>
                          </a:solidFill>
                        </a:rPr>
                        <a:t>Project Goal: </a:t>
                      </a:r>
                    </a:p>
                    <a:p>
                      <a:r>
                        <a:rPr lang="en-US" sz="1200" cap="none" spc="0">
                          <a:solidFill>
                            <a:schemeClr val="tx1"/>
                          </a:solidFill>
                        </a:rPr>
                        <a:t>To get a better understanding and chalking out a plan of action for the solution of consumers to create a system to assist them in choosing a resale cars at well estimated price. Our goal is to outperform prediction score of existing price estimation websites.</a:t>
                      </a:r>
                    </a:p>
                  </a:txBody>
                  <a:tcPr marL="57252" marR="81788" marT="16358" marB="122682">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380280806"/>
                  </a:ext>
                </a:extLst>
              </a:tr>
              <a:tr h="1415295">
                <a:tc>
                  <a:txBody>
                    <a:bodyPr/>
                    <a:lstStyle/>
                    <a:p>
                      <a:r>
                        <a:rPr lang="en-US" sz="1200" b="1" cap="none" spc="0" dirty="0">
                          <a:solidFill>
                            <a:schemeClr val="tx1"/>
                          </a:solidFill>
                        </a:rPr>
                        <a:t>Problem Statement:</a:t>
                      </a:r>
                    </a:p>
                    <a:p>
                      <a:r>
                        <a:rPr lang="en-US" sz="1200" cap="none" spc="0" dirty="0">
                          <a:solidFill>
                            <a:schemeClr val="tx1"/>
                          </a:solidFill>
                        </a:rPr>
                        <a:t>To predict the price of used cars using the various Machine Learning (ML) model. This can enable the customers to make decisions based on different inputs or factors</a:t>
                      </a:r>
                    </a:p>
                  </a:txBody>
                  <a:tcPr marL="57252" marR="81788" marT="16358" marB="122682">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b="1" cap="none" spc="0" dirty="0">
                          <a:solidFill>
                            <a:schemeClr val="tx1"/>
                          </a:solidFill>
                        </a:rPr>
                        <a:t>Project Scope:</a:t>
                      </a:r>
                    </a:p>
                    <a:p>
                      <a:r>
                        <a:rPr lang="en-US" sz="1200" cap="none" spc="0" dirty="0">
                          <a:solidFill>
                            <a:schemeClr val="tx1"/>
                          </a:solidFill>
                        </a:rPr>
                        <a:t>Determining whether the listed price of a used car is a challenging task, due to the many factors that drive a used vehicle's price on the market. The focus of this project is developing machine learning models that can accurately predict the price of a used car based on its features, in order to make informed purchases. We implement and evaluate Linear regression on a dataset consisting of the sale prices of different makes and models across the United States.</a:t>
                      </a:r>
                    </a:p>
                  </a:txBody>
                  <a:tcPr marL="57252" marR="81788" marT="16358" marB="122682">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014377808"/>
                  </a:ext>
                </a:extLst>
              </a:tr>
              <a:tr h="1205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cap="none" spc="0">
                          <a:solidFill>
                            <a:schemeClr val="tx1"/>
                          </a:solidFill>
                        </a:rPr>
                        <a:t>Business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a:solidFill>
                            <a:schemeClr val="tx1"/>
                          </a:solidFill>
                        </a:rPr>
                        <a:t>It is required to apply some data science techniques. That should help the management to understand how exactly the prices vary with the independent variables. They can accordingly manipulate the design of the cars, the business strategy etc., to meet certain price levels.</a:t>
                      </a:r>
                    </a:p>
                  </a:txBody>
                  <a:tcPr marL="57252" marR="81788" marT="16358" marB="122682">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200" b="1" cap="none" spc="0" dirty="0">
                          <a:solidFill>
                            <a:schemeClr val="tx1"/>
                          </a:solidFill>
                        </a:rPr>
                        <a:t>Benefits:</a:t>
                      </a:r>
                    </a:p>
                    <a:p>
                      <a:r>
                        <a:rPr lang="en-US" sz="1200" cap="none" spc="0" dirty="0">
                          <a:solidFill>
                            <a:schemeClr val="tx1"/>
                          </a:solidFill>
                        </a:rPr>
                        <a:t>Help in decision making to buy or sell car</a:t>
                      </a:r>
                    </a:p>
                    <a:p>
                      <a:r>
                        <a:rPr lang="en-US" sz="1200" cap="none" spc="0" dirty="0">
                          <a:solidFill>
                            <a:schemeClr val="tx1"/>
                          </a:solidFill>
                        </a:rPr>
                        <a:t>Attract customers and maximize sales</a:t>
                      </a:r>
                    </a:p>
                    <a:p>
                      <a:r>
                        <a:rPr lang="en-US" sz="1200" cap="none" spc="0" dirty="0">
                          <a:solidFill>
                            <a:schemeClr val="tx1"/>
                          </a:solidFill>
                        </a:rPr>
                        <a:t>Informed business decisions</a:t>
                      </a:r>
                    </a:p>
                  </a:txBody>
                  <a:tcPr marL="57252" marR="81788" marT="16358" marB="122682">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087546588"/>
                  </a:ext>
                </a:extLst>
              </a:tr>
              <a:tr h="1624649">
                <a:tc>
                  <a:txBody>
                    <a:bodyPr/>
                    <a:lstStyle/>
                    <a:p>
                      <a:r>
                        <a:rPr lang="en-US" sz="1200" b="1" cap="none" spc="0">
                          <a:solidFill>
                            <a:schemeClr val="tx1"/>
                          </a:solidFill>
                        </a:rPr>
                        <a:t>Team Members:</a:t>
                      </a:r>
                    </a:p>
                    <a:p>
                      <a:r>
                        <a:rPr lang="en-US" sz="1200" cap="none" spc="0">
                          <a:solidFill>
                            <a:schemeClr val="tx1"/>
                          </a:solidFill>
                        </a:rPr>
                        <a:t>Madhavi Palutla</a:t>
                      </a:r>
                    </a:p>
                    <a:p>
                      <a:r>
                        <a:rPr lang="en-US" sz="1200" cap="none" spc="0">
                          <a:solidFill>
                            <a:schemeClr val="tx1"/>
                          </a:solidFill>
                        </a:rPr>
                        <a:t>Naga Prasad Yalamarthi</a:t>
                      </a:r>
                    </a:p>
                    <a:p>
                      <a:r>
                        <a:rPr lang="en-US" sz="1200" cap="none" spc="0">
                          <a:solidFill>
                            <a:schemeClr val="tx1"/>
                          </a:solidFill>
                        </a:rPr>
                        <a:t>Sai Sumana Adurugatla</a:t>
                      </a:r>
                    </a:p>
                    <a:p>
                      <a:r>
                        <a:rPr lang="en-US" sz="1200" cap="none" spc="0">
                          <a:solidFill>
                            <a:schemeClr val="tx1"/>
                          </a:solidFill>
                        </a:rPr>
                        <a:t>Sweta Veerabhadra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cap="none" spc="0">
                          <a:solidFill>
                            <a:schemeClr val="tx1"/>
                          </a:solidFill>
                        </a:rPr>
                        <a:t>Bhargav Tanneeru</a:t>
                      </a:r>
                    </a:p>
                    <a:p>
                      <a:endParaRPr lang="en-US" sz="1200" cap="none" spc="0">
                        <a:solidFill>
                          <a:schemeClr val="tx1"/>
                        </a:solidFill>
                      </a:endParaRPr>
                    </a:p>
                  </a:txBody>
                  <a:tcPr marL="57252" marR="81788" marT="16358" marB="122682">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b="1" cap="none" spc="0" dirty="0">
                          <a:solidFill>
                            <a:schemeClr val="tx1"/>
                          </a:solidFill>
                        </a:rPr>
                        <a:t>Timeline:</a:t>
                      </a:r>
                    </a:p>
                    <a:p>
                      <a:r>
                        <a:rPr lang="en-US" sz="1200" cap="none" spc="0" dirty="0">
                          <a:solidFill>
                            <a:schemeClr val="tx1"/>
                          </a:solidFill>
                        </a:rPr>
                        <a:t>The following are milestones for our project:</a:t>
                      </a:r>
                    </a:p>
                    <a:p>
                      <a:pPr marL="342900" indent="-342900">
                        <a:buAutoNum type="arabicPeriod"/>
                      </a:pPr>
                      <a:r>
                        <a:rPr lang="en-US" sz="1200" cap="none" spc="0" dirty="0">
                          <a:solidFill>
                            <a:schemeClr val="tx1"/>
                          </a:solidFill>
                        </a:rPr>
                        <a:t>Problem Identification-09/15/20222</a:t>
                      </a:r>
                    </a:p>
                    <a:p>
                      <a:pPr marL="342900" indent="-342900">
                        <a:buAutoNum type="arabicPeriod"/>
                      </a:pPr>
                      <a:r>
                        <a:rPr lang="en-US" sz="1200" cap="none" spc="0" dirty="0">
                          <a:solidFill>
                            <a:schemeClr val="tx1"/>
                          </a:solidFill>
                        </a:rPr>
                        <a:t>Model Development- 10/15/20222</a:t>
                      </a:r>
                    </a:p>
                    <a:p>
                      <a:pPr marL="342900" indent="-342900">
                        <a:buAutoNum type="arabicPeriod"/>
                      </a:pPr>
                      <a:r>
                        <a:rPr lang="en-US" sz="1200" cap="none" spc="0" dirty="0">
                          <a:solidFill>
                            <a:schemeClr val="tx1"/>
                          </a:solidFill>
                        </a:rPr>
                        <a:t>Analysis-10/27/2022</a:t>
                      </a:r>
                    </a:p>
                    <a:p>
                      <a:pPr marL="342900" indent="-342900">
                        <a:buAutoNum type="arabicPeriod"/>
                      </a:pPr>
                      <a:r>
                        <a:rPr lang="en-US" sz="1200" cap="none" spc="0" dirty="0">
                          <a:solidFill>
                            <a:schemeClr val="tx1"/>
                          </a:solidFill>
                        </a:rPr>
                        <a:t>Final Report-12/01/2022</a:t>
                      </a:r>
                    </a:p>
                  </a:txBody>
                  <a:tcPr marL="57252" marR="81788" marT="16358" marB="122682">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390523382"/>
                  </a:ext>
                </a:extLst>
              </a:tr>
            </a:tbl>
          </a:graphicData>
        </a:graphic>
      </p:graphicFrame>
    </p:spTree>
    <p:extLst>
      <p:ext uri="{BB962C8B-B14F-4D97-AF65-F5344CB8AC3E}">
        <p14:creationId xmlns:p14="http://schemas.microsoft.com/office/powerpoint/2010/main" val="261663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4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EFB35-0FB3-F3EA-F9FA-B2EDAB4D4138}"/>
              </a:ext>
            </a:extLst>
          </p:cNvPr>
          <p:cNvSpPr>
            <a:spLocks noGrp="1"/>
          </p:cNvSpPr>
          <p:nvPr>
            <p:ph type="title"/>
          </p:nvPr>
        </p:nvSpPr>
        <p:spPr>
          <a:xfrm>
            <a:off x="589560" y="856180"/>
            <a:ext cx="4560584" cy="1128068"/>
          </a:xfrm>
        </p:spPr>
        <p:txBody>
          <a:bodyPr anchor="ctr">
            <a:normAutofit/>
          </a:bodyPr>
          <a:lstStyle/>
          <a:p>
            <a:r>
              <a:rPr lang="en-US" sz="4000" b="1"/>
              <a:t>DATASET SELECTION</a:t>
            </a:r>
            <a:endParaRPr lang="en-US" sz="4000"/>
          </a:p>
        </p:txBody>
      </p:sp>
      <p:grpSp>
        <p:nvGrpSpPr>
          <p:cNvPr id="71" name="Group 4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2" name="Rectangle 4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4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5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5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3D5D783C-60BB-F510-AFAD-FA61D2D2D17D}"/>
              </a:ext>
            </a:extLst>
          </p:cNvPr>
          <p:cNvPicPr>
            <a:picLocks noChangeAspect="1"/>
          </p:cNvPicPr>
          <p:nvPr/>
        </p:nvPicPr>
        <p:blipFill rotWithShape="1">
          <a:blip r:embed="rId3"/>
          <a:srcRect r="31143" b="1"/>
          <a:stretch/>
        </p:blipFill>
        <p:spPr>
          <a:xfrm>
            <a:off x="5977788" y="799352"/>
            <a:ext cx="5425410" cy="5259296"/>
          </a:xfrm>
          <a:prstGeom prst="rect">
            <a:avLst/>
          </a:prstGeom>
        </p:spPr>
      </p:pic>
      <p:graphicFrame>
        <p:nvGraphicFramePr>
          <p:cNvPr id="27" name="Content Placeholder 2">
            <a:extLst>
              <a:ext uri="{FF2B5EF4-FFF2-40B4-BE49-F238E27FC236}">
                <a16:creationId xmlns:a16="http://schemas.microsoft.com/office/drawing/2014/main" id="{79A2D540-BDE5-B87F-2DE9-17F337159A24}"/>
              </a:ext>
            </a:extLst>
          </p:cNvPr>
          <p:cNvGraphicFramePr>
            <a:graphicFrameLocks noGrp="1"/>
          </p:cNvGraphicFramePr>
          <p:nvPr>
            <p:ph idx="1"/>
            <p:extLst>
              <p:ext uri="{D42A27DB-BD31-4B8C-83A1-F6EECF244321}">
                <p14:modId xmlns:p14="http://schemas.microsoft.com/office/powerpoint/2010/main" val="326573464"/>
              </p:ext>
            </p:extLst>
          </p:nvPr>
        </p:nvGraphicFramePr>
        <p:xfrm>
          <a:off x="590719" y="2330505"/>
          <a:ext cx="4559425" cy="3979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693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6E6C5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67CE6AB-D9CF-748D-AF0F-0A98A0393604}"/>
              </a:ext>
            </a:extLst>
          </p:cNvPr>
          <p:cNvSpPr>
            <a:spLocks noGrp="1"/>
          </p:cNvSpPr>
          <p:nvPr>
            <p:ph type="title"/>
          </p:nvPr>
        </p:nvSpPr>
        <p:spPr>
          <a:xfrm>
            <a:off x="777240" y="694944"/>
            <a:ext cx="6610388" cy="1042416"/>
          </a:xfrm>
        </p:spPr>
        <p:txBody>
          <a:bodyPr>
            <a:normAutofit/>
          </a:bodyPr>
          <a:lstStyle/>
          <a:p>
            <a:r>
              <a:rPr lang="en-US" sz="4200" b="1">
                <a:solidFill>
                  <a:srgbClr val="FFFFFF"/>
                </a:solidFill>
              </a:rPr>
              <a:t>FLOWCHART</a:t>
            </a:r>
          </a:p>
        </p:txBody>
      </p:sp>
      <p:sp>
        <p:nvSpPr>
          <p:cNvPr id="16" name="Rectangle 1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FFEF3F">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FFEF3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descr="Diagram&#10;&#10;Description automatically generated">
            <a:extLst>
              <a:ext uri="{FF2B5EF4-FFF2-40B4-BE49-F238E27FC236}">
                <a16:creationId xmlns:a16="http://schemas.microsoft.com/office/drawing/2014/main" id="{5916D6B9-1002-0DEF-A08E-A8B3AB5E5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42" y="3058060"/>
            <a:ext cx="6795370" cy="2412356"/>
          </a:xfrm>
          <a:prstGeom prst="rect">
            <a:avLst/>
          </a:prstGeom>
        </p:spPr>
      </p:pic>
      <p:sp>
        <p:nvSpPr>
          <p:cNvPr id="22" name="Rectangle 2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202D142-4D4E-0386-88CC-877BF044B9CC}"/>
              </a:ext>
            </a:extLst>
          </p:cNvPr>
          <p:cNvSpPr>
            <a:spLocks noGrp="1"/>
          </p:cNvSpPr>
          <p:nvPr>
            <p:ph idx="1"/>
          </p:nvPr>
        </p:nvSpPr>
        <p:spPr>
          <a:xfrm>
            <a:off x="8109311" y="2393792"/>
            <a:ext cx="3360212" cy="3740893"/>
          </a:xfrm>
        </p:spPr>
        <p:txBody>
          <a:bodyPr anchor="ctr">
            <a:normAutofit/>
          </a:bodyPr>
          <a:lstStyle/>
          <a:p>
            <a:r>
              <a:rPr lang="en-US" sz="1400" b="1" i="0" dirty="0">
                <a:effectLst/>
              </a:rPr>
              <a:t>Collect the Data: </a:t>
            </a:r>
            <a:r>
              <a:rPr lang="en-US" sz="1400" b="0" i="0" dirty="0">
                <a:effectLst/>
              </a:rPr>
              <a:t>The collection of car parameters to help predicting the price of </a:t>
            </a:r>
            <a:r>
              <a:rPr lang="en-US" sz="1400" dirty="0"/>
              <a:t>pre-owned </a:t>
            </a:r>
            <a:r>
              <a:rPr lang="en-US" sz="1400" b="0" i="0" dirty="0">
                <a:effectLst/>
              </a:rPr>
              <a:t>cars.</a:t>
            </a:r>
          </a:p>
          <a:p>
            <a:r>
              <a:rPr lang="en-US" sz="1400" b="1" dirty="0"/>
              <a:t>Prepare the data: </a:t>
            </a:r>
            <a:r>
              <a:rPr lang="en-US" sz="1400" dirty="0">
                <a:cs typeface="Times New Roman" panose="02020603050405020304" pitchFamily="18" charset="0"/>
              </a:rPr>
              <a:t>Data cleaning, Data reduction, Data Transformation.</a:t>
            </a:r>
          </a:p>
          <a:p>
            <a:r>
              <a:rPr lang="en-US" sz="1400" b="1" dirty="0">
                <a:cs typeface="Times New Roman" panose="02020603050405020304" pitchFamily="18" charset="0"/>
              </a:rPr>
              <a:t>Visualize the data: </a:t>
            </a:r>
            <a:r>
              <a:rPr lang="en-US" sz="1400" dirty="0">
                <a:cs typeface="Times New Roman" panose="02020603050405020304" pitchFamily="18" charset="0"/>
              </a:rPr>
              <a:t>Can be done using some plots </a:t>
            </a:r>
          </a:p>
          <a:p>
            <a:r>
              <a:rPr lang="en-US" sz="1400" b="1" i="0" dirty="0">
                <a:effectLst/>
              </a:rPr>
              <a:t>Training Data: </a:t>
            </a:r>
            <a:r>
              <a:rPr lang="en-US" sz="1400" b="0" i="0" dirty="0">
                <a:effectLst/>
              </a:rPr>
              <a:t>About 80% of data is used for training the model.</a:t>
            </a:r>
          </a:p>
          <a:p>
            <a:r>
              <a:rPr lang="en-US" sz="1400" b="1" i="0" dirty="0">
                <a:effectLst/>
              </a:rPr>
              <a:t>Testing Data: </a:t>
            </a:r>
            <a:r>
              <a:rPr lang="en-US" sz="1400" b="0" i="0" dirty="0">
                <a:effectLst/>
              </a:rPr>
              <a:t>About 20% of data is used for testing the model.</a:t>
            </a:r>
          </a:p>
          <a:p>
            <a:r>
              <a:rPr lang="en-US" sz="1400" b="1" i="0" dirty="0">
                <a:effectLst/>
              </a:rPr>
              <a:t>Model: </a:t>
            </a:r>
            <a:r>
              <a:rPr lang="en-US" sz="1400" b="0" i="0" dirty="0">
                <a:effectLst/>
              </a:rPr>
              <a:t>Linear Regression model to predict price of preowned cars.</a:t>
            </a:r>
          </a:p>
          <a:p>
            <a:r>
              <a:rPr lang="en-US" sz="1400" b="1" i="0" dirty="0">
                <a:effectLst/>
              </a:rPr>
              <a:t>Evaluation: </a:t>
            </a:r>
            <a:r>
              <a:rPr lang="en-US" sz="1400" b="0" i="0" dirty="0">
                <a:effectLst/>
              </a:rPr>
              <a:t>Analysis of the accuracy of the algorithm using metrics.</a:t>
            </a:r>
            <a:endParaRPr lang="en-US" sz="1400" dirty="0"/>
          </a:p>
        </p:txBody>
      </p:sp>
    </p:spTree>
    <p:extLst>
      <p:ext uri="{BB962C8B-B14F-4D97-AF65-F5344CB8AC3E}">
        <p14:creationId xmlns:p14="http://schemas.microsoft.com/office/powerpoint/2010/main" val="277931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70637-4297-2701-EF6D-7A03BC433DF0}"/>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a:t>DATA VISUALIZATION</a:t>
            </a:r>
            <a:endParaRPr lang="en-US" sz="4000"/>
          </a:p>
        </p:txBody>
      </p:sp>
      <p:grpSp>
        <p:nvGrpSpPr>
          <p:cNvPr id="24" name="Group 2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FE283EB-499A-5653-8D2A-AD624C394667}"/>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lgn="ctr">
              <a:spcAft>
                <a:spcPts val="600"/>
              </a:spcAft>
              <a:buNone/>
            </a:pPr>
            <a:r>
              <a:rPr lang="en-US" dirty="0"/>
              <a:t>To count the total number of categorial data, we’re using “count plot”. </a:t>
            </a:r>
            <a:r>
              <a:rPr lang="en-US" i="0" dirty="0">
                <a:effectLst/>
              </a:rPr>
              <a:t>A count plot can be thought of as a histogram across a categorical, instead of quantitative, variable. </a:t>
            </a:r>
            <a:endParaRPr lang="en-US" dirty="0"/>
          </a:p>
        </p:txBody>
      </p:sp>
      <p:sp>
        <p:nvSpPr>
          <p:cNvPr id="30" name="Rectangle 2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bar chart&#10;&#10;Description automatically generated">
            <a:extLst>
              <a:ext uri="{FF2B5EF4-FFF2-40B4-BE49-F238E27FC236}">
                <a16:creationId xmlns:a16="http://schemas.microsoft.com/office/drawing/2014/main" id="{B3E917BB-2874-A5CC-294D-6B77665BB7D7}"/>
              </a:ext>
            </a:extLst>
          </p:cNvPr>
          <p:cNvPicPr>
            <a:picLocks noChangeAspect="1"/>
          </p:cNvPicPr>
          <p:nvPr/>
        </p:nvPicPr>
        <p:blipFill rotWithShape="1">
          <a:blip r:embed="rId3"/>
          <a:srcRect r="4" b="324"/>
          <a:stretch/>
        </p:blipFill>
        <p:spPr>
          <a:xfrm>
            <a:off x="5977788" y="799352"/>
            <a:ext cx="5425410" cy="5259296"/>
          </a:xfrm>
          <a:prstGeom prst="rect">
            <a:avLst/>
          </a:prstGeom>
        </p:spPr>
      </p:pic>
    </p:spTree>
    <p:extLst>
      <p:ext uri="{BB962C8B-B14F-4D97-AF65-F5344CB8AC3E}">
        <p14:creationId xmlns:p14="http://schemas.microsoft.com/office/powerpoint/2010/main" val="300847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2">
            <a:extLst>
              <a:ext uri="{FF2B5EF4-FFF2-40B4-BE49-F238E27FC236}">
                <a16:creationId xmlns:a16="http://schemas.microsoft.com/office/drawing/2014/main" id="{D462EE7E-14DF-497D-AE08-F6623DB88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9CADA-6BC9-D918-C9FF-612D1C151DC2}"/>
              </a:ext>
            </a:extLst>
          </p:cNvPr>
          <p:cNvSpPr>
            <a:spLocks noGrp="1"/>
          </p:cNvSpPr>
          <p:nvPr>
            <p:ph type="title"/>
          </p:nvPr>
        </p:nvSpPr>
        <p:spPr>
          <a:xfrm>
            <a:off x="7989259" y="891540"/>
            <a:ext cx="3507415" cy="1346693"/>
          </a:xfrm>
        </p:spPr>
        <p:txBody>
          <a:bodyPr vert="horz" lIns="91440" tIns="45720" rIns="91440" bIns="45720" rtlCol="0" anchor="ctr">
            <a:normAutofit/>
          </a:bodyPr>
          <a:lstStyle/>
          <a:p>
            <a:pPr algn="ctr"/>
            <a:r>
              <a:rPr lang="en-US" sz="3600" b="1" dirty="0"/>
              <a:t>DATA VISUALIZATION</a:t>
            </a:r>
          </a:p>
        </p:txBody>
      </p:sp>
      <p:sp>
        <p:nvSpPr>
          <p:cNvPr id="64" name="Rectangle 54">
            <a:extLst>
              <a:ext uri="{FF2B5EF4-FFF2-40B4-BE49-F238E27FC236}">
                <a16:creationId xmlns:a16="http://schemas.microsoft.com/office/drawing/2014/main" id="{2FBF0AC7-1F73-4A5E-882F-8C2A41F1A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570E9725-3BCD-EB21-4EB3-4B01EE4FD25D}"/>
              </a:ext>
            </a:extLst>
          </p:cNvPr>
          <p:cNvPicPr>
            <a:picLocks noChangeAspect="1"/>
          </p:cNvPicPr>
          <p:nvPr/>
        </p:nvPicPr>
        <p:blipFill>
          <a:blip r:embed="rId3"/>
          <a:stretch>
            <a:fillRect/>
          </a:stretch>
        </p:blipFill>
        <p:spPr>
          <a:xfrm>
            <a:off x="1044110" y="1907080"/>
            <a:ext cx="2966332" cy="3040029"/>
          </a:xfrm>
          <a:prstGeom prst="rect">
            <a:avLst/>
          </a:prstGeom>
          <a:effectLst>
            <a:outerShdw blurRad="406400" dist="317500" dir="5400000" sx="89000" sy="89000" rotWithShape="0">
              <a:prstClr val="black">
                <a:alpha val="15000"/>
              </a:prstClr>
            </a:outerShdw>
          </a:effectLst>
        </p:spPr>
      </p:pic>
      <p:pic>
        <p:nvPicPr>
          <p:cNvPr id="6" name="Picture 5" descr="Chart, scatter chart&#10;&#10;Description automatically generated">
            <a:extLst>
              <a:ext uri="{FF2B5EF4-FFF2-40B4-BE49-F238E27FC236}">
                <a16:creationId xmlns:a16="http://schemas.microsoft.com/office/drawing/2014/main" id="{2D56D250-4951-300E-479E-4CCDFA34B335}"/>
              </a:ext>
            </a:extLst>
          </p:cNvPr>
          <p:cNvPicPr>
            <a:picLocks noChangeAspect="1"/>
          </p:cNvPicPr>
          <p:nvPr/>
        </p:nvPicPr>
        <p:blipFill>
          <a:blip r:embed="rId4"/>
          <a:stretch>
            <a:fillRect/>
          </a:stretch>
        </p:blipFill>
        <p:spPr>
          <a:xfrm>
            <a:off x="4596790" y="891540"/>
            <a:ext cx="2432256" cy="2374689"/>
          </a:xfrm>
          <a:prstGeom prst="rect">
            <a:avLst/>
          </a:prstGeom>
          <a:effectLst>
            <a:outerShdw blurRad="406400" dist="317500" dir="5400000" sx="89000" sy="89000" rotWithShape="0">
              <a:prstClr val="black">
                <a:alpha val="15000"/>
              </a:prstClr>
            </a:outerShdw>
          </a:effectLst>
        </p:spPr>
      </p:pic>
      <p:pic>
        <p:nvPicPr>
          <p:cNvPr id="4" name="Picture 3" descr="Chart, scatter chart&#10;&#10;Description automatically generated">
            <a:extLst>
              <a:ext uri="{FF2B5EF4-FFF2-40B4-BE49-F238E27FC236}">
                <a16:creationId xmlns:a16="http://schemas.microsoft.com/office/drawing/2014/main" id="{96154EB7-6945-F1AD-E44E-C03837F8DA64}"/>
              </a:ext>
            </a:extLst>
          </p:cNvPr>
          <p:cNvPicPr>
            <a:picLocks noChangeAspect="1"/>
          </p:cNvPicPr>
          <p:nvPr/>
        </p:nvPicPr>
        <p:blipFill>
          <a:blip r:embed="rId5"/>
          <a:stretch>
            <a:fillRect/>
          </a:stretch>
        </p:blipFill>
        <p:spPr>
          <a:xfrm>
            <a:off x="4587525" y="3587962"/>
            <a:ext cx="2479233" cy="2374688"/>
          </a:xfrm>
          <a:prstGeom prst="rect">
            <a:avLst/>
          </a:prstGeom>
          <a:effectLst>
            <a:outerShdw blurRad="406400" dist="317500" dir="5400000" sx="89000" sy="89000" rotWithShape="0">
              <a:prstClr val="black">
                <a:alpha val="15000"/>
              </a:prstClr>
            </a:outerShdw>
          </a:effectLst>
        </p:spPr>
      </p:pic>
      <p:sp>
        <p:nvSpPr>
          <p:cNvPr id="3" name="TextBox 2">
            <a:extLst>
              <a:ext uri="{FF2B5EF4-FFF2-40B4-BE49-F238E27FC236}">
                <a16:creationId xmlns:a16="http://schemas.microsoft.com/office/drawing/2014/main" id="{E70BA4E9-4B08-FA94-2283-E3F9E8FCE80F}"/>
              </a:ext>
            </a:extLst>
          </p:cNvPr>
          <p:cNvSpPr txBox="1"/>
          <p:nvPr/>
        </p:nvSpPr>
        <p:spPr>
          <a:xfrm>
            <a:off x="7989259" y="2399100"/>
            <a:ext cx="3507415" cy="3645083"/>
          </a:xfrm>
          <a:prstGeom prst="rect">
            <a:avLst/>
          </a:prstGeom>
        </p:spPr>
        <p:txBody>
          <a:bodyPr vert="horz" lIns="91440" tIns="45720" rIns="91440" bIns="45720" rtlCol="0">
            <a:normAutofit/>
          </a:bodyPr>
          <a:lstStyle/>
          <a:p>
            <a:pPr algn="ctr">
              <a:lnSpc>
                <a:spcPct val="90000"/>
              </a:lnSpc>
              <a:spcAft>
                <a:spcPts val="600"/>
              </a:spcAft>
            </a:pPr>
            <a:r>
              <a:rPr lang="en-US" sz="2400" dirty="0"/>
              <a:t>To visualize the relation between selling price and the numerical columns, we’ve used “</a:t>
            </a:r>
            <a:r>
              <a:rPr lang="en-US" sz="2400" dirty="0" err="1"/>
              <a:t>lm</a:t>
            </a:r>
            <a:r>
              <a:rPr lang="en-US" sz="2400" dirty="0"/>
              <a:t> plot”. </a:t>
            </a:r>
            <a:r>
              <a:rPr lang="en-US" sz="2400" b="0" i="0" dirty="0">
                <a:effectLst/>
              </a:rPr>
              <a:t>The </a:t>
            </a:r>
            <a:r>
              <a:rPr lang="en-US" sz="2400" b="0" i="0" dirty="0" err="1">
                <a:effectLst/>
              </a:rPr>
              <a:t>lm</a:t>
            </a:r>
            <a:r>
              <a:rPr lang="en-US" sz="2400" b="0" i="0" dirty="0">
                <a:effectLst/>
              </a:rPr>
              <a:t> plot </a:t>
            </a:r>
            <a:r>
              <a:rPr lang="en-US" sz="2400" b="0" i="0" dirty="0" err="1">
                <a:effectLst/>
              </a:rPr>
              <a:t>plot</a:t>
            </a:r>
            <a:r>
              <a:rPr lang="en-US" sz="2400" b="0" i="0" dirty="0">
                <a:effectLst/>
              </a:rPr>
              <a:t> shows the line along with datapoints on the 2d space.</a:t>
            </a:r>
            <a:endParaRPr lang="en-US" sz="2400" dirty="0"/>
          </a:p>
        </p:txBody>
      </p:sp>
    </p:spTree>
    <p:extLst>
      <p:ext uri="{BB962C8B-B14F-4D97-AF65-F5344CB8AC3E}">
        <p14:creationId xmlns:p14="http://schemas.microsoft.com/office/powerpoint/2010/main" val="125131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732E6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6A7363A-4B96-0FE4-7384-160DFAD55DA5}"/>
              </a:ext>
            </a:extLst>
          </p:cNvPr>
          <p:cNvSpPr>
            <a:spLocks noGrp="1"/>
          </p:cNvSpPr>
          <p:nvPr>
            <p:ph type="title"/>
          </p:nvPr>
        </p:nvSpPr>
        <p:spPr>
          <a:xfrm>
            <a:off x="777240" y="694944"/>
            <a:ext cx="6610388" cy="1042416"/>
          </a:xfrm>
        </p:spPr>
        <p:txBody>
          <a:bodyPr vert="horz" lIns="91440" tIns="45720" rIns="91440" bIns="45720" rtlCol="0" anchor="ctr">
            <a:normAutofit/>
          </a:bodyPr>
          <a:lstStyle/>
          <a:p>
            <a:r>
              <a:rPr lang="en-US" sz="4200" b="1" kern="1200">
                <a:solidFill>
                  <a:srgbClr val="FFFFFF"/>
                </a:solidFill>
                <a:latin typeface="+mj-lt"/>
                <a:ea typeface="+mj-ea"/>
                <a:cs typeface="+mj-cs"/>
              </a:rPr>
              <a:t>DATA PRE-PROCESSING</a:t>
            </a:r>
            <a:endParaRPr lang="en-US" sz="4200" kern="1200">
              <a:solidFill>
                <a:srgbClr val="FFFFFF"/>
              </a:solidFill>
              <a:latin typeface="+mj-lt"/>
              <a:ea typeface="+mj-ea"/>
              <a:cs typeface="+mj-cs"/>
            </a:endParaRP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F67453">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F67453">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BA321B-9654-64A7-AE4D-21E9CC55E45B}"/>
              </a:ext>
            </a:extLst>
          </p:cNvPr>
          <p:cNvSpPr txBox="1"/>
          <p:nvPr/>
        </p:nvSpPr>
        <p:spPr>
          <a:xfrm>
            <a:off x="8109311" y="2393792"/>
            <a:ext cx="3360212" cy="37408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dirty="0"/>
              <a:t>As there are no null values in the dataset, we haven’t deleted any rows.</a:t>
            </a:r>
          </a:p>
          <a:p>
            <a:pPr indent="-228600">
              <a:lnSpc>
                <a:spcPct val="90000"/>
              </a:lnSpc>
              <a:spcAft>
                <a:spcPts val="600"/>
              </a:spcAft>
              <a:buFont typeface="Arial" panose="020B0604020202020204" pitchFamily="34" charset="0"/>
              <a:buChar char="•"/>
            </a:pPr>
            <a:r>
              <a:rPr lang="en-US" sz="1500" dirty="0"/>
              <a:t>We’ve added some dummy values for </a:t>
            </a:r>
            <a:r>
              <a:rPr lang="en-US" sz="1500" b="0" i="0" dirty="0">
                <a:effectLst/>
              </a:rPr>
              <a:t>quantifying our categorical data to be used in ML model.</a:t>
            </a:r>
          </a:p>
          <a:p>
            <a:pPr indent="-228600">
              <a:lnSpc>
                <a:spcPct val="90000"/>
              </a:lnSpc>
              <a:spcAft>
                <a:spcPts val="600"/>
              </a:spcAft>
              <a:buFont typeface="Arial" panose="020B0604020202020204" pitchFamily="34" charset="0"/>
              <a:buChar char="•"/>
            </a:pPr>
            <a:r>
              <a:rPr lang="en-US" sz="1500" dirty="0"/>
              <a:t>The below are the dummy values added in our code</a:t>
            </a:r>
          </a:p>
          <a:p>
            <a:pPr lvl="2" indent="-228600">
              <a:lnSpc>
                <a:spcPct val="90000"/>
              </a:lnSpc>
              <a:spcAft>
                <a:spcPts val="600"/>
              </a:spcAft>
              <a:buFont typeface="Arial" panose="020B0604020202020204" pitchFamily="34" charset="0"/>
              <a:buChar char="•"/>
            </a:pPr>
            <a:r>
              <a:rPr lang="en-US" sz="1500" dirty="0" err="1"/>
              <a:t>fuel_type</a:t>
            </a:r>
            <a:r>
              <a:rPr lang="en-US" sz="1500" b="0" dirty="0" err="1">
                <a:effectLst/>
              </a:rPr>
              <a:t>_CNG</a:t>
            </a:r>
            <a:r>
              <a:rPr lang="en-US" sz="1500" b="0" dirty="0">
                <a:effectLst/>
              </a:rPr>
              <a:t>, </a:t>
            </a:r>
            <a:r>
              <a:rPr lang="en-US" sz="1500" dirty="0" err="1"/>
              <a:t>f</a:t>
            </a:r>
            <a:r>
              <a:rPr lang="en-US" sz="1500" b="0" dirty="0" err="1">
                <a:effectLst/>
              </a:rPr>
              <a:t>uel_type_Diesel</a:t>
            </a:r>
            <a:r>
              <a:rPr lang="en-US" sz="1500" b="0" dirty="0">
                <a:effectLst/>
              </a:rPr>
              <a:t>, </a:t>
            </a:r>
            <a:r>
              <a:rPr lang="en-US" sz="1500" dirty="0" err="1"/>
              <a:t>f</a:t>
            </a:r>
            <a:r>
              <a:rPr lang="en-US" sz="1500" b="0" dirty="0" err="1">
                <a:effectLst/>
              </a:rPr>
              <a:t>uel_type_Petrol</a:t>
            </a:r>
            <a:endParaRPr lang="en-US" sz="1500" b="0" dirty="0">
              <a:effectLst/>
            </a:endParaRPr>
          </a:p>
          <a:p>
            <a:pPr lvl="2" indent="-228600">
              <a:lnSpc>
                <a:spcPct val="90000"/>
              </a:lnSpc>
              <a:spcAft>
                <a:spcPts val="600"/>
              </a:spcAft>
              <a:buFont typeface="Arial" panose="020B0604020202020204" pitchFamily="34" charset="0"/>
              <a:buChar char="•"/>
            </a:pPr>
            <a:r>
              <a:rPr lang="en-US" sz="1500" dirty="0" err="1"/>
              <a:t>s</a:t>
            </a:r>
            <a:r>
              <a:rPr lang="en-US" sz="1500" b="0" dirty="0" err="1">
                <a:effectLst/>
              </a:rPr>
              <a:t>eller_type_Dealer</a:t>
            </a:r>
            <a:r>
              <a:rPr lang="en-US" sz="1500" b="0" dirty="0">
                <a:effectLst/>
              </a:rPr>
              <a:t>, </a:t>
            </a:r>
            <a:r>
              <a:rPr lang="en-US" sz="1500" b="0" dirty="0" err="1">
                <a:effectLst/>
              </a:rPr>
              <a:t>seller_type_Individual</a:t>
            </a:r>
            <a:endParaRPr lang="en-US" sz="1500" b="0" dirty="0">
              <a:effectLst/>
            </a:endParaRPr>
          </a:p>
          <a:p>
            <a:pPr lvl="2" indent="-228600">
              <a:lnSpc>
                <a:spcPct val="90000"/>
              </a:lnSpc>
              <a:spcAft>
                <a:spcPts val="600"/>
              </a:spcAft>
              <a:buFont typeface="Arial" panose="020B0604020202020204" pitchFamily="34" charset="0"/>
              <a:buChar char="•"/>
            </a:pPr>
            <a:r>
              <a:rPr lang="en-US" sz="1500" dirty="0" err="1"/>
              <a:t>t</a:t>
            </a:r>
            <a:r>
              <a:rPr lang="en-US" sz="1500" b="0" dirty="0" err="1">
                <a:effectLst/>
              </a:rPr>
              <a:t>ransmission_Automatic</a:t>
            </a:r>
            <a:r>
              <a:rPr lang="en-US" sz="1500" b="0" dirty="0">
                <a:effectLst/>
              </a:rPr>
              <a:t>, </a:t>
            </a:r>
            <a:r>
              <a:rPr lang="en-US" sz="1500" dirty="0" err="1"/>
              <a:t>t</a:t>
            </a:r>
            <a:r>
              <a:rPr lang="en-US" sz="1500" b="0" dirty="0" err="1">
                <a:effectLst/>
              </a:rPr>
              <a:t>ransmission_Manual</a:t>
            </a:r>
            <a:endParaRPr lang="en-US" sz="1500" b="0" dirty="0">
              <a:effectLst/>
            </a:endParaRPr>
          </a:p>
        </p:txBody>
      </p:sp>
      <p:pic>
        <p:nvPicPr>
          <p:cNvPr id="9" name="Picture 8" descr="Chart, treemap chart&#10;&#10;Description automatically generated">
            <a:extLst>
              <a:ext uri="{FF2B5EF4-FFF2-40B4-BE49-F238E27FC236}">
                <a16:creationId xmlns:a16="http://schemas.microsoft.com/office/drawing/2014/main" id="{32FC2581-1993-018B-E601-B17304FB10A8}"/>
              </a:ext>
            </a:extLst>
          </p:cNvPr>
          <p:cNvPicPr>
            <a:picLocks noChangeAspect="1"/>
          </p:cNvPicPr>
          <p:nvPr/>
        </p:nvPicPr>
        <p:blipFill rotWithShape="1">
          <a:blip r:embed="rId2"/>
          <a:srcRect r="8983"/>
          <a:stretch/>
        </p:blipFill>
        <p:spPr>
          <a:xfrm>
            <a:off x="1680660" y="2228062"/>
            <a:ext cx="4248192" cy="3948901"/>
          </a:xfrm>
          <a:prstGeom prst="rect">
            <a:avLst/>
          </a:prstGeom>
        </p:spPr>
      </p:pic>
    </p:spTree>
    <p:extLst>
      <p:ext uri="{BB962C8B-B14F-4D97-AF65-F5344CB8AC3E}">
        <p14:creationId xmlns:p14="http://schemas.microsoft.com/office/powerpoint/2010/main" val="210845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E5EC6-3BDC-3C4F-0172-0EEC462DA1DA}"/>
              </a:ext>
            </a:extLst>
          </p:cNvPr>
          <p:cNvSpPr>
            <a:spLocks noGrp="1"/>
          </p:cNvSpPr>
          <p:nvPr>
            <p:ph type="title"/>
          </p:nvPr>
        </p:nvSpPr>
        <p:spPr>
          <a:xfrm>
            <a:off x="589560" y="856180"/>
            <a:ext cx="4560584" cy="1128068"/>
          </a:xfrm>
        </p:spPr>
        <p:txBody>
          <a:bodyPr anchor="ctr">
            <a:normAutofit/>
          </a:bodyPr>
          <a:lstStyle/>
          <a:p>
            <a:r>
              <a:rPr lang="en-US" sz="4000" b="1"/>
              <a:t>MODEL SELECTION</a:t>
            </a:r>
          </a:p>
        </p:txBody>
      </p:sp>
      <p:grpSp>
        <p:nvGrpSpPr>
          <p:cNvPr id="51" name="Group 3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5B8DD0-6821-A5F7-D5E2-6C90B109D67F}"/>
              </a:ext>
            </a:extLst>
          </p:cNvPr>
          <p:cNvSpPr>
            <a:spLocks noGrp="1"/>
          </p:cNvSpPr>
          <p:nvPr>
            <p:ph idx="1"/>
          </p:nvPr>
        </p:nvSpPr>
        <p:spPr>
          <a:xfrm>
            <a:off x="590719" y="2330505"/>
            <a:ext cx="4559425" cy="3979585"/>
          </a:xfrm>
        </p:spPr>
        <p:txBody>
          <a:bodyPr anchor="ctr">
            <a:normAutofit/>
          </a:bodyPr>
          <a:lstStyle/>
          <a:p>
            <a:r>
              <a:rPr lang="en-IN" sz="2000">
                <a:cs typeface="Times New Roman" panose="02020603050405020304" pitchFamily="18" charset="0"/>
              </a:rPr>
              <a:t>We used Linear regression, because it makes predictions for continuous/real or numeric variables such as sales, salary, age, product price, etc.</a:t>
            </a:r>
          </a:p>
          <a:p>
            <a:r>
              <a:rPr lang="en-IN" sz="2000">
                <a:cs typeface="Times New Roman" panose="02020603050405020304" pitchFamily="18" charset="0"/>
              </a:rPr>
              <a:t>Linear regression shows the linear relationship, which means it finds how the value of the dependent variable is changing according to the value of the independent variable.</a:t>
            </a:r>
          </a:p>
        </p:txBody>
      </p:sp>
      <p:sp>
        <p:nvSpPr>
          <p:cNvPr id="45" name="Rectangle 4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scatter chart&#10;&#10;Description automatically generated">
            <a:extLst>
              <a:ext uri="{FF2B5EF4-FFF2-40B4-BE49-F238E27FC236}">
                <a16:creationId xmlns:a16="http://schemas.microsoft.com/office/drawing/2014/main" id="{724FB2D5-BDCD-3300-B541-D4D0DF525008}"/>
              </a:ext>
            </a:extLst>
          </p:cNvPr>
          <p:cNvPicPr>
            <a:picLocks noGrp="1"/>
          </p:cNvPicPr>
          <p:nvPr/>
        </p:nvPicPr>
        <p:blipFill rotWithShape="1">
          <a:blip r:embed="rId2">
            <a:extLst>
              <a:ext uri="{28A0092B-C50C-407E-A947-70E740481C1C}">
                <a14:useLocalDpi xmlns:a14="http://schemas.microsoft.com/office/drawing/2010/main" val="0"/>
              </a:ext>
            </a:extLst>
          </a:blip>
          <a:srcRect t="3062" r="4" b="4"/>
          <a:stretch/>
        </p:blipFill>
        <p:spPr>
          <a:xfrm>
            <a:off x="5977788" y="799352"/>
            <a:ext cx="5425410" cy="5259296"/>
          </a:xfrm>
          <a:prstGeom prst="rect">
            <a:avLst/>
          </a:prstGeom>
        </p:spPr>
      </p:pic>
    </p:spTree>
    <p:extLst>
      <p:ext uri="{BB962C8B-B14F-4D97-AF65-F5344CB8AC3E}">
        <p14:creationId xmlns:p14="http://schemas.microsoft.com/office/powerpoint/2010/main" val="243128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F574E-FFD5-6B0C-D188-972F232D2FD9}"/>
              </a:ext>
            </a:extLst>
          </p:cNvPr>
          <p:cNvSpPr>
            <a:spLocks noGrp="1"/>
          </p:cNvSpPr>
          <p:nvPr>
            <p:ph type="title"/>
          </p:nvPr>
        </p:nvSpPr>
        <p:spPr>
          <a:xfrm>
            <a:off x="793662" y="386930"/>
            <a:ext cx="10066122" cy="1298448"/>
          </a:xfrm>
        </p:spPr>
        <p:txBody>
          <a:bodyPr anchor="b">
            <a:normAutofit/>
          </a:bodyPr>
          <a:lstStyle/>
          <a:p>
            <a:r>
              <a:rPr lang="en-US" sz="4800" b="1" i="0" dirty="0">
                <a:effectLst/>
              </a:rPr>
              <a:t>MODEL ANALYSIS</a:t>
            </a:r>
            <a:endParaRPr lang="en-US" sz="4800" b="1" dirty="0"/>
          </a:p>
        </p:txBody>
      </p:sp>
      <p:sp>
        <p:nvSpPr>
          <p:cNvPr id="25" name="Rectangle 2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204BA0-AC3D-EF26-D0B0-96C063CFB948}"/>
              </a:ext>
            </a:extLst>
          </p:cNvPr>
          <p:cNvSpPr>
            <a:spLocks noGrp="1"/>
          </p:cNvSpPr>
          <p:nvPr>
            <p:ph idx="1"/>
          </p:nvPr>
        </p:nvSpPr>
        <p:spPr>
          <a:xfrm>
            <a:off x="793661" y="2599509"/>
            <a:ext cx="4530898" cy="3639450"/>
          </a:xfrm>
        </p:spPr>
        <p:txBody>
          <a:bodyPr anchor="ctr">
            <a:normAutofit/>
          </a:bodyPr>
          <a:lstStyle/>
          <a:p>
            <a:pPr marL="0" indent="0">
              <a:buNone/>
            </a:pPr>
            <a:r>
              <a:rPr lang="en-US" sz="2000" dirty="0"/>
              <a:t>We’ve used Linear Regression algorithm for training. </a:t>
            </a:r>
          </a:p>
          <a:p>
            <a:pPr marL="0" indent="0">
              <a:buNone/>
            </a:pPr>
            <a:r>
              <a:rPr lang="en-US" sz="2000" dirty="0"/>
              <a:t>80%of the data is used for training and 20% of the data is used for  testing. </a:t>
            </a:r>
          </a:p>
          <a:p>
            <a:pPr marL="0" indent="0">
              <a:buNone/>
            </a:pPr>
            <a:r>
              <a:rPr lang="en-US" sz="2000" dirty="0"/>
              <a:t>The results are as follow.</a:t>
            </a:r>
          </a:p>
          <a:p>
            <a:pPr marL="0" indent="0">
              <a:buNone/>
            </a:pPr>
            <a:endParaRPr lang="en-US" sz="2000" dirty="0"/>
          </a:p>
        </p:txBody>
      </p:sp>
      <p:pic>
        <p:nvPicPr>
          <p:cNvPr id="5" name="Picture 4" descr="Graphical user interface, text&#10;&#10;Description automatically generated">
            <a:extLst>
              <a:ext uri="{FF2B5EF4-FFF2-40B4-BE49-F238E27FC236}">
                <a16:creationId xmlns:a16="http://schemas.microsoft.com/office/drawing/2014/main" id="{DE4F28AA-283D-E136-ADD8-2746370A8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751" y="2490952"/>
            <a:ext cx="6196535" cy="3563007"/>
          </a:xfrm>
          <a:prstGeom prst="rect">
            <a:avLst/>
          </a:prstGeom>
        </p:spPr>
      </p:pic>
      <p:sp>
        <p:nvSpPr>
          <p:cNvPr id="29" name="Rectangle 2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064772"/>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569</TotalTime>
  <Words>802</Words>
  <Application>Microsoft Office PowerPoint</Application>
  <PresentationFormat>Widescreen</PresentationFormat>
  <Paragraphs>79</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Predicting the price of the Pre-Owned cars</vt:lpstr>
      <vt:lpstr>PowerPoint Presentation</vt:lpstr>
      <vt:lpstr>DATASET SELECTION</vt:lpstr>
      <vt:lpstr>FLOWCHART</vt:lpstr>
      <vt:lpstr>DATA VISUALIZATION</vt:lpstr>
      <vt:lpstr>DATA VISUALIZATION</vt:lpstr>
      <vt:lpstr>DATA PRE-PROCESSING</vt:lpstr>
      <vt:lpstr>MODEL SELECTION</vt:lpstr>
      <vt:lpstr>MODEL ANALYSIS</vt:lpstr>
      <vt:lpstr>Contd..</vt:lpstr>
      <vt:lpstr>PowerPoint Presentation</vt:lpstr>
      <vt:lpstr>CONCLUSIONS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price of the Pre-Owned Cars</dc:title>
  <dc:creator>Palutla, Madhavi</dc:creator>
  <cp:lastModifiedBy>Palutla, Madhavi</cp:lastModifiedBy>
  <cp:revision>107</cp:revision>
  <dcterms:created xsi:type="dcterms:W3CDTF">2022-10-27T06:23:06Z</dcterms:created>
  <dcterms:modified xsi:type="dcterms:W3CDTF">2022-12-04T23:04:30Z</dcterms:modified>
</cp:coreProperties>
</file>