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3" r:id="rId5"/>
  </p:sldMasterIdLst>
  <p:notesMasterIdLst>
    <p:notesMasterId r:id="rId9"/>
  </p:notesMasterIdLst>
  <p:handoutMasterIdLst>
    <p:handoutMasterId r:id="rId10"/>
  </p:handoutMasterIdLst>
  <p:sldIdLst>
    <p:sldId id="836" r:id="rId6"/>
    <p:sldId id="838" r:id="rId7"/>
    <p:sldId id="839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3"/>
    <a:srgbClr val="062B55"/>
    <a:srgbClr val="001F60"/>
    <a:srgbClr val="FFFFFF"/>
    <a:srgbClr val="384A8A"/>
    <a:srgbClr val="113F60"/>
    <a:srgbClr val="123B4C"/>
    <a:srgbClr val="0F305B"/>
    <a:srgbClr val="1F547B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4" autoAdjust="0"/>
    <p:restoredTop sz="94410" autoAdjust="0"/>
  </p:normalViewPr>
  <p:slideViewPr>
    <p:cSldViewPr snapToGrid="0" showGuides="1">
      <p:cViewPr varScale="1">
        <p:scale>
          <a:sx n="72" d="100"/>
          <a:sy n="72" d="100"/>
        </p:scale>
        <p:origin x="47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>
                <a:latin typeface="Century Gothic Regular"/>
              </a:rPr>
              <a:t>7/8/2021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2942-9E23-44FC-9F91-B8D3DD7342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7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19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2"/>
                </a:solidFill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33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6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 b="0" i="0"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0" y="1971676"/>
            <a:ext cx="5128683" cy="138499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2"/>
                </a:solidFill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53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21"/>
          </p:nvPr>
        </p:nvSpPr>
        <p:spPr bwMode="gray">
          <a:xfrm>
            <a:off x="641351" y="1971676"/>
            <a:ext cx="10968567" cy="4162425"/>
          </a:xfrm>
        </p:spPr>
        <p:txBody>
          <a:bodyPr>
            <a:noAutofit/>
          </a:bodyPr>
          <a:lstStyle>
            <a:lvl1pPr marL="0" indent="0">
              <a:buNone/>
              <a:defRPr b="0" i="0"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2"/>
                </a:solidFill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0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2"/>
                </a:solidFill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8466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24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214173"/>
            <a:ext cx="10966449" cy="369332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2400" b="0" i="0" kern="1200" dirty="0">
                <a:solidFill>
                  <a:schemeClr val="tx2"/>
                </a:solidFill>
                <a:latin typeface="Century Gothic Regular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0" y="1139164"/>
            <a:ext cx="10966450" cy="1420261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46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46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46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46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46" b="0" i="0" kern="1200" baseline="0" dirty="0" smtClean="0">
                <a:solidFill>
                  <a:schemeClr val="tx1"/>
                </a:solidFill>
                <a:latin typeface="Century Gothic Regular"/>
                <a:ea typeface="+mn-ea"/>
                <a:cs typeface="Arial" pitchFamily="34" charset="0"/>
              </a:defRPr>
            </a:lvl5pPr>
            <a:lvl6pPr marL="1471839" indent="-29306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46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58391" indent="-28004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46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41165" indent="-234452">
              <a:spcBef>
                <a:spcPts val="0"/>
              </a:spcBef>
              <a:spcAft>
                <a:spcPts val="0"/>
              </a:spcAft>
              <a:buSzPct val="70000"/>
              <a:defRPr sz="1846" baseline="0">
                <a:latin typeface="Arial" pitchFamily="34" charset="0"/>
                <a:cs typeface="Arial" pitchFamily="34" charset="0"/>
              </a:defRPr>
            </a:lvl8pPr>
            <a:lvl9pPr marL="1870733" indent="-22956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46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50" y="689884"/>
            <a:ext cx="10966450" cy="283711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2"/>
                </a:solidFill>
                <a:latin typeface="Century Gothic Regular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6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8" y="711201"/>
            <a:ext cx="10949516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1" y="1971676"/>
            <a:ext cx="10949516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First level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5" name="TextBox 20"/>
          <p:cNvSpPr txBox="1">
            <a:spLocks noChangeArrowheads="1"/>
          </p:cNvSpPr>
          <p:nvPr userDrawn="1"/>
        </p:nvSpPr>
        <p:spPr bwMode="gray">
          <a:xfrm>
            <a:off x="113125" y="6633246"/>
            <a:ext cx="258083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i="0" dirty="0">
                <a:solidFill>
                  <a:schemeClr val="bg1">
                    <a:lumMod val="75000"/>
                  </a:schemeClr>
                </a:solidFill>
                <a:latin typeface="Century Gothic Regular"/>
                <a:cs typeface="Arial" pitchFamily="34" charset="0"/>
              </a:rPr>
              <a:t>Copyright © 2019 Tech Mahindra.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581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4" r:id="rId4"/>
    <p:sldLayoutId id="2147483679" r:id="rId5"/>
    <p:sldLayoutId id="2147483680" r:id="rId6"/>
    <p:sldLayoutId id="2147484376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0" i="0" kern="1200" dirty="0">
          <a:solidFill>
            <a:schemeClr val="tx2"/>
          </a:solidFill>
          <a:latin typeface="Century Gothic Regular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90513" indent="-290513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§"/>
        <a:defRPr lang="en-US" b="0" i="0" kern="1200" dirty="0">
          <a:solidFill>
            <a:schemeClr val="tx1"/>
          </a:solidFill>
          <a:latin typeface="Century Gothic Regular"/>
          <a:ea typeface="+mn-ea"/>
          <a:cs typeface="Arial" pitchFamily="34" charset="0"/>
        </a:defRPr>
      </a:lvl1pPr>
      <a:lvl2pPr marL="285750" indent="-28575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100000"/>
        <a:buFont typeface="Wingdings" pitchFamily="2" charset="2"/>
        <a:buChar char="§"/>
        <a:defRPr lang="en-US" kern="1200" dirty="0">
          <a:solidFill>
            <a:schemeClr val="tx1"/>
          </a:solidFill>
          <a:latin typeface="+mn-lt"/>
          <a:ea typeface="+mn-ea"/>
          <a:cs typeface="Arial" charset="0"/>
        </a:defRPr>
      </a:lvl2pPr>
      <a:lvl3pPr marL="5715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90000"/>
        <a:buFont typeface="Arial" charset="0"/>
        <a:buChar char="–"/>
        <a:defRPr lang="en-US" b="0" i="0" kern="1200" dirty="0">
          <a:solidFill>
            <a:schemeClr val="tx1"/>
          </a:solidFill>
          <a:latin typeface="Century Gothic Regular"/>
          <a:ea typeface="+mn-ea"/>
          <a:cs typeface="Arial" pitchFamily="34" charset="0"/>
        </a:defRPr>
      </a:lvl3pPr>
      <a:lvl4pPr marL="850900" indent="-279400" algn="l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lang="en-US" b="0" i="0" kern="1200" dirty="0">
          <a:solidFill>
            <a:schemeClr val="tx1"/>
          </a:solidFill>
          <a:latin typeface="Century Gothic Regular"/>
          <a:ea typeface="+mn-ea"/>
          <a:cs typeface="Arial" charset="0"/>
        </a:defRPr>
      </a:lvl4pPr>
      <a:lvl5pPr marL="1136650" indent="-285750" algn="l" defTabSz="933450" rtl="0" eaLnBrk="1" fontAlgn="base" hangingPunct="1">
        <a:spcBef>
          <a:spcPct val="0"/>
        </a:spcBef>
        <a:spcAft>
          <a:spcPct val="0"/>
        </a:spcAft>
        <a:buClr>
          <a:schemeClr val="bg2"/>
        </a:buClr>
        <a:buSzPct val="70000"/>
        <a:buFont typeface="Arial" charset="0"/>
        <a:buChar char="–"/>
        <a:defRPr lang="en-US" b="0" i="0" kern="1200" dirty="0">
          <a:solidFill>
            <a:schemeClr val="tx1"/>
          </a:solidFill>
          <a:latin typeface="Century Gothic Regular"/>
          <a:ea typeface="+mn-ea"/>
          <a:cs typeface="Arial" charset="0"/>
        </a:defRPr>
      </a:lvl5pPr>
      <a:lvl6pPr marL="1371600" indent="-241300" algn="l" defTabSz="914400" rtl="0" eaLnBrk="1" latinLnBrk="0" hangingPunct="1">
        <a:spcBef>
          <a:spcPct val="20000"/>
        </a:spcBef>
        <a:buClr>
          <a:schemeClr val="bg2"/>
        </a:buClr>
        <a:buSzPct val="60000"/>
        <a:buFont typeface="Wingdings" pitchFamily="2" charset="2"/>
        <a:buChar char="§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483434" y="1443491"/>
            <a:ext cx="3124365" cy="2000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1350" y="1443492"/>
            <a:ext cx="3124365" cy="2000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41350" y="214173"/>
            <a:ext cx="10966449" cy="369332"/>
          </a:xfrm>
        </p:spPr>
        <p:txBody>
          <a:bodyPr/>
          <a:lstStyle/>
          <a:p>
            <a:r>
              <a:rPr lang="en-US" dirty="0"/>
              <a:t>Heterogeneous  Migration using RMAN : Downtime minimized </a:t>
            </a:r>
          </a:p>
        </p:txBody>
      </p:sp>
      <p:sp>
        <p:nvSpPr>
          <p:cNvPr id="46" name="Text Placeholder 50"/>
          <p:cNvSpPr>
            <a:spLocks noGrp="1"/>
          </p:cNvSpPr>
          <p:nvPr>
            <p:ph type="body" sz="quarter" idx="13"/>
          </p:nvPr>
        </p:nvSpPr>
        <p:spPr>
          <a:xfrm>
            <a:off x="641350" y="689884"/>
            <a:ext cx="10966450" cy="276999"/>
          </a:xfrm>
        </p:spPr>
        <p:txBody>
          <a:bodyPr/>
          <a:lstStyle/>
          <a:p>
            <a:r>
              <a:rPr lang="en-US" dirty="0"/>
              <a:t>AIX /  Oracle to  Oracle Linux / Oracle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1350" y="3545409"/>
            <a:ext cx="10966449" cy="274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/>
              </a:rPr>
              <a:t>Migration Process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1350" y="3883925"/>
            <a:ext cx="5394960" cy="2734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Initiate: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Prepare Source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 DB Backup using (L0)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 incremental DB Backup using RMAN (L1- Ln)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 file system backup (full &amp; incremental)</a:t>
            </a:r>
          </a:p>
          <a:p>
            <a:pPr marL="3175" marR="0" lvl="0" indent="-3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Cut-over: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Shutdown  Source Application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Tablespace (Read-only)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 Final incremental DB backup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Meta data backup</a:t>
            </a:r>
          </a:p>
          <a:p>
            <a:pPr marL="284163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54064" y="3898203"/>
            <a:ext cx="5486400" cy="2705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Initiate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Install / Setup Oracle 12c</a:t>
            </a:r>
            <a:r>
              <a:rPr kumimoji="0" lang="en-I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Application Instance 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400" baseline="0" dirty="0">
                <a:solidFill>
                  <a:prstClr val="black"/>
                </a:solidFill>
                <a:latin typeface="Arial"/>
              </a:rPr>
              <a:t>Conversion of RMAN Backup Set to target endian</a:t>
            </a:r>
            <a:r>
              <a:rPr lang="en-IN" sz="1400" dirty="0">
                <a:solidFill>
                  <a:prstClr val="black"/>
                </a:solidFill>
                <a:latin typeface="Arial"/>
              </a:rPr>
              <a:t> format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DB Backup (L 0)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DB Back (L1.. Ln)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file system backup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Cutover: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final incremental DB backup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/ apply Metal data and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Open the database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Validation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Application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services &amp; do the validation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01823" y="1520699"/>
            <a:ext cx="29314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Minimum/ Near Zero Downtime</a:t>
            </a:r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65714" y="3066594"/>
            <a:ext cx="466344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1"/>
              </a:buClr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Rebuild Meta Information (Views, Synonyms, Triggers, Roles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etc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904564" y="1812839"/>
            <a:ext cx="1159437" cy="1206985"/>
            <a:chOff x="1551065" y="2295195"/>
            <a:chExt cx="1159437" cy="120698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65" y="2295195"/>
              <a:ext cx="1159437" cy="120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ectangle 31"/>
            <p:cNvSpPr/>
            <p:nvPr/>
          </p:nvSpPr>
          <p:spPr>
            <a:xfrm>
              <a:off x="1666161" y="2596851"/>
              <a:ext cx="822960" cy="27432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1682325" y="2898688"/>
              <a:ext cx="822960" cy="18288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SYSAUX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86532" y="2330718"/>
              <a:ext cx="914400" cy="2930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65" name="Pentagon 64"/>
          <p:cNvSpPr/>
          <p:nvPr/>
        </p:nvSpPr>
        <p:spPr>
          <a:xfrm>
            <a:off x="4193596" y="1804468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RMAN Incremental Level 0  Backup </a:t>
            </a:r>
          </a:p>
        </p:txBody>
      </p:sp>
      <p:sp>
        <p:nvSpPr>
          <p:cNvPr id="66" name="Pentagon 65"/>
          <p:cNvSpPr/>
          <p:nvPr/>
        </p:nvSpPr>
        <p:spPr>
          <a:xfrm>
            <a:off x="4193596" y="2136161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Restore RMAN Incremental Level 1 - n  Backup </a:t>
            </a:r>
          </a:p>
        </p:txBody>
      </p:sp>
      <p:sp>
        <p:nvSpPr>
          <p:cNvPr id="67" name="Pentagon 66"/>
          <p:cNvSpPr/>
          <p:nvPr/>
        </p:nvSpPr>
        <p:spPr>
          <a:xfrm>
            <a:off x="4193596" y="2467666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pump to import Meta data</a:t>
            </a:r>
          </a:p>
        </p:txBody>
      </p:sp>
      <p:cxnSp>
        <p:nvCxnSpPr>
          <p:cNvPr id="68" name="Elbow Connector 67"/>
          <p:cNvCxnSpPr>
            <a:stCxn id="60" idx="2"/>
            <a:endCxn id="70" idx="2"/>
          </p:cNvCxnSpPr>
          <p:nvPr/>
        </p:nvCxnSpPr>
        <p:spPr>
          <a:xfrm rot="5400000" flipH="1" flipV="1">
            <a:off x="5825957" y="-342857"/>
            <a:ext cx="21007" cy="6704356"/>
          </a:xfrm>
          <a:prstGeom prst="bentConnector3">
            <a:avLst>
              <a:gd name="adj1" fmla="val -10882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8608920" y="1791832"/>
            <a:ext cx="1159437" cy="1206985"/>
            <a:chOff x="1551065" y="2295195"/>
            <a:chExt cx="1159437" cy="1206985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65" y="2295195"/>
              <a:ext cx="1159437" cy="120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31"/>
            <p:cNvSpPr/>
            <p:nvPr/>
          </p:nvSpPr>
          <p:spPr>
            <a:xfrm>
              <a:off x="1666161" y="2596851"/>
              <a:ext cx="822960" cy="27432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72" name="Rectangle 31"/>
            <p:cNvSpPr/>
            <p:nvPr/>
          </p:nvSpPr>
          <p:spPr>
            <a:xfrm>
              <a:off x="1682325" y="2898688"/>
              <a:ext cx="822960" cy="18288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SYSAUX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86532" y="2330718"/>
              <a:ext cx="914400" cy="2930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74" name="Pentagon 73"/>
          <p:cNvSpPr/>
          <p:nvPr/>
        </p:nvSpPr>
        <p:spPr>
          <a:xfrm flipH="1">
            <a:off x="9788728" y="2309359"/>
            <a:ext cx="1737360" cy="36576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Database</a:t>
            </a:r>
          </a:p>
        </p:txBody>
      </p:sp>
      <p:sp>
        <p:nvSpPr>
          <p:cNvPr id="75" name="Oval 74"/>
          <p:cNvSpPr/>
          <p:nvPr/>
        </p:nvSpPr>
        <p:spPr>
          <a:xfrm>
            <a:off x="11231215" y="2369508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4242767" y="1827600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242767" y="2168233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4245039" y="2470761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87579" y="1824589"/>
            <a:ext cx="1159437" cy="365760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Times New Roman"/>
              </a:rPr>
              <a:t>Application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768357" y="1824299"/>
            <a:ext cx="1128812" cy="365760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Times New Roman"/>
              </a:rPr>
              <a:t>Application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59" y="1206372"/>
            <a:ext cx="489314" cy="470249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8388784" y="1046457"/>
            <a:ext cx="812803" cy="678816"/>
          </a:xfrm>
          <a:prstGeom prst="cloud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31"/>
          <p:cNvSpPr/>
          <p:nvPr/>
        </p:nvSpPr>
        <p:spPr>
          <a:xfrm>
            <a:off x="2019660" y="2685896"/>
            <a:ext cx="822960" cy="182880"/>
          </a:xfrm>
          <a:custGeom>
            <a:avLst/>
            <a:gdLst>
              <a:gd name="connsiteX0" fmla="*/ 0 w 1600200"/>
              <a:gd name="connsiteY0" fmla="*/ 0 h 381000"/>
              <a:gd name="connsiteX1" fmla="*/ 1600200 w 1600200"/>
              <a:gd name="connsiteY1" fmla="*/ 0 h 381000"/>
              <a:gd name="connsiteX2" fmla="*/ 1600200 w 1600200"/>
              <a:gd name="connsiteY2" fmla="*/ 381000 h 381000"/>
              <a:gd name="connsiteX3" fmla="*/ 0 w 1600200"/>
              <a:gd name="connsiteY3" fmla="*/ 381000 h 381000"/>
              <a:gd name="connsiteX4" fmla="*/ 0 w 1600200"/>
              <a:gd name="connsiteY4" fmla="*/ 0 h 381000"/>
              <a:gd name="connsiteX0" fmla="*/ 109182 w 1709382"/>
              <a:gd name="connsiteY0" fmla="*/ 0 h 381000"/>
              <a:gd name="connsiteX1" fmla="*/ 1709382 w 1709382"/>
              <a:gd name="connsiteY1" fmla="*/ 0 h 381000"/>
              <a:gd name="connsiteX2" fmla="*/ 1709382 w 1709382"/>
              <a:gd name="connsiteY2" fmla="*/ 381000 h 381000"/>
              <a:gd name="connsiteX3" fmla="*/ 0 w 1709382"/>
              <a:gd name="connsiteY3" fmla="*/ 176284 h 381000"/>
              <a:gd name="connsiteX4" fmla="*/ 109182 w 1709382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82" h="381000">
                <a:moveTo>
                  <a:pt x="109182" y="0"/>
                </a:moveTo>
                <a:lnTo>
                  <a:pt x="1709382" y="0"/>
                </a:lnTo>
                <a:lnTo>
                  <a:pt x="1709382" y="381000"/>
                </a:lnTo>
                <a:lnTo>
                  <a:pt x="0" y="176284"/>
                </a:lnTo>
                <a:lnTo>
                  <a:pt x="109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sp>
        <p:nvSpPr>
          <p:cNvPr id="84" name="Rectangle 31"/>
          <p:cNvSpPr/>
          <p:nvPr/>
        </p:nvSpPr>
        <p:spPr>
          <a:xfrm>
            <a:off x="8740180" y="2667970"/>
            <a:ext cx="822960" cy="182880"/>
          </a:xfrm>
          <a:custGeom>
            <a:avLst/>
            <a:gdLst>
              <a:gd name="connsiteX0" fmla="*/ 0 w 1600200"/>
              <a:gd name="connsiteY0" fmla="*/ 0 h 381000"/>
              <a:gd name="connsiteX1" fmla="*/ 1600200 w 1600200"/>
              <a:gd name="connsiteY1" fmla="*/ 0 h 381000"/>
              <a:gd name="connsiteX2" fmla="*/ 1600200 w 1600200"/>
              <a:gd name="connsiteY2" fmla="*/ 381000 h 381000"/>
              <a:gd name="connsiteX3" fmla="*/ 0 w 1600200"/>
              <a:gd name="connsiteY3" fmla="*/ 381000 h 381000"/>
              <a:gd name="connsiteX4" fmla="*/ 0 w 1600200"/>
              <a:gd name="connsiteY4" fmla="*/ 0 h 381000"/>
              <a:gd name="connsiteX0" fmla="*/ 109182 w 1709382"/>
              <a:gd name="connsiteY0" fmla="*/ 0 h 381000"/>
              <a:gd name="connsiteX1" fmla="*/ 1709382 w 1709382"/>
              <a:gd name="connsiteY1" fmla="*/ 0 h 381000"/>
              <a:gd name="connsiteX2" fmla="*/ 1709382 w 1709382"/>
              <a:gd name="connsiteY2" fmla="*/ 381000 h 381000"/>
              <a:gd name="connsiteX3" fmla="*/ 0 w 1709382"/>
              <a:gd name="connsiteY3" fmla="*/ 176284 h 381000"/>
              <a:gd name="connsiteX4" fmla="*/ 109182 w 1709382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82" h="381000">
                <a:moveTo>
                  <a:pt x="109182" y="0"/>
                </a:moveTo>
                <a:lnTo>
                  <a:pt x="1709382" y="0"/>
                </a:lnTo>
                <a:lnTo>
                  <a:pt x="1709382" y="381000"/>
                </a:lnTo>
                <a:lnTo>
                  <a:pt x="0" y="176284"/>
                </a:lnTo>
                <a:lnTo>
                  <a:pt x="109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697" y="2753594"/>
            <a:ext cx="531338" cy="375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602CE5-978B-4308-AA4B-6F95269FDA36}"/>
              </a:ext>
            </a:extLst>
          </p:cNvPr>
          <p:cNvSpPr/>
          <p:nvPr/>
        </p:nvSpPr>
        <p:spPr>
          <a:xfrm>
            <a:off x="890849" y="2741986"/>
            <a:ext cx="1074532" cy="4258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200" dirty="0"/>
              <a:t>Source Database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396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483434" y="1443491"/>
            <a:ext cx="3124365" cy="2000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1350" y="1443492"/>
            <a:ext cx="3124365" cy="2000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41350" y="214173"/>
            <a:ext cx="10966449" cy="369332"/>
          </a:xfrm>
        </p:spPr>
        <p:txBody>
          <a:bodyPr/>
          <a:lstStyle/>
          <a:p>
            <a:r>
              <a:rPr lang="en-US" dirty="0"/>
              <a:t>Heterogeneous  Migration using Golden Gate : Downtime minimized </a:t>
            </a:r>
          </a:p>
        </p:txBody>
      </p:sp>
      <p:sp>
        <p:nvSpPr>
          <p:cNvPr id="46" name="Text Placeholder 50"/>
          <p:cNvSpPr>
            <a:spLocks noGrp="1"/>
          </p:cNvSpPr>
          <p:nvPr>
            <p:ph type="body" sz="quarter" idx="13"/>
          </p:nvPr>
        </p:nvSpPr>
        <p:spPr>
          <a:xfrm>
            <a:off x="641350" y="689884"/>
            <a:ext cx="10966450" cy="276999"/>
          </a:xfrm>
        </p:spPr>
        <p:txBody>
          <a:bodyPr/>
          <a:lstStyle/>
          <a:p>
            <a:r>
              <a:rPr lang="en-US" dirty="0"/>
              <a:t>AIX /  Oracle to  Oracle Linux / Oracle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1350" y="3545409"/>
            <a:ext cx="10966449" cy="274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/>
              </a:rPr>
              <a:t>Migration Process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1350" y="3906347"/>
            <a:ext cx="5396587" cy="1293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Initiate: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 EXPDP Schema level backup using SCN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Transfer backup dump files to target </a:t>
            </a:r>
            <a:endParaRPr lang="en-US" sz="1400" noProof="0" dirty="0">
              <a:solidFill>
                <a:prstClr val="black"/>
              </a:solidFill>
              <a:latin typeface="Arial"/>
            </a:endParaRPr>
          </a:p>
          <a:p>
            <a:pPr marL="3175" marR="0" lvl="0" indent="-3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Cut-over: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Shutdown  Source Application</a:t>
            </a:r>
          </a:p>
          <a:p>
            <a:pPr marL="284163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4163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54064" y="3898203"/>
            <a:ext cx="5486400" cy="2705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Initiate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Install / Setup Oracle 12c</a:t>
            </a:r>
            <a:r>
              <a:rPr kumimoji="0" lang="en-I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Application Instance 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400" baseline="0" dirty="0">
                <a:solidFill>
                  <a:prstClr val="black"/>
                </a:solidFill>
                <a:latin typeface="Arial"/>
              </a:rPr>
              <a:t>Restore the</a:t>
            </a:r>
            <a:r>
              <a:rPr lang="en-IN" sz="1400" dirty="0">
                <a:solidFill>
                  <a:prstClr val="black"/>
                </a:solidFill>
                <a:latin typeface="Arial"/>
              </a:rPr>
              <a:t> backup dump files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Arial"/>
              </a:rPr>
              <a:t>Database Schema Validation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Cutover: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Connectivity testing from application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Validation post Golden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gate cut-over steps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Application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services &amp; do the validation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01823" y="1520699"/>
            <a:ext cx="29314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Minimum/ Near Zero Downtime</a:t>
            </a:r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65714" y="3066594"/>
            <a:ext cx="466344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1"/>
              </a:buClr>
              <a:buSzTx/>
              <a:buFontTx/>
              <a:buNone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Arial"/>
              </a:rPr>
              <a:t>Vali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date Meta Information (Views, Synonyms, Triggers, Roles etc)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904564" y="1812839"/>
            <a:ext cx="1159437" cy="1206985"/>
            <a:chOff x="1551065" y="2295195"/>
            <a:chExt cx="1159437" cy="120698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65" y="2295195"/>
              <a:ext cx="1159437" cy="120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ectangle 31"/>
            <p:cNvSpPr/>
            <p:nvPr/>
          </p:nvSpPr>
          <p:spPr>
            <a:xfrm>
              <a:off x="1666161" y="2596851"/>
              <a:ext cx="822960" cy="27432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1682325" y="2898688"/>
              <a:ext cx="822960" cy="18288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SYSAUX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86532" y="2330718"/>
              <a:ext cx="914400" cy="2930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65" name="Pentagon 64"/>
          <p:cNvSpPr/>
          <p:nvPr/>
        </p:nvSpPr>
        <p:spPr>
          <a:xfrm>
            <a:off x="4193596" y="1804468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Take Schema level EXPDP backup with SCN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66" name="Pentagon 65"/>
          <p:cNvSpPr/>
          <p:nvPr/>
        </p:nvSpPr>
        <p:spPr>
          <a:xfrm>
            <a:off x="4193596" y="2136161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Transfer and restore the backup </a:t>
            </a:r>
          </a:p>
        </p:txBody>
      </p:sp>
      <p:sp>
        <p:nvSpPr>
          <p:cNvPr id="67" name="Pentagon 66"/>
          <p:cNvSpPr/>
          <p:nvPr/>
        </p:nvSpPr>
        <p:spPr>
          <a:xfrm>
            <a:off x="4193596" y="2467666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Start GG Extract/</a:t>
            </a:r>
            <a:r>
              <a:rPr lang="en-US" sz="1200" dirty="0" err="1">
                <a:solidFill>
                  <a:prstClr val="white"/>
                </a:solidFill>
                <a:latin typeface="Arial"/>
              </a:rPr>
              <a:t>Replicat</a:t>
            </a:r>
            <a:r>
              <a:rPr lang="en-US" sz="1200" dirty="0">
                <a:solidFill>
                  <a:prstClr val="white"/>
                </a:solidFill>
                <a:latin typeface="Arial"/>
              </a:rPr>
              <a:t> process using SCN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8" name="Elbow Connector 67"/>
          <p:cNvCxnSpPr>
            <a:stCxn id="60" idx="2"/>
            <a:endCxn id="70" idx="2"/>
          </p:cNvCxnSpPr>
          <p:nvPr/>
        </p:nvCxnSpPr>
        <p:spPr>
          <a:xfrm rot="5400000" flipH="1" flipV="1">
            <a:off x="5825957" y="-342857"/>
            <a:ext cx="21007" cy="6704356"/>
          </a:xfrm>
          <a:prstGeom prst="bentConnector3">
            <a:avLst>
              <a:gd name="adj1" fmla="val -10882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8608920" y="1791832"/>
            <a:ext cx="1159437" cy="1206985"/>
            <a:chOff x="1551065" y="2295195"/>
            <a:chExt cx="1159437" cy="1206985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65" y="2295195"/>
              <a:ext cx="1159437" cy="120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31"/>
            <p:cNvSpPr/>
            <p:nvPr/>
          </p:nvSpPr>
          <p:spPr>
            <a:xfrm>
              <a:off x="1666161" y="2596851"/>
              <a:ext cx="822960" cy="27432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72" name="Rectangle 31"/>
            <p:cNvSpPr/>
            <p:nvPr/>
          </p:nvSpPr>
          <p:spPr>
            <a:xfrm>
              <a:off x="1682325" y="2898688"/>
              <a:ext cx="822960" cy="18288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SYSAUX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86532" y="2330718"/>
              <a:ext cx="914400" cy="2930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74" name="Pentagon 73"/>
          <p:cNvSpPr/>
          <p:nvPr/>
        </p:nvSpPr>
        <p:spPr>
          <a:xfrm flipH="1">
            <a:off x="9788728" y="2309359"/>
            <a:ext cx="1737360" cy="36576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Database</a:t>
            </a:r>
          </a:p>
        </p:txBody>
      </p:sp>
      <p:sp>
        <p:nvSpPr>
          <p:cNvPr id="75" name="Oval 74"/>
          <p:cNvSpPr/>
          <p:nvPr/>
        </p:nvSpPr>
        <p:spPr>
          <a:xfrm>
            <a:off x="11231215" y="2369508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4242767" y="1827600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242767" y="2168233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4245039" y="2470761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87579" y="1824589"/>
            <a:ext cx="1159437" cy="365760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Times New Roman"/>
              </a:rPr>
              <a:t>Application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768357" y="1824299"/>
            <a:ext cx="1128812" cy="365760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Times New Roman"/>
              </a:rPr>
              <a:t>Application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59" y="1206372"/>
            <a:ext cx="489314" cy="470249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8388784" y="1046457"/>
            <a:ext cx="812803" cy="678816"/>
          </a:xfrm>
          <a:prstGeom prst="cloud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31"/>
          <p:cNvSpPr/>
          <p:nvPr/>
        </p:nvSpPr>
        <p:spPr>
          <a:xfrm>
            <a:off x="2019660" y="2685896"/>
            <a:ext cx="822960" cy="182880"/>
          </a:xfrm>
          <a:custGeom>
            <a:avLst/>
            <a:gdLst>
              <a:gd name="connsiteX0" fmla="*/ 0 w 1600200"/>
              <a:gd name="connsiteY0" fmla="*/ 0 h 381000"/>
              <a:gd name="connsiteX1" fmla="*/ 1600200 w 1600200"/>
              <a:gd name="connsiteY1" fmla="*/ 0 h 381000"/>
              <a:gd name="connsiteX2" fmla="*/ 1600200 w 1600200"/>
              <a:gd name="connsiteY2" fmla="*/ 381000 h 381000"/>
              <a:gd name="connsiteX3" fmla="*/ 0 w 1600200"/>
              <a:gd name="connsiteY3" fmla="*/ 381000 h 381000"/>
              <a:gd name="connsiteX4" fmla="*/ 0 w 1600200"/>
              <a:gd name="connsiteY4" fmla="*/ 0 h 381000"/>
              <a:gd name="connsiteX0" fmla="*/ 109182 w 1709382"/>
              <a:gd name="connsiteY0" fmla="*/ 0 h 381000"/>
              <a:gd name="connsiteX1" fmla="*/ 1709382 w 1709382"/>
              <a:gd name="connsiteY1" fmla="*/ 0 h 381000"/>
              <a:gd name="connsiteX2" fmla="*/ 1709382 w 1709382"/>
              <a:gd name="connsiteY2" fmla="*/ 381000 h 381000"/>
              <a:gd name="connsiteX3" fmla="*/ 0 w 1709382"/>
              <a:gd name="connsiteY3" fmla="*/ 176284 h 381000"/>
              <a:gd name="connsiteX4" fmla="*/ 109182 w 1709382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82" h="381000">
                <a:moveTo>
                  <a:pt x="109182" y="0"/>
                </a:moveTo>
                <a:lnTo>
                  <a:pt x="1709382" y="0"/>
                </a:lnTo>
                <a:lnTo>
                  <a:pt x="1709382" y="381000"/>
                </a:lnTo>
                <a:lnTo>
                  <a:pt x="0" y="176284"/>
                </a:lnTo>
                <a:lnTo>
                  <a:pt x="109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sp>
        <p:nvSpPr>
          <p:cNvPr id="84" name="Rectangle 31"/>
          <p:cNvSpPr/>
          <p:nvPr/>
        </p:nvSpPr>
        <p:spPr>
          <a:xfrm>
            <a:off x="8740180" y="2667970"/>
            <a:ext cx="822960" cy="182880"/>
          </a:xfrm>
          <a:custGeom>
            <a:avLst/>
            <a:gdLst>
              <a:gd name="connsiteX0" fmla="*/ 0 w 1600200"/>
              <a:gd name="connsiteY0" fmla="*/ 0 h 381000"/>
              <a:gd name="connsiteX1" fmla="*/ 1600200 w 1600200"/>
              <a:gd name="connsiteY1" fmla="*/ 0 h 381000"/>
              <a:gd name="connsiteX2" fmla="*/ 1600200 w 1600200"/>
              <a:gd name="connsiteY2" fmla="*/ 381000 h 381000"/>
              <a:gd name="connsiteX3" fmla="*/ 0 w 1600200"/>
              <a:gd name="connsiteY3" fmla="*/ 381000 h 381000"/>
              <a:gd name="connsiteX4" fmla="*/ 0 w 1600200"/>
              <a:gd name="connsiteY4" fmla="*/ 0 h 381000"/>
              <a:gd name="connsiteX0" fmla="*/ 109182 w 1709382"/>
              <a:gd name="connsiteY0" fmla="*/ 0 h 381000"/>
              <a:gd name="connsiteX1" fmla="*/ 1709382 w 1709382"/>
              <a:gd name="connsiteY1" fmla="*/ 0 h 381000"/>
              <a:gd name="connsiteX2" fmla="*/ 1709382 w 1709382"/>
              <a:gd name="connsiteY2" fmla="*/ 381000 h 381000"/>
              <a:gd name="connsiteX3" fmla="*/ 0 w 1709382"/>
              <a:gd name="connsiteY3" fmla="*/ 176284 h 381000"/>
              <a:gd name="connsiteX4" fmla="*/ 109182 w 1709382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82" h="381000">
                <a:moveTo>
                  <a:pt x="109182" y="0"/>
                </a:moveTo>
                <a:lnTo>
                  <a:pt x="1709382" y="0"/>
                </a:lnTo>
                <a:lnTo>
                  <a:pt x="1709382" y="381000"/>
                </a:lnTo>
                <a:lnTo>
                  <a:pt x="0" y="176284"/>
                </a:lnTo>
                <a:lnTo>
                  <a:pt x="109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697" y="2753594"/>
            <a:ext cx="531338" cy="375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602CE5-978B-4308-AA4B-6F95269FDA36}"/>
              </a:ext>
            </a:extLst>
          </p:cNvPr>
          <p:cNvSpPr/>
          <p:nvPr/>
        </p:nvSpPr>
        <p:spPr>
          <a:xfrm>
            <a:off x="890849" y="2741986"/>
            <a:ext cx="1074532" cy="4258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200" dirty="0"/>
              <a:t>Source Database 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F4BDC-C326-4A6B-8FA8-E2DF71FCF846}"/>
              </a:ext>
            </a:extLst>
          </p:cNvPr>
          <p:cNvSpPr txBox="1"/>
          <p:nvPr/>
        </p:nvSpPr>
        <p:spPr>
          <a:xfrm>
            <a:off x="687579" y="5346175"/>
            <a:ext cx="5436995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+mn-cs"/>
              </a:rPr>
              <a:t>                               Golden Gate Cloud Server </a:t>
            </a:r>
            <a:r>
              <a:rPr lang="en-US" sz="1400" dirty="0">
                <a:solidFill>
                  <a:prstClr val="black"/>
                </a:solidFill>
                <a:latin typeface="Arial"/>
                <a:cs typeface="+mn-cs"/>
              </a:rPr>
              <a:t>:</a:t>
            </a: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</a:rPr>
              <a:t>Initiate:</a:t>
            </a:r>
          </a:p>
          <a:p>
            <a:pPr marL="627063" indent="-342900">
              <a:buFont typeface="+mj-lt"/>
              <a:buAutoNum type="arabicPeriod"/>
              <a:defRPr/>
            </a:pP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Install/setup Oracle Golden Gate 12c with source extract and target replicat parameters with required schema information.</a:t>
            </a:r>
          </a:p>
          <a:p>
            <a:pPr marL="627063" indent="-342900">
              <a:buFont typeface="+mj-lt"/>
              <a:buAutoNum type="arabicPeriod"/>
              <a:defRPr/>
            </a:pP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Start/Monitor the extract and replicat process using SCN </a:t>
            </a:r>
            <a:endParaRPr lang="en-US" sz="14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3175" indent="-3175"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+mn-cs"/>
              </a:rPr>
              <a:t>Cut-over: </a:t>
            </a: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Stop the extract/</a:t>
            </a:r>
            <a:r>
              <a:rPr lang="en-IN" sz="1400" dirty="0" err="1">
                <a:solidFill>
                  <a:prstClr val="black"/>
                </a:solidFill>
                <a:latin typeface="Arial"/>
                <a:cs typeface="+mn-cs"/>
              </a:rPr>
              <a:t>replicat</a:t>
            </a: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9144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8483434" y="1443491"/>
            <a:ext cx="3124365" cy="2000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1350" y="1443492"/>
            <a:ext cx="3124365" cy="2000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641350" y="214173"/>
            <a:ext cx="10966449" cy="369332"/>
          </a:xfrm>
        </p:spPr>
        <p:txBody>
          <a:bodyPr/>
          <a:lstStyle/>
          <a:p>
            <a:r>
              <a:rPr lang="en-US" dirty="0"/>
              <a:t>Heterogeneous  Migration using AWS DMS : Downtime minimized </a:t>
            </a:r>
          </a:p>
        </p:txBody>
      </p:sp>
      <p:sp>
        <p:nvSpPr>
          <p:cNvPr id="46" name="Text Placeholder 50"/>
          <p:cNvSpPr>
            <a:spLocks noGrp="1"/>
          </p:cNvSpPr>
          <p:nvPr>
            <p:ph type="body" sz="quarter" idx="13"/>
          </p:nvPr>
        </p:nvSpPr>
        <p:spPr>
          <a:xfrm>
            <a:off x="641350" y="689884"/>
            <a:ext cx="10966450" cy="276999"/>
          </a:xfrm>
        </p:spPr>
        <p:txBody>
          <a:bodyPr/>
          <a:lstStyle/>
          <a:p>
            <a:r>
              <a:rPr lang="en-US" dirty="0"/>
              <a:t>AIX /  Oracle to  Oracle Linux / Oracle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1350" y="3424623"/>
            <a:ext cx="10966449" cy="3536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Arial"/>
              </a:rPr>
              <a:t>Migration Process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1350" y="3813158"/>
            <a:ext cx="5396587" cy="1359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Initiate: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 EXPDP Schema level backup using SCN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Transfer backup dump files to target </a:t>
            </a:r>
            <a:endParaRPr lang="en-US" sz="1400" noProof="0" dirty="0">
              <a:solidFill>
                <a:prstClr val="black"/>
              </a:solidFill>
              <a:latin typeface="Arial"/>
            </a:endParaRPr>
          </a:p>
          <a:p>
            <a:pPr marL="3175" marR="0" lvl="0" indent="-3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Cut-over: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Shutdown  Source Application</a:t>
            </a:r>
          </a:p>
          <a:p>
            <a:pPr marL="284163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4163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154064" y="3871652"/>
            <a:ext cx="5486400" cy="2705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Initiate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Install / Setup Oracle 12c</a:t>
            </a:r>
            <a:r>
              <a:rPr kumimoji="0" lang="en-IN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Application Instance 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400" baseline="0" dirty="0">
                <a:solidFill>
                  <a:prstClr val="black"/>
                </a:solidFill>
                <a:latin typeface="Arial"/>
              </a:rPr>
              <a:t>Restore the</a:t>
            </a:r>
            <a:r>
              <a:rPr lang="en-IN" sz="1400" dirty="0">
                <a:solidFill>
                  <a:prstClr val="black"/>
                </a:solidFill>
                <a:latin typeface="Arial"/>
              </a:rPr>
              <a:t> backup dump files</a:t>
            </a: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Arial"/>
              </a:rPr>
              <a:t>Database Schema Validation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Cutover: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Connectivity testing from application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Validation post aws DMS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cut-over steps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7063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Start 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Application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services &amp; do the validation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01823" y="1520699"/>
            <a:ext cx="29314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Minimum/ Near Zero Downtime</a:t>
            </a:r>
            <a:endParaRPr kumimoji="0" lang="en-US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65714" y="3066594"/>
            <a:ext cx="466344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1"/>
              </a:buClr>
              <a:buSzTx/>
              <a:buFontTx/>
              <a:buNone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Arial"/>
              </a:rPr>
              <a:t>Vali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date Meta Information (Views, Synonyms, Triggers, Roles etc)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904564" y="1812839"/>
            <a:ext cx="1159437" cy="1206985"/>
            <a:chOff x="1551065" y="2295195"/>
            <a:chExt cx="1159437" cy="120698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65" y="2295195"/>
              <a:ext cx="1159437" cy="120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Rectangle 31"/>
            <p:cNvSpPr/>
            <p:nvPr/>
          </p:nvSpPr>
          <p:spPr>
            <a:xfrm>
              <a:off x="1666161" y="2596851"/>
              <a:ext cx="822960" cy="27432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1682325" y="2898688"/>
              <a:ext cx="822960" cy="18288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SYSAUX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86532" y="2330718"/>
              <a:ext cx="914400" cy="2930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65" name="Pentagon 64"/>
          <p:cNvSpPr/>
          <p:nvPr/>
        </p:nvSpPr>
        <p:spPr>
          <a:xfrm>
            <a:off x="4193596" y="1804468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Take Schema level EXPDP backup with SCN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66" name="Pentagon 65"/>
          <p:cNvSpPr/>
          <p:nvPr/>
        </p:nvSpPr>
        <p:spPr>
          <a:xfrm>
            <a:off x="4193596" y="2136161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Transfer and restore the backup </a:t>
            </a:r>
          </a:p>
        </p:txBody>
      </p:sp>
      <p:sp>
        <p:nvSpPr>
          <p:cNvPr id="67" name="Pentagon 66"/>
          <p:cNvSpPr/>
          <p:nvPr/>
        </p:nvSpPr>
        <p:spPr>
          <a:xfrm>
            <a:off x="4193596" y="2467666"/>
            <a:ext cx="3931920" cy="27432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Arial"/>
              </a:rPr>
              <a:t>Start DMS TASK using SCN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8" name="Elbow Connector 67"/>
          <p:cNvCxnSpPr>
            <a:stCxn id="60" idx="2"/>
            <a:endCxn id="70" idx="2"/>
          </p:cNvCxnSpPr>
          <p:nvPr/>
        </p:nvCxnSpPr>
        <p:spPr>
          <a:xfrm rot="5400000" flipH="1" flipV="1">
            <a:off x="5825957" y="-342857"/>
            <a:ext cx="21007" cy="6704356"/>
          </a:xfrm>
          <a:prstGeom prst="bentConnector3">
            <a:avLst>
              <a:gd name="adj1" fmla="val -108820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8608920" y="1791832"/>
            <a:ext cx="1159437" cy="1206985"/>
            <a:chOff x="1551065" y="2295195"/>
            <a:chExt cx="1159437" cy="1206985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65" y="2295195"/>
              <a:ext cx="1159437" cy="120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31"/>
            <p:cNvSpPr/>
            <p:nvPr/>
          </p:nvSpPr>
          <p:spPr>
            <a:xfrm>
              <a:off x="1666161" y="2596851"/>
              <a:ext cx="822960" cy="27432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72" name="Rectangle 31"/>
            <p:cNvSpPr/>
            <p:nvPr/>
          </p:nvSpPr>
          <p:spPr>
            <a:xfrm>
              <a:off x="1682325" y="2898688"/>
              <a:ext cx="822960" cy="182880"/>
            </a:xfrm>
            <a:custGeom>
              <a:avLst/>
              <a:gdLst>
                <a:gd name="connsiteX0" fmla="*/ 0 w 1600200"/>
                <a:gd name="connsiteY0" fmla="*/ 0 h 381000"/>
                <a:gd name="connsiteX1" fmla="*/ 1600200 w 1600200"/>
                <a:gd name="connsiteY1" fmla="*/ 0 h 381000"/>
                <a:gd name="connsiteX2" fmla="*/ 1600200 w 1600200"/>
                <a:gd name="connsiteY2" fmla="*/ 381000 h 381000"/>
                <a:gd name="connsiteX3" fmla="*/ 0 w 1600200"/>
                <a:gd name="connsiteY3" fmla="*/ 381000 h 381000"/>
                <a:gd name="connsiteX4" fmla="*/ 0 w 1600200"/>
                <a:gd name="connsiteY4" fmla="*/ 0 h 381000"/>
                <a:gd name="connsiteX0" fmla="*/ 109182 w 1709382"/>
                <a:gd name="connsiteY0" fmla="*/ 0 h 381000"/>
                <a:gd name="connsiteX1" fmla="*/ 1709382 w 1709382"/>
                <a:gd name="connsiteY1" fmla="*/ 0 h 381000"/>
                <a:gd name="connsiteX2" fmla="*/ 1709382 w 1709382"/>
                <a:gd name="connsiteY2" fmla="*/ 381000 h 381000"/>
                <a:gd name="connsiteX3" fmla="*/ 0 w 1709382"/>
                <a:gd name="connsiteY3" fmla="*/ 176284 h 381000"/>
                <a:gd name="connsiteX4" fmla="*/ 109182 w 1709382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382" h="381000">
                  <a:moveTo>
                    <a:pt x="109182" y="0"/>
                  </a:moveTo>
                  <a:lnTo>
                    <a:pt x="1709382" y="0"/>
                  </a:lnTo>
                  <a:lnTo>
                    <a:pt x="1709382" y="381000"/>
                  </a:lnTo>
                  <a:lnTo>
                    <a:pt x="0" y="176284"/>
                  </a:lnTo>
                  <a:lnTo>
                    <a:pt x="109182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SYSAUX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86532" y="2330718"/>
              <a:ext cx="914400" cy="2930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Database</a:t>
              </a:r>
            </a:p>
          </p:txBody>
        </p:sp>
      </p:grpSp>
      <p:sp>
        <p:nvSpPr>
          <p:cNvPr id="74" name="Pentagon 73"/>
          <p:cNvSpPr/>
          <p:nvPr/>
        </p:nvSpPr>
        <p:spPr>
          <a:xfrm flipH="1">
            <a:off x="9788728" y="2309359"/>
            <a:ext cx="1737360" cy="36576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Database</a:t>
            </a:r>
          </a:p>
        </p:txBody>
      </p:sp>
      <p:sp>
        <p:nvSpPr>
          <p:cNvPr id="75" name="Oval 74"/>
          <p:cNvSpPr/>
          <p:nvPr/>
        </p:nvSpPr>
        <p:spPr>
          <a:xfrm>
            <a:off x="11231215" y="2369508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4242767" y="1827600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242767" y="2168233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78" name="Oval 77"/>
          <p:cNvSpPr/>
          <p:nvPr/>
        </p:nvSpPr>
        <p:spPr>
          <a:xfrm>
            <a:off x="4245039" y="2470761"/>
            <a:ext cx="228600" cy="228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87579" y="1824589"/>
            <a:ext cx="1159437" cy="365760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Times New Roman"/>
              </a:rPr>
              <a:t>Application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768357" y="1824299"/>
            <a:ext cx="1128812" cy="365760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dirty="0">
                <a:solidFill>
                  <a:prstClr val="white"/>
                </a:solidFill>
                <a:ea typeface="Calibri"/>
                <a:cs typeface="Times New Roman"/>
              </a:rPr>
              <a:t>Application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59" y="1206372"/>
            <a:ext cx="489314" cy="470249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8388784" y="1046457"/>
            <a:ext cx="812803" cy="678816"/>
          </a:xfrm>
          <a:prstGeom prst="cloud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31"/>
          <p:cNvSpPr/>
          <p:nvPr/>
        </p:nvSpPr>
        <p:spPr>
          <a:xfrm>
            <a:off x="2019660" y="2685896"/>
            <a:ext cx="822960" cy="182880"/>
          </a:xfrm>
          <a:custGeom>
            <a:avLst/>
            <a:gdLst>
              <a:gd name="connsiteX0" fmla="*/ 0 w 1600200"/>
              <a:gd name="connsiteY0" fmla="*/ 0 h 381000"/>
              <a:gd name="connsiteX1" fmla="*/ 1600200 w 1600200"/>
              <a:gd name="connsiteY1" fmla="*/ 0 h 381000"/>
              <a:gd name="connsiteX2" fmla="*/ 1600200 w 1600200"/>
              <a:gd name="connsiteY2" fmla="*/ 381000 h 381000"/>
              <a:gd name="connsiteX3" fmla="*/ 0 w 1600200"/>
              <a:gd name="connsiteY3" fmla="*/ 381000 h 381000"/>
              <a:gd name="connsiteX4" fmla="*/ 0 w 1600200"/>
              <a:gd name="connsiteY4" fmla="*/ 0 h 381000"/>
              <a:gd name="connsiteX0" fmla="*/ 109182 w 1709382"/>
              <a:gd name="connsiteY0" fmla="*/ 0 h 381000"/>
              <a:gd name="connsiteX1" fmla="*/ 1709382 w 1709382"/>
              <a:gd name="connsiteY1" fmla="*/ 0 h 381000"/>
              <a:gd name="connsiteX2" fmla="*/ 1709382 w 1709382"/>
              <a:gd name="connsiteY2" fmla="*/ 381000 h 381000"/>
              <a:gd name="connsiteX3" fmla="*/ 0 w 1709382"/>
              <a:gd name="connsiteY3" fmla="*/ 176284 h 381000"/>
              <a:gd name="connsiteX4" fmla="*/ 109182 w 1709382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82" h="381000">
                <a:moveTo>
                  <a:pt x="109182" y="0"/>
                </a:moveTo>
                <a:lnTo>
                  <a:pt x="1709382" y="0"/>
                </a:lnTo>
                <a:lnTo>
                  <a:pt x="1709382" y="381000"/>
                </a:lnTo>
                <a:lnTo>
                  <a:pt x="0" y="176284"/>
                </a:lnTo>
                <a:lnTo>
                  <a:pt x="109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sp>
        <p:nvSpPr>
          <p:cNvPr id="84" name="Rectangle 31"/>
          <p:cNvSpPr/>
          <p:nvPr/>
        </p:nvSpPr>
        <p:spPr>
          <a:xfrm>
            <a:off x="8740180" y="2667970"/>
            <a:ext cx="822960" cy="182880"/>
          </a:xfrm>
          <a:custGeom>
            <a:avLst/>
            <a:gdLst>
              <a:gd name="connsiteX0" fmla="*/ 0 w 1600200"/>
              <a:gd name="connsiteY0" fmla="*/ 0 h 381000"/>
              <a:gd name="connsiteX1" fmla="*/ 1600200 w 1600200"/>
              <a:gd name="connsiteY1" fmla="*/ 0 h 381000"/>
              <a:gd name="connsiteX2" fmla="*/ 1600200 w 1600200"/>
              <a:gd name="connsiteY2" fmla="*/ 381000 h 381000"/>
              <a:gd name="connsiteX3" fmla="*/ 0 w 1600200"/>
              <a:gd name="connsiteY3" fmla="*/ 381000 h 381000"/>
              <a:gd name="connsiteX4" fmla="*/ 0 w 1600200"/>
              <a:gd name="connsiteY4" fmla="*/ 0 h 381000"/>
              <a:gd name="connsiteX0" fmla="*/ 109182 w 1709382"/>
              <a:gd name="connsiteY0" fmla="*/ 0 h 381000"/>
              <a:gd name="connsiteX1" fmla="*/ 1709382 w 1709382"/>
              <a:gd name="connsiteY1" fmla="*/ 0 h 381000"/>
              <a:gd name="connsiteX2" fmla="*/ 1709382 w 1709382"/>
              <a:gd name="connsiteY2" fmla="*/ 381000 h 381000"/>
              <a:gd name="connsiteX3" fmla="*/ 0 w 1709382"/>
              <a:gd name="connsiteY3" fmla="*/ 176284 h 381000"/>
              <a:gd name="connsiteX4" fmla="*/ 109182 w 1709382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9382" h="381000">
                <a:moveTo>
                  <a:pt x="109182" y="0"/>
                </a:moveTo>
                <a:lnTo>
                  <a:pt x="1709382" y="0"/>
                </a:lnTo>
                <a:lnTo>
                  <a:pt x="1709382" y="381000"/>
                </a:lnTo>
                <a:lnTo>
                  <a:pt x="0" y="176284"/>
                </a:lnTo>
                <a:lnTo>
                  <a:pt x="109182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 DB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697" y="2753594"/>
            <a:ext cx="531338" cy="375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602CE5-978B-4308-AA4B-6F95269FDA36}"/>
              </a:ext>
            </a:extLst>
          </p:cNvPr>
          <p:cNvSpPr/>
          <p:nvPr/>
        </p:nvSpPr>
        <p:spPr>
          <a:xfrm>
            <a:off x="890849" y="2741986"/>
            <a:ext cx="1074532" cy="42580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200" dirty="0"/>
              <a:t>Source Database 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F4BDC-C326-4A6B-8FA8-E2DF71FCF846}"/>
              </a:ext>
            </a:extLst>
          </p:cNvPr>
          <p:cNvSpPr txBox="1"/>
          <p:nvPr/>
        </p:nvSpPr>
        <p:spPr>
          <a:xfrm>
            <a:off x="717069" y="5250404"/>
            <a:ext cx="5436995" cy="1508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  <a:cs typeface="+mn-cs"/>
              </a:rPr>
              <a:t>                                       AWS DMS Service</a:t>
            </a: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</a:rPr>
              <a:t>Initiate</a:t>
            </a:r>
          </a:p>
          <a:p>
            <a:pPr marL="627063" indent="-342900">
              <a:buFont typeface="+mj-lt"/>
              <a:buAutoNum type="arabicPeriod"/>
              <a:defRPr/>
            </a:pP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Setup Replication with qualified instance type with source and target endpoint for AWS DMS TASK settings with schema .</a:t>
            </a:r>
          </a:p>
          <a:p>
            <a:pPr marL="627063" indent="-342900">
              <a:buFont typeface="+mj-lt"/>
              <a:buAutoNum type="arabicPeriod"/>
              <a:defRPr/>
            </a:pP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Start/Monitor the AWS DMS TASK using SCN </a:t>
            </a:r>
            <a:endParaRPr lang="en-US" sz="14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3175" indent="-3175">
              <a:defRPr/>
            </a:pPr>
            <a:r>
              <a:rPr lang="en-US" sz="1400" b="1" dirty="0">
                <a:solidFill>
                  <a:prstClr val="black"/>
                </a:solidFill>
                <a:latin typeface="Arial"/>
              </a:rPr>
              <a:t>Cut-over:  </a:t>
            </a:r>
            <a:r>
              <a:rPr lang="en-IN" sz="1400" dirty="0">
                <a:solidFill>
                  <a:prstClr val="black"/>
                </a:solidFill>
                <a:latin typeface="Arial"/>
                <a:cs typeface="+mn-cs"/>
              </a:rPr>
              <a:t>Stop the AWS DMS TASK</a:t>
            </a:r>
          </a:p>
        </p:txBody>
      </p:sp>
    </p:spTree>
    <p:extLst>
      <p:ext uri="{BB962C8B-B14F-4D97-AF65-F5344CB8AC3E}">
        <p14:creationId xmlns:p14="http://schemas.microsoft.com/office/powerpoint/2010/main" val="525517073"/>
      </p:ext>
    </p:extLst>
  </p:cSld>
  <p:clrMapOvr>
    <a:masterClrMapping/>
  </p:clrMapOvr>
</p:sld>
</file>

<file path=ppt/theme/theme1.xml><?xml version="1.0" encoding="utf-8"?>
<a:theme xmlns:a="http://schemas.openxmlformats.org/drawingml/2006/main" name="1_Tech Mahindra Template 2014">
  <a:themeElements>
    <a:clrScheme name="Mahindra Satyam Color Scheme">
      <a:dk1>
        <a:sysClr val="windowText" lastClr="000000"/>
      </a:dk1>
      <a:lt1>
        <a:sysClr val="window" lastClr="FFFFFF"/>
      </a:lt1>
      <a:dk2>
        <a:srgbClr val="6D6E71"/>
      </a:dk2>
      <a:lt2>
        <a:srgbClr val="E31837"/>
      </a:lt2>
      <a:accent1>
        <a:srgbClr val="E31837"/>
      </a:accent1>
      <a:accent2>
        <a:srgbClr val="A7A9AC"/>
      </a:accent2>
      <a:accent3>
        <a:srgbClr val="F3901D"/>
      </a:accent3>
      <a:accent4>
        <a:srgbClr val="FDBC5F"/>
      </a:accent4>
      <a:accent5>
        <a:srgbClr val="E31837"/>
      </a:accent5>
      <a:accent6>
        <a:srgbClr val="7C3520"/>
      </a:accent6>
      <a:hlink>
        <a:srgbClr val="6D6E71"/>
      </a:hlink>
      <a:folHlink>
        <a:srgbClr val="E3183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 w="9525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fontAlgn="base">
          <a:buClr>
            <a:schemeClr val="tx2"/>
          </a:buCl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B4783D4-6755-430F-BBC4-A4C94B4EEC30}" vid="{B0D19EE8-852C-4A38-864D-18F78F8612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ervice_x0020_Line xmlns="605782e4-1af4-41fc-b1fc-c0bc654f2c7d">All</Service_x0020_Line>
    <LikesCount xmlns="http://schemas.microsoft.com/sharepoint/v3" xsi:nil="true"/>
    <Document_x0020_Classification xmlns="605782e4-1af4-41fc-b1fc-c0bc654f2c7d">Others</Document_x0020_Classification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Document_x0020_Classification0 xmlns="7dca530f-6bff-4223-9bc4-47d9342e301d">IMS</Document_x0020_Classification0>
    <Service_x0020_Offering xmlns="605782e4-1af4-41fc-b1fc-c0bc654f2c7d">Internal</Service_x0020_Offering>
    <Technology xmlns="605782e4-1af4-41fc-b1fc-c0bc654f2c7d">Global</Technology>
    <RatedBy xmlns="http://schemas.microsoft.com/sharepoint/v3">
      <UserInfo>
        <DisplayName/>
        <AccountId xsi:nil="true"/>
        <AccountType/>
      </UserInfo>
    </RatedBy>
    <_dlc_DocId xmlns="073ee1c6-8b69-45d5-85f7-99bac871a5e8">MINKIS-645799091-166</_dlc_DocId>
    <_dlc_DocIdUrl xmlns="073ee1c6-8b69-45d5-85f7-99bac871a5e8">
      <Url>https://mink.techmahindra.com/is/_layouts/15/DocIdRedir.aspx?ID=MINKIS-645799091-166</Url>
      <Description>MINKIS-645799091-166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DAEAB8C4ADE48BC3E85E9BB6DC940" ma:contentTypeVersion="7" ma:contentTypeDescription="Create a new document." ma:contentTypeScope="" ma:versionID="80d7d46090779c3cac41593cba6faab7">
  <xsd:schema xmlns:xsd="http://www.w3.org/2001/XMLSchema" xmlns:xs="http://www.w3.org/2001/XMLSchema" xmlns:p="http://schemas.microsoft.com/office/2006/metadata/properties" xmlns:ns1="http://schemas.microsoft.com/sharepoint/v3" xmlns:ns2="7dca530f-6bff-4223-9bc4-47d9342e301d" xmlns:ns3="605782e4-1af4-41fc-b1fc-c0bc654f2c7d" xmlns:ns4="073ee1c6-8b69-45d5-85f7-99bac871a5e8" targetNamespace="http://schemas.microsoft.com/office/2006/metadata/properties" ma:root="true" ma:fieldsID="b39b1643c55d977e073a05ba81a3ae78" ns1:_="" ns2:_="" ns3:_="" ns4:_="">
    <xsd:import namespace="http://schemas.microsoft.com/sharepoint/v3"/>
    <xsd:import namespace="7dca530f-6bff-4223-9bc4-47d9342e301d"/>
    <xsd:import namespace="605782e4-1af4-41fc-b1fc-c0bc654f2c7d"/>
    <xsd:import namespace="073ee1c6-8b69-45d5-85f7-99bac871a5e8"/>
    <xsd:element name="properties">
      <xsd:complexType>
        <xsd:sequence>
          <xsd:element name="documentManagement">
            <xsd:complexType>
              <xsd:all>
                <xsd:element ref="ns2:Document_x0020_Classification0" minOccurs="0"/>
                <xsd:element ref="ns3:Document_x0020_Classification" minOccurs="0"/>
                <xsd:element ref="ns3:Service_x0020_Offering" minOccurs="0"/>
                <xsd:element ref="ns3:Service_x0020_Line" minOccurs="0"/>
                <xsd:element ref="ns3:Technology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5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6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7" nillable="true" ma:displayName="Number of Likes" ma:internalName="LikesCount">
      <xsd:simpleType>
        <xsd:restriction base="dms:Unknown"/>
      </xsd:simpleType>
    </xsd:element>
    <xsd:element name="LikedBy" ma:index="18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a530f-6bff-4223-9bc4-47d9342e301d" elementFormDefault="qualified">
    <xsd:import namespace="http://schemas.microsoft.com/office/2006/documentManagement/types"/>
    <xsd:import namespace="http://schemas.microsoft.com/office/infopath/2007/PartnerControls"/>
    <xsd:element name="Document_x0020_Classification0" ma:index="2" nillable="true" ma:displayName="Service Offerings" ma:default="IMS" ma:format="Dropdown" ma:internalName="Document_x0020_Classification0">
      <xsd:simpleType>
        <xsd:restriction base="dms:Choice">
          <xsd:enumeration value="IMS"/>
          <xsd:enumeration value="DC"/>
          <xsd:enumeration value="EUC"/>
          <xsd:enumeration value="Networking"/>
          <xsd:enumeration value="Security"/>
          <xsd:enumeration value="IT Infrastructure Operation Managemen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5782e4-1af4-41fc-b1fc-c0bc654f2c7d" elementFormDefault="qualified">
    <xsd:import namespace="http://schemas.microsoft.com/office/2006/documentManagement/types"/>
    <xsd:import namespace="http://schemas.microsoft.com/office/infopath/2007/PartnerControls"/>
    <xsd:element name="Document_x0020_Classification" ma:index="3" nillable="true" ma:displayName="Engagement Models" ma:default="Others" ma:format="Dropdown" ma:internalName="Document_x0020_Classification">
      <xsd:simpleType>
        <xsd:restriction base="dms:Choice">
          <xsd:enumeration value="Consulting"/>
          <xsd:enumeration value="Managed Services"/>
          <xsd:enumeration value="SI"/>
          <xsd:enumeration value="Solutions"/>
          <xsd:enumeration value="Others"/>
          <xsd:enumeration value="All"/>
        </xsd:restriction>
      </xsd:simpleType>
    </xsd:element>
    <xsd:element name="Service_x0020_Offering" ma:index="4" nillable="true" ma:displayName="Category" ma:default="Internal" ma:format="Dropdown" ma:internalName="Service_x0020_Offering">
      <xsd:simpleType>
        <xsd:restriction base="dms:Choice">
          <xsd:enumeration value="Internal"/>
          <xsd:enumeration value="External"/>
        </xsd:restriction>
      </xsd:simpleType>
    </xsd:element>
    <xsd:element name="Service_x0020_Line" ma:index="5" nillable="true" ma:displayName="Vertical" ma:default="All" ma:format="Dropdown" ma:internalName="Service_x0020_Line">
      <xsd:simpleType>
        <xsd:restriction base="dms:Choice">
          <xsd:enumeration value="Others"/>
          <xsd:enumeration value="Aerospace &amp; Defence"/>
          <xsd:enumeration value="Automotive"/>
          <xsd:enumeration value="Manufacturing"/>
          <xsd:enumeration value="BFSI"/>
          <xsd:enumeration value="E&amp;U"/>
          <xsd:enumeration value="Public Services"/>
          <xsd:enumeration value="Travel &amp; Logistics"/>
          <xsd:enumeration value="Telecom"/>
          <xsd:enumeration value="TME"/>
          <xsd:enumeration value="Retail"/>
          <xsd:enumeration value="HLS"/>
          <xsd:enumeration value="All"/>
        </xsd:restriction>
      </xsd:simpleType>
    </xsd:element>
    <xsd:element name="Technology" ma:index="6" nillable="true" ma:displayName="Region" ma:default="Global" ma:format="Dropdown" ma:internalName="Technology">
      <xsd:simpleType>
        <xsd:restriction base="dms:Choice">
          <xsd:enumeration value="Americas"/>
          <xsd:enumeration value="Europe"/>
          <xsd:enumeration value="IMEA"/>
          <xsd:enumeration value="ASEAN"/>
          <xsd:enumeration value="ANZ"/>
          <xsd:enumeration value="Glob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3ee1c6-8b69-45d5-85f7-99bac871a5e8" elementFormDefault="qualified">
    <xsd:import namespace="http://schemas.microsoft.com/office/2006/documentManagement/types"/>
    <xsd:import namespace="http://schemas.microsoft.com/office/infopath/2007/PartnerControls"/>
    <xsd:element name="_dlc_DocId" ma:index="1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76C0A5-0002-4D2D-BFCF-BAC552294EB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3A14-0F09-4A5A-AEC4-1E6EBA155821}">
  <ds:schemaRefs>
    <ds:schemaRef ds:uri="http://schemas.microsoft.com/office/2006/documentManagement/types"/>
    <ds:schemaRef ds:uri="7dca530f-6bff-4223-9bc4-47d9342e301d"/>
    <ds:schemaRef ds:uri="http://purl.org/dc/dcmitype/"/>
    <ds:schemaRef ds:uri="http://schemas.microsoft.com/office/2006/metadata/properties"/>
    <ds:schemaRef ds:uri="605782e4-1af4-41fc-b1fc-c0bc654f2c7d"/>
    <ds:schemaRef ds:uri="http://purl.org/dc/terms/"/>
    <ds:schemaRef ds:uri="http://schemas.openxmlformats.org/package/2006/metadata/core-properties"/>
    <ds:schemaRef ds:uri="http://www.w3.org/XML/1998/namespace"/>
    <ds:schemaRef ds:uri="073ee1c6-8b69-45d5-85f7-99bac871a5e8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296F2D05-2B8A-4A56-B592-DDB6C34312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ca530f-6bff-4223-9bc4-47d9342e301d"/>
    <ds:schemaRef ds:uri="605782e4-1af4-41fc-b1fc-c0bc654f2c7d"/>
    <ds:schemaRef ds:uri="073ee1c6-8b69-45d5-85f7-99bac871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Widescreen</PresentationFormat>
  <Paragraphs>143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 Regular</vt:lpstr>
      <vt:lpstr>Times New Roman</vt:lpstr>
      <vt:lpstr>Wingdings</vt:lpstr>
      <vt:lpstr>1_Tech Mahindra Template 2014</vt:lpstr>
      <vt:lpstr>Heterogeneous  Migration using RMAN : Downtime minimized </vt:lpstr>
      <vt:lpstr>Heterogeneous  Migration using Golden Gate : Downtime minimized </vt:lpstr>
      <vt:lpstr>Heterogeneous  Migration using AWS DMS : Downtime minimized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2019-05-30T06:05:03Z</dcterms:created>
  <dcterms:modified xsi:type="dcterms:W3CDTF">2021-07-08T16:02:33Z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0x010100EFDDAEAB8C4ADE48BC3E85E9BB6DC940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_dlc_DocIdItemGuid">
    <vt:lpwstr>946c3520-6b9e-4ae3-92a6-1fbd5f51c3e4</vt:lpwstr>
  </property>
</Properties>
</file>