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59" r:id="rId6"/>
    <p:sldId id="262" r:id="rId7"/>
    <p:sldId id="263" r:id="rId8"/>
    <p:sldId id="280" r:id="rId9"/>
    <p:sldId id="265" r:id="rId10"/>
    <p:sldId id="282" r:id="rId11"/>
    <p:sldId id="269" r:id="rId12"/>
    <p:sldId id="266" r:id="rId13"/>
    <p:sldId id="273" r:id="rId14"/>
    <p:sldId id="278" r:id="rId15"/>
    <p:sldId id="277" r:id="rId16"/>
    <p:sldId id="26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6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showGuides="1">
      <p:cViewPr varScale="1">
        <p:scale>
          <a:sx n="82" d="100"/>
          <a:sy n="82" d="100"/>
        </p:scale>
        <p:origin x="56" y="120"/>
      </p:cViewPr>
      <p:guideLst>
        <p:guide orient="horz" pos="214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[Book1]Sheet1!$B$1</c:f>
              <c:strCache>
                <c:ptCount val="1"/>
                <c:pt idx="0">
                  <c:v>Precision</c:v>
                </c:pt>
              </c:strCache>
            </c:strRef>
          </c:tx>
          <c:spPr>
            <a:solidFill>
              <a:schemeClr val="accent1"/>
            </a:solidFill>
            <a:ln>
              <a:noFill/>
            </a:ln>
            <a:effectLst/>
          </c:spPr>
          <c:invertIfNegative val="0"/>
          <c:cat>
            <c:strRef>
              <c:f>[Book1]Sheet1!$A$2:$A$3</c:f>
              <c:strCache>
                <c:ptCount val="2"/>
                <c:pt idx="0">
                  <c:v>Existing Approach</c:v>
                </c:pt>
                <c:pt idx="1">
                  <c:v>Proposed Approach</c:v>
                </c:pt>
              </c:strCache>
            </c:strRef>
          </c:cat>
          <c:val>
            <c:numRef>
              <c:f>[Book1]Sheet1!$B$2:$B$3</c:f>
              <c:numCache>
                <c:formatCode>General</c:formatCode>
                <c:ptCount val="2"/>
                <c:pt idx="0">
                  <c:v>0.81</c:v>
                </c:pt>
                <c:pt idx="1">
                  <c:v>0.95</c:v>
                </c:pt>
              </c:numCache>
            </c:numRef>
          </c:val>
          <c:extLst>
            <c:ext xmlns:c16="http://schemas.microsoft.com/office/drawing/2014/chart" uri="{C3380CC4-5D6E-409C-BE32-E72D297353CC}">
              <c16:uniqueId val="{00000000-680D-4E92-B9F2-FA234751CD39}"/>
            </c:ext>
          </c:extLst>
        </c:ser>
        <c:dLbls>
          <c:showLegendKey val="0"/>
          <c:showVal val="0"/>
          <c:showCatName val="0"/>
          <c:showSerName val="0"/>
          <c:showPercent val="0"/>
          <c:showBubbleSize val="0"/>
        </c:dLbls>
        <c:gapWidth val="246"/>
        <c:overlap val="-28"/>
        <c:axId val="778826196"/>
        <c:axId val="679683952"/>
      </c:barChart>
      <c:catAx>
        <c:axId val="77882619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79683952"/>
        <c:crosses val="autoZero"/>
        <c:auto val="1"/>
        <c:lblAlgn val="ctr"/>
        <c:lblOffset val="100"/>
        <c:noMultiLvlLbl val="0"/>
      </c:catAx>
      <c:valAx>
        <c:axId val="67968395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78826196"/>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bcb3f836-5b6b-43ae-b17e-71e928a31e91}"/>
      </c:ext>
    </c:extLst>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[Book1]Sheet1!$B$1</c:f>
              <c:strCache>
                <c:ptCount val="1"/>
                <c:pt idx="0">
                  <c:v>Accuracy (%)</c:v>
                </c:pt>
              </c:strCache>
            </c:strRef>
          </c:tx>
          <c:spPr>
            <a:solidFill>
              <a:schemeClr val="accent1"/>
            </a:solidFill>
            <a:ln>
              <a:noFill/>
            </a:ln>
            <a:effectLst/>
          </c:spPr>
          <c:invertIfNegative val="0"/>
          <c:cat>
            <c:strRef>
              <c:f>[Book1]Sheet1!$A$2:$A$3</c:f>
              <c:strCache>
                <c:ptCount val="2"/>
                <c:pt idx="0">
                  <c:v>Existing Approach</c:v>
                </c:pt>
                <c:pt idx="1">
                  <c:v>Proposed Approach</c:v>
                </c:pt>
              </c:strCache>
            </c:strRef>
          </c:cat>
          <c:val>
            <c:numRef>
              <c:f>[Book1]Sheet1!$B$2:$B$3</c:f>
              <c:numCache>
                <c:formatCode>General</c:formatCode>
                <c:ptCount val="2"/>
                <c:pt idx="0">
                  <c:v>95.3</c:v>
                </c:pt>
                <c:pt idx="1">
                  <c:v>99.9</c:v>
                </c:pt>
              </c:numCache>
            </c:numRef>
          </c:val>
          <c:extLst>
            <c:ext xmlns:c16="http://schemas.microsoft.com/office/drawing/2014/chart" uri="{C3380CC4-5D6E-409C-BE32-E72D297353CC}">
              <c16:uniqueId val="{00000000-37B8-48C1-BC72-5441F4287947}"/>
            </c:ext>
          </c:extLst>
        </c:ser>
        <c:dLbls>
          <c:showLegendKey val="0"/>
          <c:showVal val="0"/>
          <c:showCatName val="0"/>
          <c:showSerName val="0"/>
          <c:showPercent val="0"/>
          <c:showBubbleSize val="0"/>
        </c:dLbls>
        <c:gapWidth val="246"/>
        <c:overlap val="-28"/>
        <c:axId val="478858243"/>
        <c:axId val="985230329"/>
      </c:barChart>
      <c:catAx>
        <c:axId val="478858243"/>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85230329"/>
        <c:crosses val="autoZero"/>
        <c:auto val="1"/>
        <c:lblAlgn val="ctr"/>
        <c:lblOffset val="100"/>
        <c:noMultiLvlLbl val="0"/>
      </c:catAx>
      <c:valAx>
        <c:axId val="98523032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78858243"/>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a0870417-ed41-4c8e-9796-d4a820f8f7bd}"/>
      </c:ext>
    </c:extLst>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[Book1]Sheet1!$B$1</c:f>
              <c:strCache>
                <c:ptCount val="1"/>
                <c:pt idx="0">
                  <c:v>Recall</c:v>
                </c:pt>
              </c:strCache>
            </c:strRef>
          </c:tx>
          <c:spPr>
            <a:solidFill>
              <a:schemeClr val="accent1"/>
            </a:solidFill>
            <a:ln>
              <a:noFill/>
            </a:ln>
            <a:effectLst/>
          </c:spPr>
          <c:invertIfNegative val="0"/>
          <c:cat>
            <c:strRef>
              <c:f>[Book1]Sheet1!$A$2:$A$3</c:f>
              <c:strCache>
                <c:ptCount val="2"/>
                <c:pt idx="0">
                  <c:v>Existing Approach</c:v>
                </c:pt>
                <c:pt idx="1">
                  <c:v>Proposed Approach</c:v>
                </c:pt>
              </c:strCache>
            </c:strRef>
          </c:cat>
          <c:val>
            <c:numRef>
              <c:f>[Book1]Sheet1!$B$2:$B$3</c:f>
              <c:numCache>
                <c:formatCode>General</c:formatCode>
                <c:ptCount val="2"/>
                <c:pt idx="0">
                  <c:v>0.83</c:v>
                </c:pt>
                <c:pt idx="1">
                  <c:v>0.97</c:v>
                </c:pt>
              </c:numCache>
            </c:numRef>
          </c:val>
          <c:extLst>
            <c:ext xmlns:c16="http://schemas.microsoft.com/office/drawing/2014/chart" uri="{C3380CC4-5D6E-409C-BE32-E72D297353CC}">
              <c16:uniqueId val="{00000000-FB4F-43B1-81B9-2C7533789CAA}"/>
            </c:ext>
          </c:extLst>
        </c:ser>
        <c:dLbls>
          <c:showLegendKey val="0"/>
          <c:showVal val="0"/>
          <c:showCatName val="0"/>
          <c:showSerName val="0"/>
          <c:showPercent val="0"/>
          <c:showBubbleSize val="0"/>
        </c:dLbls>
        <c:gapWidth val="246"/>
        <c:overlap val="-28"/>
        <c:axId val="233133122"/>
        <c:axId val="831280090"/>
      </c:barChart>
      <c:catAx>
        <c:axId val="23313312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31280090"/>
        <c:crosses val="autoZero"/>
        <c:auto val="1"/>
        <c:lblAlgn val="ctr"/>
        <c:lblOffset val="100"/>
        <c:noMultiLvlLbl val="0"/>
      </c:catAx>
      <c:valAx>
        <c:axId val="8312800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33133122"/>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25611d80-e0d5-4193-8963-ea41e0955d3e}"/>
      </c:ext>
    </c:extLst>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[Book2]Sheet1!$B$1</c:f>
              <c:strCache>
                <c:ptCount val="1"/>
                <c:pt idx="0">
                  <c:v>F1 Score</c:v>
                </c:pt>
              </c:strCache>
            </c:strRef>
          </c:tx>
          <c:spPr>
            <a:solidFill>
              <a:schemeClr val="accent1"/>
            </a:solidFill>
            <a:ln>
              <a:noFill/>
            </a:ln>
            <a:effectLst/>
          </c:spPr>
          <c:invertIfNegative val="0"/>
          <c:cat>
            <c:strRef>
              <c:f>[Book2]Sheet1!$A$2:$A$3</c:f>
              <c:strCache>
                <c:ptCount val="2"/>
                <c:pt idx="0">
                  <c:v>Existing Approach</c:v>
                </c:pt>
                <c:pt idx="1">
                  <c:v>Proposed Approach</c:v>
                </c:pt>
              </c:strCache>
            </c:strRef>
          </c:cat>
          <c:val>
            <c:numRef>
              <c:f>[Book2]Sheet1!$B$2:$B$3</c:f>
              <c:numCache>
                <c:formatCode>General</c:formatCode>
                <c:ptCount val="2"/>
                <c:pt idx="0">
                  <c:v>0.82</c:v>
                </c:pt>
                <c:pt idx="1">
                  <c:v>0.96</c:v>
                </c:pt>
              </c:numCache>
            </c:numRef>
          </c:val>
          <c:extLst>
            <c:ext xmlns:c16="http://schemas.microsoft.com/office/drawing/2014/chart" uri="{C3380CC4-5D6E-409C-BE32-E72D297353CC}">
              <c16:uniqueId val="{00000000-D077-4B24-AEEE-5EC5E6C673F2}"/>
            </c:ext>
          </c:extLst>
        </c:ser>
        <c:dLbls>
          <c:showLegendKey val="0"/>
          <c:showVal val="0"/>
          <c:showCatName val="0"/>
          <c:showSerName val="0"/>
          <c:showPercent val="0"/>
          <c:showBubbleSize val="0"/>
        </c:dLbls>
        <c:gapWidth val="246"/>
        <c:overlap val="-28"/>
        <c:axId val="906395305"/>
        <c:axId val="409441965"/>
      </c:barChart>
      <c:catAx>
        <c:axId val="90639530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09441965"/>
        <c:crosses val="autoZero"/>
        <c:auto val="1"/>
        <c:lblAlgn val="ctr"/>
        <c:lblOffset val="100"/>
        <c:noMultiLvlLbl val="0"/>
      </c:catAx>
      <c:valAx>
        <c:axId val="4094419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06395305"/>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25cb95f0-a017-4ada-9d5c-f123d60632be}"/>
      </c:ext>
    </c:extLst>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09:10:42.921"/>
    </inkml:context>
    <inkml:brush xml:id="br0">
      <inkml:brushProperty name="width" value="0.35" units="cm"/>
      <inkml:brushProperty name="height" value="0.35" units="cm"/>
      <inkml:brushProperty name="color" value="#FFFFFF"/>
    </inkml:brush>
  </inkml:definitions>
  <inkml:trace contextRef="#ctx0" brushRef="#br0">1 0 24575,'1538'0'0,"-1520"2"0,0 0 0,0 1 0,-1 0 0,25 9 0,-21-6 0,0-1 0,32 4 0,54-6 0,-79-4 0,0 2 0,0 0 0,0 2 0,52 12 0,-56-9-341,1 0 0,-1-2-1,40 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09:11:16.985"/>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09:11:19.620"/>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09:11:58.933"/>
    </inkml:context>
    <inkml:brush xml:id="br0">
      <inkml:brushProperty name="width" value="0.35" units="cm"/>
      <inkml:brushProperty name="height" value="0.35" units="cm"/>
      <inkml:brushProperty name="color" value="#FFFFFF"/>
    </inkml:brush>
  </inkml:definitions>
  <inkml:trace contextRef="#ctx0" brushRef="#br0">0 5 24575,'1573'0'0,"-1521"-4"-1365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9E4EFFB-01D8-4DAF-B750-E7398D0DE87F}"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E4EFFB-01D8-4DAF-B750-E7398D0DE87F}"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E4EFFB-01D8-4DAF-B750-E7398D0DE87F}"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E4EFFB-01D8-4DAF-B750-E7398D0DE87F}"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4EFFB-01D8-4DAF-B750-E7398D0DE87F}"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9E4EFFB-01D8-4DAF-B750-E7398D0DE87F}"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9E4EFFB-01D8-4DAF-B750-E7398D0DE87F}" type="datetimeFigureOut">
              <a:rPr lang="en-IN" smtClean="0"/>
              <a:t>10-06-2025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9E4EFFB-01D8-4DAF-B750-E7398D0DE87F}" type="datetimeFigureOut">
              <a:rPr lang="en-IN" smtClean="0"/>
              <a:t>10-06-2025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4EFFB-01D8-4DAF-B750-E7398D0DE87F}" type="datetimeFigureOut">
              <a:rPr lang="en-IN" smtClean="0"/>
              <a:t>10-06-2025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E4EFFB-01D8-4DAF-B750-E7398D0DE87F}"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E4EFFB-01D8-4DAF-B750-E7398D0DE87F}"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BD660-1416-497C-ACDB-10BE7E608AE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E4EFFB-01D8-4DAF-B750-E7398D0DE87F}" type="datetimeFigureOut">
              <a:rPr lang="en-IN" smtClean="0"/>
              <a:t>10-06-2025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EBD660-1416-497C-ACDB-10BE7E608AE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logo of a college of engineer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816" y="211570"/>
            <a:ext cx="1371364" cy="1581334"/>
          </a:xfrm>
          <a:prstGeom prst="rect">
            <a:avLst/>
          </a:prstGeom>
        </p:spPr>
      </p:pic>
      <p:sp>
        <p:nvSpPr>
          <p:cNvPr id="2" name="Title 1"/>
          <p:cNvSpPr>
            <a:spLocks noGrp="1"/>
          </p:cNvSpPr>
          <p:nvPr>
            <p:ph type="ctrTitle"/>
          </p:nvPr>
        </p:nvSpPr>
        <p:spPr>
          <a:xfrm>
            <a:off x="1184276" y="2084493"/>
            <a:ext cx="9797150" cy="1289065"/>
          </a:xfrm>
        </p:spPr>
        <p:txBody>
          <a:bodyPr>
            <a:normAutofit fontScale="90000"/>
          </a:bodyPr>
          <a:lstStyle/>
          <a:p>
            <a:r>
              <a:rPr lang="en-IN" sz="3600" dirty="0">
                <a:latin typeface="Times New Roman" panose="02020603050405020304" pitchFamily="18" charset="0"/>
                <a:cs typeface="Times New Roman" panose="02020603050405020304" pitchFamily="18" charset="0"/>
              </a:rPr>
              <a:t>ENHANCING SECURITY SYSTEM OF IOT DEVICES WITH MACHINE LEARNING ALGORITHMS</a:t>
            </a:r>
          </a:p>
        </p:txBody>
      </p:sp>
      <p:sp>
        <p:nvSpPr>
          <p:cNvPr id="3" name="Subtitle 2"/>
          <p:cNvSpPr>
            <a:spLocks noGrp="1"/>
          </p:cNvSpPr>
          <p:nvPr>
            <p:ph type="subTitle" idx="1"/>
          </p:nvPr>
        </p:nvSpPr>
        <p:spPr>
          <a:xfrm>
            <a:off x="7062079" y="4526279"/>
            <a:ext cx="4047032" cy="1467113"/>
          </a:xfrm>
        </p:spPr>
        <p:txBody>
          <a:bodyPr>
            <a:noAutofit/>
          </a:bodyPr>
          <a:lstStyle/>
          <a:p>
            <a:r>
              <a:rPr lang="en-IN" sz="1800" dirty="0">
                <a:latin typeface="Times New Roman" panose="02020603050405020304" pitchFamily="18" charset="0"/>
                <a:cs typeface="Times New Roman" panose="02020603050405020304" pitchFamily="18" charset="0"/>
              </a:rPr>
              <a:t>Under the Guidance of </a:t>
            </a:r>
          </a:p>
          <a:p>
            <a:r>
              <a:rPr lang="en-IN" sz="1800" dirty="0">
                <a:latin typeface="Times New Roman" panose="02020603050405020304" pitchFamily="18" charset="0"/>
                <a:cs typeface="Times New Roman" panose="02020603050405020304" pitchFamily="18" charset="0"/>
              </a:rPr>
              <a:t> </a:t>
            </a:r>
            <a:r>
              <a:rPr lang="en-US" sz="1800" b="1" spc="-5" dirty="0">
                <a:latin typeface="Times New Roman" panose="02020603050405020304"/>
                <a:cs typeface="Times New Roman" panose="02020603050405020304"/>
              </a:rPr>
              <a:t>Mr. </a:t>
            </a:r>
            <a:r>
              <a:rPr lang="en-US" sz="1800" b="1" spc="-5" dirty="0" err="1">
                <a:latin typeface="Times New Roman" panose="02020603050405020304"/>
                <a:cs typeface="Times New Roman" panose="02020603050405020304"/>
              </a:rPr>
              <a:t>P.A.V.Krishna</a:t>
            </a:r>
            <a:r>
              <a:rPr lang="en-US" sz="1800" b="1" spc="-5" dirty="0">
                <a:latin typeface="Times New Roman" panose="02020603050405020304"/>
                <a:cs typeface="Times New Roman" panose="02020603050405020304"/>
              </a:rPr>
              <a:t> Rao</a:t>
            </a:r>
            <a:endParaRPr lang="en-IN" sz="12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Assistant professor</a:t>
            </a:r>
          </a:p>
          <a:p>
            <a:r>
              <a:rPr lang="en-IN" sz="1800" dirty="0">
                <a:latin typeface="Times New Roman" panose="02020603050405020304" pitchFamily="18" charset="0"/>
                <a:cs typeface="Times New Roman" panose="02020603050405020304" pitchFamily="18" charset="0"/>
              </a:rPr>
              <a:t>Dept. of CSD</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638359" y="4917309"/>
          <a:ext cx="6423719" cy="1140800"/>
        </p:xfrm>
        <a:graphic>
          <a:graphicData uri="http://schemas.openxmlformats.org/drawingml/2006/table">
            <a:tbl>
              <a:tblPr firstRow="1" bandRow="1">
                <a:tableStyleId>{5C22544A-7EE6-4342-B048-85BDC9FD1C3A}</a:tableStyleId>
              </a:tblPr>
              <a:tblGrid>
                <a:gridCol w="3702147">
                  <a:extLst>
                    <a:ext uri="{9D8B030D-6E8A-4147-A177-3AD203B41FA5}">
                      <a16:colId xmlns:a16="http://schemas.microsoft.com/office/drawing/2014/main" val="20000"/>
                    </a:ext>
                  </a:extLst>
                </a:gridCol>
                <a:gridCol w="2721572">
                  <a:extLst>
                    <a:ext uri="{9D8B030D-6E8A-4147-A177-3AD203B41FA5}">
                      <a16:colId xmlns:a16="http://schemas.microsoft.com/office/drawing/2014/main" val="20001"/>
                    </a:ext>
                  </a:extLst>
                </a:gridCol>
              </a:tblGrid>
              <a:tr h="399120">
                <a:tc>
                  <a:txBody>
                    <a:bodyPr/>
                    <a:lstStyle/>
                    <a:p>
                      <a:r>
                        <a:rPr lang="en-IN"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Kodali Karthik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Y22CD071</a:t>
                      </a:r>
                      <a:endParaRPr lang="en-IN" alt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Nalluri Sai Sumanth Babu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t>
                      </a:r>
                      <a:r>
                        <a:rPr lang="en-IN"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22</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CD113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Palle Jacob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Abhraham</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Jane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Y22CD122</a:t>
                      </a:r>
                      <a:endParaRPr lang="en-US" dirty="0">
                        <a:effectLst/>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TextBox 5"/>
          <p:cNvSpPr txBox="1"/>
          <p:nvPr/>
        </p:nvSpPr>
        <p:spPr>
          <a:xfrm>
            <a:off x="1009411" y="4547977"/>
            <a:ext cx="4213330" cy="369332"/>
          </a:xfrm>
          <a:prstGeom prst="rect">
            <a:avLst/>
          </a:prstGeom>
          <a:noFill/>
        </p:spPr>
        <p:txBody>
          <a:bodyPr wrap="square" rtlCol="0">
            <a:spAutoFit/>
          </a:bodyPr>
          <a:lstStyle/>
          <a:p>
            <a:pPr defTabSz="457200"/>
            <a:r>
              <a:rPr lang="en-US" dirty="0">
                <a:solidFill>
                  <a:srgbClr val="000000"/>
                </a:solidFill>
                <a:latin typeface="Times New Roman" panose="02020603050405020304" pitchFamily="18" charset="0"/>
                <a:cs typeface="Times New Roman" panose="02020603050405020304" pitchFamily="18" charset="0"/>
              </a:rPr>
              <a:t>           Batch Number –Y22CD/20</a:t>
            </a:r>
            <a:endParaRPr lang="en-IN" altLang="en-US" dirty="0">
              <a:solidFill>
                <a:prstClr val="white"/>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511864" y="721795"/>
            <a:ext cx="8872096" cy="861774"/>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R.V. R. &amp; J. C. College of Engineering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100" y="409575"/>
            <a:ext cx="8560435" cy="844550"/>
          </a:xfrm>
        </p:spPr>
        <p:txBody>
          <a:bodyPr>
            <a:normAutofit fontScale="90000"/>
          </a:bodyPr>
          <a:lstStyle/>
          <a:p>
            <a:r>
              <a:rPr lang="en-US" sz="4000" dirty="0">
                <a:latin typeface="Times New Roman" panose="02020603050405020304" pitchFamily="18" charset="0"/>
                <a:cs typeface="Times New Roman" panose="02020603050405020304" pitchFamily="18" charset="0"/>
              </a:rPr>
              <a:t>   Results for </a:t>
            </a:r>
            <a:r>
              <a:rPr lang="en-IN" sz="4000" dirty="0">
                <a:latin typeface="Times New Roman" panose="02020603050405020304" pitchFamily="18" charset="0"/>
                <a:cs typeface="Times New Roman" panose="02020603050405020304" pitchFamily="18" charset="0"/>
                <a:sym typeface="+mn-ea"/>
              </a:rPr>
              <a:t>Hybrid-Ensemble ML Model </a:t>
            </a:r>
            <a:endParaRPr lang="en-US" sz="4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975449" y="2229288"/>
          <a:ext cx="8003396" cy="2929305"/>
        </p:xfrm>
        <a:graphic>
          <a:graphicData uri="http://schemas.openxmlformats.org/drawingml/2006/table">
            <a:tbl>
              <a:tblPr firstRow="1" bandRow="1">
                <a:tableStyleId>{5C22544A-7EE6-4342-B048-85BDC9FD1C3A}</a:tableStyleId>
              </a:tblPr>
              <a:tblGrid>
                <a:gridCol w="4001698">
                  <a:extLst>
                    <a:ext uri="{9D8B030D-6E8A-4147-A177-3AD203B41FA5}">
                      <a16:colId xmlns:a16="http://schemas.microsoft.com/office/drawing/2014/main" val="20000"/>
                    </a:ext>
                  </a:extLst>
                </a:gridCol>
                <a:gridCol w="4001698">
                  <a:extLst>
                    <a:ext uri="{9D8B030D-6E8A-4147-A177-3AD203B41FA5}">
                      <a16:colId xmlns:a16="http://schemas.microsoft.com/office/drawing/2014/main" val="20001"/>
                    </a:ext>
                  </a:extLst>
                </a:gridCol>
              </a:tblGrid>
              <a:tr h="585861">
                <a:tc>
                  <a:txBody>
                    <a:bodyPr/>
                    <a:lstStyle/>
                    <a:p>
                      <a:pPr algn="ctr"/>
                      <a:r>
                        <a:rPr lang="en-US" dirty="0">
                          <a:latin typeface="Times New Roman" panose="02020603050405020304" pitchFamily="18" charset="0"/>
                          <a:cs typeface="Times New Roman" panose="02020603050405020304" pitchFamily="18" charset="0"/>
                        </a:rPr>
                        <a:t>Parameters</a:t>
                      </a:r>
                    </a:p>
                  </a:txBody>
                  <a:tcPr/>
                </a:tc>
                <a:tc>
                  <a:txBody>
                    <a:bodyPr/>
                    <a:lstStyle/>
                    <a:p>
                      <a:pPr algn="ctr"/>
                      <a:r>
                        <a:rPr lang="en-US" dirty="0">
                          <a:latin typeface="Times New Roman" panose="02020603050405020304" pitchFamily="18" charset="0"/>
                          <a:cs typeface="Times New Roman" panose="02020603050405020304" pitchFamily="18" charset="0"/>
                        </a:rPr>
                        <a:t>Values</a:t>
                      </a:r>
                    </a:p>
                  </a:txBody>
                  <a:tcPr/>
                </a:tc>
                <a:extLst>
                  <a:ext uri="{0D108BD9-81ED-4DB2-BD59-A6C34878D82A}">
                    <a16:rowId xmlns:a16="http://schemas.microsoft.com/office/drawing/2014/main" val="10000"/>
                  </a:ext>
                </a:extLst>
              </a:tr>
              <a:tr h="585861">
                <a:tc>
                  <a:txBody>
                    <a:bodyPr/>
                    <a:lstStyle/>
                    <a:p>
                      <a:pPr algn="ctr"/>
                      <a:r>
                        <a:rPr lang="en-US" dirty="0">
                          <a:latin typeface="Times New Roman" panose="02020603050405020304" pitchFamily="18" charset="0"/>
                          <a:cs typeface="Times New Roman" panose="02020603050405020304" pitchFamily="18" charset="0"/>
                        </a:rPr>
                        <a:t>Accuracy</a:t>
                      </a:r>
                    </a:p>
                  </a:txBody>
                  <a:tcPr/>
                </a:tc>
                <a:tc>
                  <a:txBody>
                    <a:bodyPr/>
                    <a:lstStyle/>
                    <a:p>
                      <a:pPr algn="ctr"/>
                      <a:r>
                        <a:rPr sz="1800"/>
                        <a:t>99.9%</a:t>
                      </a:r>
                    </a:p>
                  </a:txBody>
                  <a:tcPr marL="0" marR="0" marT="0" marB="0" anchor="ctr"/>
                </a:tc>
                <a:extLst>
                  <a:ext uri="{0D108BD9-81ED-4DB2-BD59-A6C34878D82A}">
                    <a16:rowId xmlns:a16="http://schemas.microsoft.com/office/drawing/2014/main" val="10001"/>
                  </a:ext>
                </a:extLst>
              </a:tr>
              <a:tr h="585861">
                <a:tc>
                  <a:txBody>
                    <a:bodyPr/>
                    <a:lstStyle/>
                    <a:p>
                      <a:pPr algn="ctr"/>
                      <a:r>
                        <a:rPr lang="en-US" dirty="0">
                          <a:latin typeface="Times New Roman" panose="02020603050405020304" pitchFamily="18" charset="0"/>
                          <a:cs typeface="Times New Roman" panose="02020603050405020304" pitchFamily="18" charset="0"/>
                        </a:rPr>
                        <a:t>Precision</a:t>
                      </a:r>
                    </a:p>
                  </a:txBody>
                  <a:tcPr/>
                </a:tc>
                <a:tc>
                  <a:txBody>
                    <a:bodyPr/>
                    <a:lstStyle/>
                    <a:p>
                      <a:pPr algn="ctr"/>
                      <a:r>
                        <a:rPr sz="1700"/>
                        <a:t>0.99</a:t>
                      </a:r>
                    </a:p>
                  </a:txBody>
                  <a:tcPr marL="0" marR="0" marT="0" marB="0" anchor="ctr"/>
                </a:tc>
                <a:extLst>
                  <a:ext uri="{0D108BD9-81ED-4DB2-BD59-A6C34878D82A}">
                    <a16:rowId xmlns:a16="http://schemas.microsoft.com/office/drawing/2014/main" val="10002"/>
                  </a:ext>
                </a:extLst>
              </a:tr>
              <a:tr h="585861">
                <a:tc>
                  <a:txBody>
                    <a:bodyPr/>
                    <a:lstStyle/>
                    <a:p>
                      <a:pPr algn="ctr"/>
                      <a:r>
                        <a:rPr lang="en-US" dirty="0">
                          <a:latin typeface="Times New Roman" panose="02020603050405020304" pitchFamily="18" charset="0"/>
                          <a:cs typeface="Times New Roman" panose="02020603050405020304" pitchFamily="18" charset="0"/>
                        </a:rPr>
                        <a:t>Recall</a:t>
                      </a:r>
                    </a:p>
                  </a:txBody>
                  <a:tcPr/>
                </a:tc>
                <a:tc>
                  <a:txBody>
                    <a:bodyPr/>
                    <a:lstStyle/>
                    <a:p>
                      <a:pPr algn="ctr"/>
                      <a:r>
                        <a:rPr sz="1800"/>
                        <a:t>0.98</a:t>
                      </a:r>
                    </a:p>
                  </a:txBody>
                  <a:tcPr marL="0" marR="0" marT="0" marB="0" anchor="ctr"/>
                </a:tc>
                <a:extLst>
                  <a:ext uri="{0D108BD9-81ED-4DB2-BD59-A6C34878D82A}">
                    <a16:rowId xmlns:a16="http://schemas.microsoft.com/office/drawing/2014/main" val="10003"/>
                  </a:ext>
                </a:extLst>
              </a:tr>
              <a:tr h="585861">
                <a:tc>
                  <a:txBody>
                    <a:bodyPr/>
                    <a:lstStyle/>
                    <a:p>
                      <a:pPr algn="ctr"/>
                      <a:r>
                        <a:rPr lang="en-US" dirty="0">
                          <a:latin typeface="Times New Roman" panose="02020603050405020304" pitchFamily="18" charset="0"/>
                          <a:cs typeface="Times New Roman" panose="02020603050405020304" pitchFamily="18" charset="0"/>
                        </a:rPr>
                        <a:t>F1 Score</a:t>
                      </a:r>
                    </a:p>
                  </a:txBody>
                  <a:tcPr/>
                </a:tc>
                <a:tc>
                  <a:txBody>
                    <a:bodyPr/>
                    <a:lstStyle/>
                    <a:p>
                      <a:pPr algn="ctr"/>
                      <a:r>
                        <a:rPr lang="en-US" altLang="en-US" dirty="0">
                          <a:latin typeface="Times New Roman" panose="02020603050405020304" pitchFamily="18" charset="0"/>
                          <a:cs typeface="Times New Roman" panose="02020603050405020304" pitchFamily="18" charset="0"/>
                        </a:rPr>
                        <a:t>0.985</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444889"/>
            <a:ext cx="10549883" cy="822813"/>
          </a:xfrm>
        </p:spPr>
        <p:txBody>
          <a:bodyPr>
            <a:normAutofit/>
          </a:bodyPr>
          <a:lstStyle/>
          <a:p>
            <a:pPr algn="ctr"/>
            <a:r>
              <a:rPr lang="en-IN" sz="4000" dirty="0">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idx="1"/>
          </p:nvPr>
        </p:nvSpPr>
        <p:spPr>
          <a:xfrm>
            <a:off x="453243" y="1472837"/>
            <a:ext cx="11494917" cy="4653643"/>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Dataset</a:t>
            </a:r>
            <a:r>
              <a:rPr lang="en-IN" sz="2000" dirty="0">
                <a:latin typeface="Times New Roman" panose="02020603050405020304" pitchFamily="18" charset="0"/>
                <a:cs typeface="Times New Roman" panose="02020603050405020304" pitchFamily="18" charset="0"/>
              </a:rPr>
              <a:t> – </a:t>
            </a:r>
            <a:r>
              <a:rPr lang="en-US" altLang="en-US" sz="2000" dirty="0">
                <a:latin typeface="Times New Roman" panose="02020603050405020304" pitchFamily="18" charset="0"/>
                <a:cs typeface="Times New Roman" panose="02020603050405020304" pitchFamily="18" charset="0"/>
              </a:rPr>
              <a:t>UNSW-NB15</a:t>
            </a:r>
          </a:p>
          <a:p>
            <a:r>
              <a:rPr lang="en-US" sz="2000" dirty="0">
                <a:latin typeface="Times New Roman" panose="02020603050405020304" pitchFamily="18" charset="0"/>
                <a:cs typeface="Times New Roman" panose="02020603050405020304" pitchFamily="18" charset="0"/>
              </a:rPr>
              <a:t>It contains normal and </a:t>
            </a:r>
          </a:p>
          <a:p>
            <a:pPr marL="0" indent="0">
              <a:buNone/>
            </a:pPr>
            <a:r>
              <a:rPr lang="en-US" sz="2000" dirty="0">
                <a:latin typeface="Times New Roman" panose="02020603050405020304" pitchFamily="18" charset="0"/>
                <a:cs typeface="Times New Roman" panose="02020603050405020304" pitchFamily="18" charset="0"/>
              </a:rPr>
              <a:t>    malicious iot network traffic.</a:t>
            </a:r>
          </a:p>
          <a:p>
            <a:r>
              <a:rPr lang="en-US" sz="2000" dirty="0">
                <a:latin typeface="Times New Roman" panose="02020603050405020304" pitchFamily="18" charset="0"/>
                <a:cs typeface="Times New Roman" panose="02020603050405020304" pitchFamily="18" charset="0"/>
              </a:rPr>
              <a:t>It is used for training and </a:t>
            </a:r>
          </a:p>
          <a:p>
            <a:pPr marL="0" indent="0">
              <a:buNone/>
            </a:pPr>
            <a:r>
              <a:rPr lang="en-US" sz="2000" dirty="0">
                <a:latin typeface="Times New Roman" panose="02020603050405020304" pitchFamily="18" charset="0"/>
                <a:cs typeface="Times New Roman" panose="02020603050405020304" pitchFamily="18" charset="0"/>
              </a:rPr>
              <a:t>    evaluating ML models.</a:t>
            </a:r>
          </a:p>
          <a:p>
            <a:r>
              <a:rPr lang="en-US" sz="2000" dirty="0">
                <a:latin typeface="Times New Roman" panose="02020603050405020304" pitchFamily="18" charset="0"/>
                <a:cs typeface="Times New Roman" panose="02020603050405020304" pitchFamily="18" charset="0"/>
              </a:rPr>
              <a:t>It contains modern attack types</a:t>
            </a:r>
          </a:p>
          <a:p>
            <a:pPr marL="0" indent="0">
              <a:buNone/>
            </a:pPr>
            <a:r>
              <a:rPr lang="en-US" sz="2000" dirty="0">
                <a:latin typeface="Times New Roman" panose="02020603050405020304" pitchFamily="18" charset="0"/>
                <a:cs typeface="Times New Roman" panose="02020603050405020304" pitchFamily="18" charset="0"/>
              </a:rPr>
              <a:t>    suitable for real-world iot </a:t>
            </a:r>
          </a:p>
          <a:p>
            <a:pPr marL="0" indent="0">
              <a:buNone/>
            </a:pPr>
            <a:r>
              <a:rPr lang="en-US" sz="2000" dirty="0">
                <a:latin typeface="Times New Roman" panose="02020603050405020304" pitchFamily="18" charset="0"/>
                <a:cs typeface="Times New Roman" panose="02020603050405020304" pitchFamily="18" charset="0"/>
              </a:rPr>
              <a:t>   scenarios  </a:t>
            </a:r>
          </a:p>
        </p:txBody>
      </p:sp>
      <p:pic>
        <p:nvPicPr>
          <p:cNvPr id="1026" name="Picture 2" descr="C:\Users\pjaja\Downloads\datase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1338" y="1554479"/>
            <a:ext cx="7615121" cy="4063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2099" y="426128"/>
            <a:ext cx="5198219"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838200" y="1543540"/>
            <a:ext cx="10515600" cy="4925840"/>
          </a:xfrm>
        </p:spPr>
        <p:txBody>
          <a:bodyPr>
            <a:normAutofit/>
          </a:bodyPr>
          <a:lstStyle/>
          <a:p>
            <a:r>
              <a:rPr lang="en-US" sz="2200" dirty="0">
                <a:latin typeface="Times New Roman" panose="02020603050405020304" pitchFamily="18" charset="0"/>
                <a:cs typeface="Times New Roman" panose="02020603050405020304" pitchFamily="18" charset="0"/>
              </a:rPr>
              <a:t>Data Collection (UNSW-NB15)</a:t>
            </a:r>
          </a:p>
          <a:p>
            <a:r>
              <a:rPr lang="en-US" sz="2200" dirty="0">
                <a:latin typeface="Times New Roman" panose="02020603050405020304" pitchFamily="18" charset="0"/>
                <a:cs typeface="Times New Roman" panose="02020603050405020304" pitchFamily="18" charset="0"/>
              </a:rPr>
              <a:t>Data Preprocessing (Cleaning, Scaling, Encoding):</a:t>
            </a:r>
          </a:p>
          <a:p>
            <a:pPr marL="0" indent="0">
              <a:buNone/>
            </a:pPr>
            <a:r>
              <a:rPr lang="en-US" sz="2200" dirty="0">
                <a:latin typeface="Times New Roman" panose="02020603050405020304" pitchFamily="18" charset="0"/>
                <a:cs typeface="Times New Roman" panose="02020603050405020304" pitchFamily="18" charset="0"/>
              </a:rPr>
              <a:t>   Clean missing values, scale features, and encode </a:t>
            </a:r>
          </a:p>
          <a:p>
            <a:pPr marL="0" indent="0">
              <a:buNone/>
            </a:pPr>
            <a:r>
              <a:rPr lang="en-US" sz="2200" dirty="0">
                <a:latin typeface="Times New Roman" panose="02020603050405020304" pitchFamily="18" charset="0"/>
                <a:cs typeface="Times New Roman" panose="02020603050405020304" pitchFamily="18" charset="0"/>
              </a:rPr>
              <a:t>    categorical data for model compatibility.</a:t>
            </a:r>
          </a:p>
          <a:p>
            <a:r>
              <a:rPr lang="en-US" sz="2200" dirty="0">
                <a:latin typeface="Times New Roman" panose="02020603050405020304" pitchFamily="18" charset="0"/>
                <a:cs typeface="Times New Roman" panose="02020603050405020304" pitchFamily="18" charset="0"/>
              </a:rPr>
              <a:t>Feature Selection</a:t>
            </a:r>
          </a:p>
          <a:p>
            <a:r>
              <a:rPr lang="en-US" sz="2200" dirty="0">
                <a:latin typeface="Times New Roman" panose="02020603050405020304" pitchFamily="18" charset="0"/>
                <a:cs typeface="Times New Roman" panose="02020603050405020304" pitchFamily="18" charset="0"/>
              </a:rPr>
              <a:t>Model Training (</a:t>
            </a:r>
            <a:r>
              <a:rPr lang="en-US" sz="2200" dirty="0" err="1">
                <a:latin typeface="Times New Roman" panose="02020603050405020304" pitchFamily="18" charset="0"/>
                <a:cs typeface="Times New Roman" panose="02020603050405020304" pitchFamily="18" charset="0"/>
              </a:rPr>
              <a:t>LightGBM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CatBoost</a:t>
            </a:r>
            <a:r>
              <a:rPr lang="en-US" sz="2200" dirty="0">
                <a:latin typeface="Times New Roman" panose="02020603050405020304" pitchFamily="18" charset="0"/>
                <a:cs typeface="Times New Roman" panose="02020603050405020304" pitchFamily="18" charset="0"/>
              </a:rPr>
              <a:t>, RF):Train individual </a:t>
            </a:r>
          </a:p>
          <a:p>
            <a:pPr marL="0" indent="0">
              <a:buNone/>
            </a:pPr>
            <a:r>
              <a:rPr lang="en-US" sz="2200" dirty="0">
                <a:latin typeface="Times New Roman" panose="02020603050405020304" pitchFamily="18" charset="0"/>
                <a:cs typeface="Times New Roman" panose="02020603050405020304" pitchFamily="18" charset="0"/>
              </a:rPr>
              <a:t>   machine learning models to learn patterns of IoT attacks.</a:t>
            </a:r>
          </a:p>
          <a:p>
            <a:r>
              <a:rPr lang="en-US" sz="2200" dirty="0">
                <a:latin typeface="Times New Roman" panose="02020603050405020304" pitchFamily="18" charset="0"/>
                <a:cs typeface="Times New Roman" panose="02020603050405020304" pitchFamily="18" charset="0"/>
              </a:rPr>
              <a:t>Ensemble Creation (Voting)</a:t>
            </a:r>
          </a:p>
          <a:p>
            <a:r>
              <a:rPr lang="en-US" sz="2200" dirty="0">
                <a:latin typeface="Times New Roman" panose="02020603050405020304" pitchFamily="18" charset="0"/>
                <a:cs typeface="Times New Roman" panose="02020603050405020304" pitchFamily="18" charset="0"/>
              </a:rPr>
              <a:t>Model Evaluation (Accuracy, Precision, Recall):Evaluate </a:t>
            </a:r>
          </a:p>
          <a:p>
            <a:pPr marL="0" indent="0">
              <a:buNone/>
            </a:pPr>
            <a:r>
              <a:rPr lang="en-US" sz="2200" dirty="0">
                <a:latin typeface="Times New Roman" panose="02020603050405020304" pitchFamily="18" charset="0"/>
                <a:cs typeface="Times New Roman" panose="02020603050405020304" pitchFamily="18" charset="0"/>
              </a:rPr>
              <a:t>    the ensemble model using performance metrics </a:t>
            </a:r>
          </a:p>
          <a:p>
            <a:pPr marL="0" indent="0">
              <a:buNone/>
            </a:pPr>
            <a:r>
              <a:rPr lang="en-US" sz="2200" dirty="0">
                <a:latin typeface="Times New Roman" panose="02020603050405020304" pitchFamily="18" charset="0"/>
                <a:cs typeface="Times New Roman" panose="02020603050405020304" pitchFamily="18" charset="0"/>
              </a:rPr>
              <a:t>    like accuracy, precision, and recall</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0978" y="1760220"/>
            <a:ext cx="1725885" cy="455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18130" y="636905"/>
            <a:ext cx="6575425" cy="706755"/>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Results Comparison Table</a:t>
            </a:r>
          </a:p>
        </p:txBody>
      </p:sp>
      <p:graphicFrame>
        <p:nvGraphicFramePr>
          <p:cNvPr id="2" name="Table 1"/>
          <p:cNvGraphicFramePr>
            <a:graphicFrameLocks noGrp="1"/>
          </p:cNvGraphicFramePr>
          <p:nvPr>
            <p:custDataLst>
              <p:tags r:id="rId1"/>
            </p:custDataLst>
          </p:nvPr>
        </p:nvGraphicFramePr>
        <p:xfrm>
          <a:off x="1885315" y="2336165"/>
          <a:ext cx="8441055" cy="2185670"/>
        </p:xfrm>
        <a:graphic>
          <a:graphicData uri="http://schemas.openxmlformats.org/drawingml/2006/table">
            <a:tbl>
              <a:tblPr firstRow="1" bandRow="1">
                <a:tableStyleId>{5C22544A-7EE6-4342-B048-85BDC9FD1C3A}</a:tableStyleId>
              </a:tblPr>
              <a:tblGrid>
                <a:gridCol w="1807845">
                  <a:extLst>
                    <a:ext uri="{9D8B030D-6E8A-4147-A177-3AD203B41FA5}">
                      <a16:colId xmlns:a16="http://schemas.microsoft.com/office/drawing/2014/main" val="20000"/>
                    </a:ext>
                  </a:extLst>
                </a:gridCol>
                <a:gridCol w="1658620">
                  <a:extLst>
                    <a:ext uri="{9D8B030D-6E8A-4147-A177-3AD203B41FA5}">
                      <a16:colId xmlns:a16="http://schemas.microsoft.com/office/drawing/2014/main" val="20001"/>
                    </a:ext>
                  </a:extLst>
                </a:gridCol>
                <a:gridCol w="1657985">
                  <a:extLst>
                    <a:ext uri="{9D8B030D-6E8A-4147-A177-3AD203B41FA5}">
                      <a16:colId xmlns:a16="http://schemas.microsoft.com/office/drawing/2014/main" val="20002"/>
                    </a:ext>
                  </a:extLst>
                </a:gridCol>
                <a:gridCol w="1658620">
                  <a:extLst>
                    <a:ext uri="{9D8B030D-6E8A-4147-A177-3AD203B41FA5}">
                      <a16:colId xmlns:a16="http://schemas.microsoft.com/office/drawing/2014/main" val="20003"/>
                    </a:ext>
                  </a:extLst>
                </a:gridCol>
                <a:gridCol w="1657985">
                  <a:extLst>
                    <a:ext uri="{9D8B030D-6E8A-4147-A177-3AD203B41FA5}">
                      <a16:colId xmlns:a16="http://schemas.microsoft.com/office/drawing/2014/main" val="20004"/>
                    </a:ext>
                  </a:extLst>
                </a:gridCol>
              </a:tblGrid>
              <a:tr h="852170">
                <a:tc>
                  <a:txBody>
                    <a:bodyPr/>
                    <a:lstStyle/>
                    <a:p>
                      <a:pPr algn="ctr"/>
                      <a:r>
                        <a:rPr lang="en-US" dirty="0">
                          <a:latin typeface="Times New Roman" panose="02020603050405020304" pitchFamily="18" charset="0"/>
                          <a:cs typeface="Times New Roman" panose="02020603050405020304" pitchFamily="18" charset="0"/>
                        </a:rPr>
                        <a:t>Model</a:t>
                      </a:r>
                    </a:p>
                  </a:txBody>
                  <a:tcPr/>
                </a:tc>
                <a:tc>
                  <a:txBody>
                    <a:bodyPr/>
                    <a:lstStyle/>
                    <a:p>
                      <a:pPr algn="ctr"/>
                      <a:r>
                        <a:rPr lang="en-US" dirty="0">
                          <a:latin typeface="Times New Roman" panose="02020603050405020304" pitchFamily="18" charset="0"/>
                          <a:cs typeface="Times New Roman" panose="02020603050405020304" pitchFamily="18" charset="0"/>
                        </a:rPr>
                        <a:t>Accuracy</a:t>
                      </a:r>
                    </a:p>
                  </a:txBody>
                  <a:tcPr/>
                </a:tc>
                <a:tc>
                  <a:txBody>
                    <a:bodyPr/>
                    <a:lstStyle/>
                    <a:p>
                      <a:pPr algn="ctr"/>
                      <a:r>
                        <a:rPr lang="en-US" dirty="0">
                          <a:latin typeface="Times New Roman" panose="02020603050405020304" pitchFamily="18" charset="0"/>
                          <a:cs typeface="Times New Roman" panose="02020603050405020304" pitchFamily="18" charset="0"/>
                        </a:rPr>
                        <a:t>Precision</a:t>
                      </a:r>
                    </a:p>
                  </a:txBody>
                  <a:tcPr/>
                </a:tc>
                <a:tc>
                  <a:txBody>
                    <a:bodyPr/>
                    <a:lstStyle/>
                    <a:p>
                      <a:pPr algn="ctr"/>
                      <a:r>
                        <a:rPr lang="en-US" dirty="0">
                          <a:latin typeface="Times New Roman" panose="02020603050405020304" pitchFamily="18" charset="0"/>
                          <a:cs typeface="Times New Roman" panose="02020603050405020304" pitchFamily="18" charset="0"/>
                        </a:rPr>
                        <a:t>Recall</a:t>
                      </a:r>
                    </a:p>
                  </a:txBody>
                  <a:tcPr/>
                </a:tc>
                <a:tc>
                  <a:txBody>
                    <a:bodyPr/>
                    <a:lstStyle/>
                    <a:p>
                      <a:pPr algn="ctr"/>
                      <a:r>
                        <a:rPr lang="en-US" dirty="0">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10000"/>
                  </a:ext>
                </a:extLst>
              </a:tr>
              <a:tr h="666750">
                <a:tc>
                  <a:txBody>
                    <a:bodyPr/>
                    <a:lstStyle/>
                    <a:p>
                      <a:r>
                        <a:rPr sz="1700"/>
                        <a:t>Existing Models</a:t>
                      </a:r>
                    </a:p>
                  </a:txBody>
                  <a:tcPr marL="0" marR="0" marT="0" marB="0" anchor="ctr"/>
                </a:tc>
                <a:tc>
                  <a:txBody>
                    <a:bodyPr/>
                    <a:lstStyle/>
                    <a:p>
                      <a:pPr algn="ctr"/>
                      <a:r>
                        <a:rPr sz="1700"/>
                        <a:t>95.3%</a:t>
                      </a:r>
                    </a:p>
                  </a:txBody>
                  <a:tcPr marL="0" marR="0" marT="0" marB="0" anchor="ctr"/>
                </a:tc>
                <a:tc>
                  <a:txBody>
                    <a:bodyPr/>
                    <a:lstStyle/>
                    <a:p>
                      <a:pPr algn="ctr"/>
                      <a:r>
                        <a:rPr lang="en-US" altLang="en-US" sz="1900" dirty="0">
                          <a:latin typeface="Times New Roman" panose="02020603050405020304" pitchFamily="18" charset="0"/>
                          <a:cs typeface="Times New Roman" panose="02020603050405020304" pitchFamily="18" charset="0"/>
                          <a:sym typeface="+mn-ea"/>
                        </a:rPr>
                        <a:t>0.81</a:t>
                      </a:r>
                      <a:endParaRPr lang="en-US" altLang="en-US" sz="1900" dirty="0">
                        <a:latin typeface="Times New Roman" panose="02020603050405020304" pitchFamily="18" charset="0"/>
                        <a:cs typeface="Times New Roman" panose="02020603050405020304" pitchFamily="18" charset="0"/>
                      </a:endParaRPr>
                    </a:p>
                  </a:txBody>
                  <a:tcPr/>
                </a:tc>
                <a:tc>
                  <a:txBody>
                    <a:bodyPr/>
                    <a:lstStyle/>
                    <a:p>
                      <a:pPr algn="ctr"/>
                      <a:r>
                        <a:rPr sz="1700"/>
                        <a:t>0.83</a:t>
                      </a:r>
                    </a:p>
                  </a:txBody>
                  <a:tcPr marL="0" marR="0" marT="0" marB="0" anchor="ctr"/>
                </a:tc>
                <a:tc>
                  <a:txBody>
                    <a:bodyPr/>
                    <a:lstStyle/>
                    <a:p>
                      <a:pPr algn="ctr"/>
                      <a:r>
                        <a:rPr sz="1700"/>
                        <a:t>0.82</a:t>
                      </a:r>
                    </a:p>
                  </a:txBody>
                  <a:tcPr marL="0" marR="0" marT="0" marB="0" anchor="ctr"/>
                </a:tc>
                <a:extLst>
                  <a:ext uri="{0D108BD9-81ED-4DB2-BD59-A6C34878D82A}">
                    <a16:rowId xmlns:a16="http://schemas.microsoft.com/office/drawing/2014/main" val="10001"/>
                  </a:ext>
                </a:extLst>
              </a:tr>
              <a:tr h="666750">
                <a:tc>
                  <a:txBody>
                    <a:bodyPr/>
                    <a:lstStyle/>
                    <a:p>
                      <a:r>
                        <a:rPr sz="1700"/>
                        <a:t>Proposed Model</a:t>
                      </a:r>
                    </a:p>
                  </a:txBody>
                  <a:tcPr marL="0" marR="0" marT="0" marB="0" anchor="ctr"/>
                </a:tc>
                <a:tc>
                  <a:txBody>
                    <a:bodyPr/>
                    <a:lstStyle/>
                    <a:p>
                      <a:pPr algn="ctr"/>
                      <a:r>
                        <a:rPr sz="1700"/>
                        <a:t>99.9%</a:t>
                      </a:r>
                    </a:p>
                  </a:txBody>
                  <a:tcPr marL="0" marR="0" marT="0" marB="0" anchor="ctr"/>
                </a:tc>
                <a:tc>
                  <a:txBody>
                    <a:bodyPr/>
                    <a:lstStyle/>
                    <a:p>
                      <a:pPr algn="ctr"/>
                      <a:r>
                        <a:rPr sz="1700"/>
                        <a:t>0.95</a:t>
                      </a:r>
                    </a:p>
                  </a:txBody>
                  <a:tcPr marL="0" marR="0" marT="0" marB="0" anchor="ctr"/>
                </a:tc>
                <a:tc>
                  <a:txBody>
                    <a:bodyPr/>
                    <a:lstStyle/>
                    <a:p>
                      <a:pPr algn="ctr"/>
                      <a:r>
                        <a:rPr lang="en-US" altLang="en-US" sz="1700" dirty="0">
                          <a:latin typeface="Times New Roman" panose="02020603050405020304" pitchFamily="18" charset="0"/>
                          <a:cs typeface="Times New Roman" panose="02020603050405020304" pitchFamily="18" charset="0"/>
                        </a:rPr>
                        <a:t>0.97</a:t>
                      </a:r>
                    </a:p>
                  </a:txBody>
                  <a:tcPr/>
                </a:tc>
                <a:tc>
                  <a:txBody>
                    <a:bodyPr/>
                    <a:lstStyle/>
                    <a:p>
                      <a:pPr algn="ctr"/>
                      <a:r>
                        <a:rPr lang="en-US" altLang="en-US" sz="1700" dirty="0">
                          <a:latin typeface="Times New Roman" panose="02020603050405020304" pitchFamily="18" charset="0"/>
                          <a:cs typeface="Times New Roman" panose="02020603050405020304" pitchFamily="18" charset="0"/>
                        </a:rPr>
                        <a:t>0.96</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555105" y="685800"/>
          <a:ext cx="482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1177290" y="685800"/>
          <a:ext cx="4826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nvGraphicFramePr>
        <p:xfrm>
          <a:off x="1177290" y="3710305"/>
          <a:ext cx="4826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p:nvPr/>
        </p:nvGraphicFramePr>
        <p:xfrm>
          <a:off x="6555105" y="3710305"/>
          <a:ext cx="4826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0725" y="301625"/>
            <a:ext cx="5791200" cy="844550"/>
          </a:xfrm>
        </p:spPr>
        <p:txBody>
          <a:bodyPr>
            <a:normAutofit fontScale="90000"/>
          </a:bodyPr>
          <a:lstStyle/>
          <a:p>
            <a:r>
              <a:rPr lang="en-US" altLang="en-US" sz="4000" dirty="0">
                <a:latin typeface="Times New Roman" panose="02020603050405020304" pitchFamily="18" charset="0"/>
                <a:cs typeface="Times New Roman" panose="02020603050405020304" pitchFamily="18" charset="0"/>
                <a:sym typeface="+mn-ea"/>
              </a:rPr>
              <a:t>Conclusion &amp; Future Scope</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1850" y="1552755"/>
            <a:ext cx="10515600" cy="4536895"/>
          </a:xfrm>
        </p:spPr>
        <p:txBody>
          <a:bodyPr>
            <a:normAutofit fontScale="90000" lnSpcReduction="20000"/>
          </a:bodyPr>
          <a:lstStyle/>
          <a:p>
            <a:pPr algn="just">
              <a:lnSpc>
                <a:spcPct val="150000"/>
              </a:lnSpc>
            </a:pPr>
            <a:r>
              <a:rPr lang="en-US" altLang="en-US" sz="2200" dirty="0">
                <a:solidFill>
                  <a:schemeClr val="tx1"/>
                </a:solidFill>
                <a:latin typeface="Times New Roman" panose="02020603050405020304" pitchFamily="18" charset="0"/>
                <a:cs typeface="Times New Roman" panose="02020603050405020304" pitchFamily="18" charset="0"/>
              </a:rPr>
              <a:t>The proposed </a:t>
            </a:r>
            <a:r>
              <a:rPr lang="en-US" altLang="en-US" sz="2200" b="1" dirty="0">
                <a:solidFill>
                  <a:schemeClr val="tx1"/>
                </a:solidFill>
                <a:latin typeface="Times New Roman" panose="02020603050405020304" pitchFamily="18" charset="0"/>
                <a:cs typeface="Times New Roman" panose="02020603050405020304" pitchFamily="18" charset="0"/>
              </a:rPr>
              <a:t>Hybrid-Ensemble Approach</a:t>
            </a:r>
            <a:r>
              <a:rPr lang="en-US" altLang="en-US" sz="2200" dirty="0">
                <a:solidFill>
                  <a:schemeClr val="tx1"/>
                </a:solidFill>
                <a:latin typeface="Times New Roman" panose="02020603050405020304" pitchFamily="18" charset="0"/>
                <a:cs typeface="Times New Roman" panose="02020603050405020304" pitchFamily="18" charset="0"/>
              </a:rPr>
              <a:t>, combining LightGBM, CatBoost, and Random Forest, has achieved 99.9% accuracy in detecting IoT network attacks. This model outperforms existing models by reducing false positives and improving detection rates. The ensemble method effectively handles imbalanced datasets and enhances IoT network security.</a:t>
            </a:r>
          </a:p>
          <a:p>
            <a:pPr algn="just">
              <a:lnSpc>
                <a:spcPct val="150000"/>
              </a:lnSpc>
            </a:pPr>
            <a:r>
              <a:rPr lang="en-US" altLang="en-US" sz="2780" dirty="0">
                <a:solidFill>
                  <a:schemeClr val="tx1"/>
                </a:solidFill>
                <a:latin typeface="Times New Roman" panose="02020603050405020304" pitchFamily="18" charset="0"/>
                <a:cs typeface="Times New Roman" panose="02020603050405020304" pitchFamily="18" charset="0"/>
              </a:rPr>
              <a:t>Future Scope:</a:t>
            </a:r>
          </a:p>
          <a:p>
            <a:pPr marL="342900" indent="-342900" algn="just">
              <a:lnSpc>
                <a:spcPct val="150000"/>
              </a:lnSpc>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Deploying the model in real-time IoT environments for practical evaluation.</a:t>
            </a:r>
          </a:p>
          <a:p>
            <a:pPr marL="342900" indent="-342900" algn="just">
              <a:lnSpc>
                <a:spcPct val="150000"/>
              </a:lnSpc>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Exploring Deep Learning models (CNN, LSTM) for better attack classification.</a:t>
            </a:r>
          </a:p>
          <a:p>
            <a:pPr marL="342900" indent="-342900" algn="just">
              <a:lnSpc>
                <a:spcPct val="150000"/>
              </a:lnSpc>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Expanding the model to work with other IoT datasets for more generalized performance.</a:t>
            </a:r>
          </a:p>
          <a:p>
            <a:pPr marL="342900" indent="-342900" algn="just">
              <a:lnSpc>
                <a:spcPct val="150000"/>
              </a:lnSpc>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Integrating real-time data streams and adaptive learning for continuous model improvement.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463319"/>
            <a:ext cx="10515600" cy="4540666"/>
          </a:xfrm>
        </p:spPr>
        <p:txBody>
          <a:bodyPr>
            <a:normAutofit fontScale="92500" lnSpcReduction="10000"/>
          </a:bodyPr>
          <a:lstStyle/>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[1] https://ieeexplore.ieee.org/stamp/stamp.jsp?arnumber=9775571</a:t>
            </a: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[2] https://academic.oup.com/bioinformatics/article/39/1/btad006/6992646</a:t>
            </a: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[3] https://pubmed.ncbi.nlm.nih.gov/36516131/</a:t>
            </a: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[4] https://www.sciencedirect.com/science/article/pii/S2667237522002557</a:t>
            </a: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[5] https://www.sciencedirect.com/science/article/abs/pii/S0957417424002112</a:t>
            </a: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[6] https://pubmed.ncbi.nlm.nih.gov/33472571/</a:t>
            </a: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[7] https://bmcbioinformatics.biomedcentral.com/articles/10.1186/s12859-015-0774-y</a:t>
            </a: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[8] https://www.researchgate.net/publication/315845346_DrugClust_A_machine_learning_app</a:t>
            </a: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[9] https://www.hindawi.com/journals/cmmm/2020/1573543/</a:t>
            </a: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[10] https://www.nature.com/articles/s41467-020-18305-y</a:t>
            </a: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[11] https://www.nature.com/articles/s41598-024-62861-y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9923" y="1342049"/>
            <a:ext cx="9100849" cy="4043612"/>
          </a:xfrm>
        </p:spPr>
        <p:txBody>
          <a:bodyPr>
            <a:normAutofit/>
          </a:bodyPr>
          <a:lstStyle/>
          <a:p>
            <a:r>
              <a:rPr lang="en-US" sz="9600" dirty="0">
                <a:latin typeface="Times New Roman" panose="02020603050405020304" pitchFamily="18" charset="0"/>
                <a:cs typeface="Times New Roman" panose="02020603050405020304" pitchFamily="18"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03201"/>
            <a:ext cx="10515600" cy="749299"/>
          </a:xfrm>
        </p:spPr>
        <p:txBody>
          <a:bodyPr>
            <a:normAutofit/>
          </a:bodyPr>
          <a:lstStyle/>
          <a:p>
            <a:pPr algn="ctr"/>
            <a:r>
              <a:rPr lang="en-IN" sz="4000"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66775" y="1112088"/>
            <a:ext cx="10515600" cy="5477773"/>
          </a:xfrm>
        </p:spPr>
        <p:txBody>
          <a:bodyPr>
            <a:normAutofit lnSpcReduction="10000"/>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Abstract</a:t>
            </a:r>
          </a:p>
          <a:p>
            <a:r>
              <a:rPr lang="en-US" sz="2000" dirty="0">
                <a:latin typeface="Times New Roman" panose="02020603050405020304" pitchFamily="18" charset="0"/>
                <a:ea typeface="Calibri" panose="020F0502020204030204" pitchFamily="34" charset="0"/>
                <a:cs typeface="Times New Roman" panose="02020603050405020304" pitchFamily="18" charset="0"/>
                <a:sym typeface="+mn-ea"/>
              </a:rPr>
              <a:t>Problem Statement</a:t>
            </a:r>
          </a:p>
          <a:p>
            <a:r>
              <a:rPr lang="en-US" sz="2000" dirty="0">
                <a:latin typeface="Times New Roman" panose="02020603050405020304" pitchFamily="18" charset="0"/>
                <a:ea typeface="Calibri" panose="020F0502020204030204" pitchFamily="34" charset="0"/>
                <a:cs typeface="Times New Roman" panose="02020603050405020304" pitchFamily="18" charset="0"/>
                <a:sym typeface="+mn-ea"/>
              </a:rPr>
              <a:t>Literature</a:t>
            </a:r>
            <a:r>
              <a:rPr lang="en-IN" altLang="en-US" sz="2000" dirty="0">
                <a:latin typeface="Times New Roman" panose="02020603050405020304" pitchFamily="18" charset="0"/>
                <a:ea typeface="Calibri" panose="020F0502020204030204" pitchFamily="34" charset="0"/>
                <a:cs typeface="Times New Roman" panose="02020603050405020304" pitchFamily="18" charset="0"/>
                <a:sym typeface="+mn-ea"/>
              </a:rPr>
              <a:t> Survey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Existing Work</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Proposed </a:t>
            </a:r>
            <a:r>
              <a:rPr lang="en-IN" sz="2000" dirty="0">
                <a:latin typeface="Times New Roman" panose="02020603050405020304" pitchFamily="18" charset="0"/>
                <a:ea typeface="Calibri" panose="020F0502020204030204" pitchFamily="34" charset="0"/>
                <a:cs typeface="Times New Roman" panose="02020603050405020304" pitchFamily="18" charset="0"/>
              </a:rPr>
              <a:t>Work</a:t>
            </a:r>
          </a:p>
          <a:p>
            <a:r>
              <a:rPr lang="en-US" altLang="en-US" sz="2000" dirty="0">
                <a:latin typeface="Times New Roman" panose="02020603050405020304" pitchFamily="18" charset="0"/>
                <a:cs typeface="Times New Roman" panose="02020603050405020304" pitchFamily="18" charset="0"/>
                <a:sym typeface="+mn-ea"/>
              </a:rPr>
              <a:t>IoT-based security framework</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Types of Security Attacks in IOT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Architecture Diagram for </a:t>
            </a:r>
            <a:r>
              <a:rPr lang="en-IN" sz="2000" dirty="0">
                <a:latin typeface="Times New Roman" panose="02020603050405020304" pitchFamily="18" charset="0"/>
                <a:cs typeface="Times New Roman" panose="02020603050405020304" pitchFamily="18" charset="0"/>
                <a:sym typeface="+mn-ea"/>
              </a:rPr>
              <a:t>Hybrid-Ensemble ML Model </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Results for </a:t>
            </a:r>
            <a:r>
              <a:rPr lang="en-IN" sz="2000" dirty="0">
                <a:latin typeface="Times New Roman" panose="02020603050405020304" pitchFamily="18" charset="0"/>
                <a:cs typeface="Times New Roman" panose="02020603050405020304" pitchFamily="18" charset="0"/>
                <a:sym typeface="+mn-ea"/>
              </a:rPr>
              <a:t>Hybrid-Ensemble ML Model </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Calibri" panose="020F0502020204030204" pitchFamily="34" charset="0"/>
                <a:cs typeface="Times New Roman" panose="02020603050405020304" pitchFamily="18" charset="0"/>
              </a:rPr>
              <a:t>Dataset</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Calibri" panose="020F0502020204030204" pitchFamily="34" charset="0"/>
                <a:cs typeface="Times New Roman" panose="02020603050405020304" pitchFamily="18" charset="0"/>
              </a:rPr>
              <a:t>Methodology</a:t>
            </a:r>
          </a:p>
          <a:p>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Results Comparison</a:t>
            </a:r>
          </a:p>
          <a:p>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Conclusion &amp; Future Scope</a:t>
            </a:r>
          </a:p>
          <a:p>
            <a:r>
              <a:rPr lang="en-IN" sz="2000"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85510"/>
            <a:ext cx="10515600" cy="1618796"/>
          </a:xfrm>
        </p:spPr>
        <p:txBody>
          <a:bodyPr>
            <a:normAutofit/>
          </a:bodyPr>
          <a:lstStyle/>
          <a:p>
            <a:pPr algn="r"/>
            <a:r>
              <a:rPr lang="en-US" dirty="0">
                <a:latin typeface="Times New Roman" panose="02020603050405020304" pitchFamily="18" charset="0"/>
                <a:cs typeface="Times New Roman" panose="02020603050405020304" pitchFamily="18" charset="0"/>
              </a:rPr>
              <a:t>                            Abstract</a:t>
            </a:r>
            <a:r>
              <a:rPr lang="en-US" sz="4000" dirty="0">
                <a:latin typeface="Times New Roman" panose="02020603050405020304" pitchFamily="18" charset="0"/>
                <a:cs typeface="Times New Roman" panose="02020603050405020304" pitchFamily="18" charset="0"/>
              </a:rPr>
              <a:t>					</a:t>
            </a:r>
            <a:endParaRPr lang="en-IN" sz="4000" dirty="0"/>
          </a:p>
        </p:txBody>
      </p:sp>
      <p:sp>
        <p:nvSpPr>
          <p:cNvPr id="3" name="Content Placeholder 2"/>
          <p:cNvSpPr>
            <a:spLocks noGrp="1"/>
          </p:cNvSpPr>
          <p:nvPr>
            <p:ph idx="1"/>
          </p:nvPr>
        </p:nvSpPr>
        <p:spPr>
          <a:xfrm>
            <a:off x="838200" y="2024741"/>
            <a:ext cx="10515600" cy="3315010"/>
          </a:xfrm>
        </p:spPr>
        <p:txBody>
          <a:bodyPr>
            <a:normAutofit fontScale="90000"/>
          </a:bodyPr>
          <a:lstStyle/>
          <a:p>
            <a:pPr marL="0" indent="0" algn="just">
              <a:lnSpc>
                <a:spcPct val="170000"/>
              </a:lnSpc>
              <a:buNone/>
            </a:pPr>
            <a:r>
              <a:rPr lang="en-US" altLang="en-US" sz="2000" dirty="0">
                <a:latin typeface="Times New Roman" panose="02020603050405020304" pitchFamily="18" charset="0"/>
                <a:cs typeface="Times New Roman" panose="02020603050405020304" pitchFamily="18" charset="0"/>
              </a:rPr>
              <a:t>The Internet of Things (IoT) is a rapidly growing technology that connects smart devices to improve automation and decision-making. However, ensuring security and accurate traffic classification in IoT networks remains a challenge. This research proposes an efficient approach using advanced Machine Learning techniques, including Light Gradient Boosting Machine (LightGBM), CatBoost, and an ensemble of Random Forest and LightGBM, to detect malicious activities. Using the UNSW-NB15 dataset, the proposed models achieve a high accuracy of 99.9%, outperforming traditional algorithms. This work enhances IoT network security and contributes to building intelligent and reliable IoT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3096"/>
            <a:ext cx="10515600"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Problem Statement</a:t>
            </a:r>
            <a:endParaRPr lang="en-IN" sz="4000" dirty="0"/>
          </a:p>
        </p:txBody>
      </p:sp>
      <p:sp>
        <p:nvSpPr>
          <p:cNvPr id="3" name="Content Placeholder 2"/>
          <p:cNvSpPr>
            <a:spLocks noGrp="1"/>
          </p:cNvSpPr>
          <p:nvPr>
            <p:ph idx="1"/>
          </p:nvPr>
        </p:nvSpPr>
        <p:spPr>
          <a:xfrm>
            <a:off x="838200" y="2065564"/>
            <a:ext cx="10515600" cy="4111399"/>
          </a:xfrm>
        </p:spPr>
        <p:txBody>
          <a:bodyPr>
            <a:normAutofit/>
          </a:bodyPr>
          <a:lstStyle/>
          <a:p>
            <a:pPr marL="0" indent="0" algn="just">
              <a:lnSpc>
                <a:spcPct val="150000"/>
              </a:lnSpc>
              <a:buNone/>
            </a:pPr>
            <a:r>
              <a:rPr lang="en-US" altLang="en-US" sz="2000" dirty="0">
                <a:latin typeface="Times New Roman" panose="02020603050405020304" pitchFamily="18" charset="0"/>
                <a:cs typeface="Times New Roman" panose="02020603050405020304" pitchFamily="18" charset="0"/>
              </a:rPr>
              <a:t>The rapid growth of IoT devices has increased automation but also led to serious security threats and malicious attacks. Traditional Machine Learning models struggle to detect these threats accurately. Hence, an advanced system is needed to classify network traffic and enhance IoT security effectively.</a:t>
            </a:r>
          </a:p>
          <a:p>
            <a:pPr mar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53" y="460375"/>
            <a:ext cx="10442122" cy="929821"/>
          </a:xfrm>
        </p:spPr>
        <p:txBody>
          <a:bodyPr>
            <a:normAutofit/>
          </a:bodyPr>
          <a:lstStyle/>
          <a:p>
            <a:pPr algn="ctr"/>
            <a:r>
              <a:rPr lang="en-IN" sz="4000" dirty="0">
                <a:latin typeface="Times New Roman" panose="02020603050405020304" pitchFamily="18" charset="0"/>
                <a:cs typeface="Times New Roman" panose="02020603050405020304" pitchFamily="18" charset="0"/>
              </a:rPr>
              <a:t>Literature Survey</a:t>
            </a:r>
            <a:endParaRPr lang="en-IN" sz="4000" dirty="0"/>
          </a:p>
        </p:txBody>
      </p:sp>
      <p:graphicFrame>
        <p:nvGraphicFramePr>
          <p:cNvPr id="15" name="Content Placeholder 14"/>
          <p:cNvGraphicFramePr>
            <a:graphicFrameLocks noGrp="1"/>
          </p:cNvGraphicFramePr>
          <p:nvPr>
            <p:ph idx="1"/>
            <p:custDataLst>
              <p:tags r:id="rId1"/>
            </p:custDataLst>
          </p:nvPr>
        </p:nvGraphicFramePr>
        <p:xfrm>
          <a:off x="864235" y="1585595"/>
          <a:ext cx="10672445" cy="4285615"/>
        </p:xfrm>
        <a:graphic>
          <a:graphicData uri="http://schemas.openxmlformats.org/drawingml/2006/table">
            <a:tbl>
              <a:tblPr firstRow="1" bandRow="1">
                <a:tableStyleId>{5C22544A-7EE6-4342-B048-85BDC9FD1C3A}</a:tableStyleId>
              </a:tblPr>
              <a:tblGrid>
                <a:gridCol w="2516505">
                  <a:extLst>
                    <a:ext uri="{9D8B030D-6E8A-4147-A177-3AD203B41FA5}">
                      <a16:colId xmlns:a16="http://schemas.microsoft.com/office/drawing/2014/main" val="20000"/>
                    </a:ext>
                  </a:extLst>
                </a:gridCol>
                <a:gridCol w="3289300">
                  <a:extLst>
                    <a:ext uri="{9D8B030D-6E8A-4147-A177-3AD203B41FA5}">
                      <a16:colId xmlns:a16="http://schemas.microsoft.com/office/drawing/2014/main" val="20001"/>
                    </a:ext>
                  </a:extLst>
                </a:gridCol>
                <a:gridCol w="2199005">
                  <a:extLst>
                    <a:ext uri="{9D8B030D-6E8A-4147-A177-3AD203B41FA5}">
                      <a16:colId xmlns:a16="http://schemas.microsoft.com/office/drawing/2014/main" val="20002"/>
                    </a:ext>
                  </a:extLst>
                </a:gridCol>
                <a:gridCol w="2667635">
                  <a:extLst>
                    <a:ext uri="{9D8B030D-6E8A-4147-A177-3AD203B41FA5}">
                      <a16:colId xmlns:a16="http://schemas.microsoft.com/office/drawing/2014/main" val="20003"/>
                    </a:ext>
                  </a:extLst>
                </a:gridCol>
              </a:tblGrid>
              <a:tr h="797560">
                <a:tc>
                  <a:txBody>
                    <a:bodyPr/>
                    <a:lstStyle/>
                    <a:p>
                      <a:pPr algn="ctr"/>
                      <a:r>
                        <a:rPr sz="2000">
                          <a:latin typeface="Times New Roman" panose="02020603050405020304" pitchFamily="18" charset="0"/>
                          <a:cs typeface="Times New Roman" panose="02020603050405020304" pitchFamily="18" charset="0"/>
                        </a:rPr>
                        <a:t>Research Title</a:t>
                      </a:r>
                    </a:p>
                  </a:txBody>
                  <a:tcPr marL="0" marR="0" marT="0" marB="0" anchor="ctr">
                    <a:solidFill>
                      <a:schemeClr val="accent1"/>
                    </a:solidFill>
                  </a:tcPr>
                </a:tc>
                <a:tc>
                  <a:txBody>
                    <a:bodyPr/>
                    <a:lstStyle/>
                    <a:p>
                      <a:pPr algn="ctr"/>
                      <a:r>
                        <a:rPr sz="2000">
                          <a:latin typeface="Times New Roman" panose="02020603050405020304" pitchFamily="18" charset="0"/>
                          <a:cs typeface="Times New Roman" panose="02020603050405020304" pitchFamily="18" charset="0"/>
                        </a:rPr>
                        <a:t>Problem Statement</a:t>
                      </a:r>
                    </a:p>
                  </a:txBody>
                  <a:tcPr marL="0" marR="0" marT="0" marB="0" anchor="ctr">
                    <a:solidFill>
                      <a:schemeClr val="accent1"/>
                    </a:solidFill>
                  </a:tcPr>
                </a:tc>
                <a:tc>
                  <a:txBody>
                    <a:bodyPr/>
                    <a:lstStyle/>
                    <a:p>
                      <a:pPr algn="ctr"/>
                      <a:r>
                        <a:rPr sz="2000">
                          <a:latin typeface="Times New Roman" panose="02020603050405020304" pitchFamily="18" charset="0"/>
                          <a:cs typeface="Times New Roman" panose="02020603050405020304" pitchFamily="18" charset="0"/>
                        </a:rPr>
                        <a:t>Proposed Methodology</a:t>
                      </a:r>
                    </a:p>
                  </a:txBody>
                  <a:tcPr marL="0" marR="0" marT="0" marB="0" anchor="ctr">
                    <a:solidFill>
                      <a:schemeClr val="accent1"/>
                    </a:solidFill>
                  </a:tcPr>
                </a:tc>
                <a:tc>
                  <a:txBody>
                    <a:bodyPr/>
                    <a:lstStyle/>
                    <a:p>
                      <a:pPr algn="ctr"/>
                      <a:r>
                        <a:rPr lang="en-US" sz="2000">
                          <a:latin typeface="Times New Roman" panose="02020603050405020304" pitchFamily="18" charset="0"/>
                          <a:cs typeface="Times New Roman" panose="02020603050405020304" pitchFamily="18" charset="0"/>
                        </a:rPr>
                        <a:t>Result</a:t>
                      </a:r>
                      <a:r>
                        <a:rPr sz="2000">
                          <a:latin typeface="Times New Roman" panose="02020603050405020304" pitchFamily="18" charset="0"/>
                          <a:cs typeface="Times New Roman" panose="02020603050405020304" pitchFamily="18" charset="0"/>
                        </a:rPr>
                        <a:t>s</a:t>
                      </a:r>
                    </a:p>
                  </a:txBody>
                  <a:tcPr marL="0" marR="0" marT="0" marB="0" anchor="ctr">
                    <a:solidFill>
                      <a:schemeClr val="accent1"/>
                    </a:solidFill>
                  </a:tcPr>
                </a:tc>
                <a:extLst>
                  <a:ext uri="{0D108BD9-81ED-4DB2-BD59-A6C34878D82A}">
                    <a16:rowId xmlns:a16="http://schemas.microsoft.com/office/drawing/2014/main" val="10000"/>
                  </a:ext>
                </a:extLst>
              </a:tr>
              <a:tr h="1673225">
                <a:tc>
                  <a:txBody>
                    <a:bodyPr/>
                    <a:lstStyle/>
                    <a:p>
                      <a:r>
                        <a:rPr sz="1200">
                          <a:latin typeface="Times New Roman" panose="02020603050405020304" pitchFamily="18" charset="0"/>
                          <a:cs typeface="Times New Roman" panose="02020603050405020304" pitchFamily="18" charset="0"/>
                        </a:rPr>
                        <a:t>[1] Anomaly-Based Intrusion Detection System for IoT Networks Using Machine Learning [2023]</a:t>
                      </a:r>
                    </a:p>
                  </a:txBody>
                  <a:tcPr marL="0" marR="0" marT="0" marB="0" anchor="ctr"/>
                </a:tc>
                <a:tc>
                  <a:txBody>
                    <a:bodyPr/>
                    <a:lstStyle/>
                    <a:p>
                      <a:r>
                        <a:rPr sz="1200">
                          <a:latin typeface="Times New Roman" panose="02020603050405020304" pitchFamily="18" charset="0"/>
                          <a:cs typeface="Times New Roman" panose="02020603050405020304" pitchFamily="18" charset="0"/>
                        </a:rPr>
                        <a:t>IoT devices are highly vulnerable to cyber threats such as unauthorized access, malware, and denial-of-service (DoS) attacks. This study proposes an intrusion detection system (IDS) to detect anomalous behavior in IoT networks.</a:t>
                      </a:r>
                    </a:p>
                  </a:txBody>
                  <a:tcPr marL="0" marR="0" marT="0" marB="0" anchor="ctr"/>
                </a:tc>
                <a:tc>
                  <a:txBody>
                    <a:bodyPr/>
                    <a:lstStyle/>
                    <a:p>
                      <a:r>
                        <a:rPr sz="1200">
                          <a:latin typeface="Times New Roman" panose="02020603050405020304" pitchFamily="18" charset="0"/>
                          <a:cs typeface="Times New Roman" panose="02020603050405020304" pitchFamily="18" charset="0"/>
                        </a:rPr>
                        <a:t>Machine Learning (Random Forest, SVM), Feature Selection using PCA, Network Traffic Analysis</a:t>
                      </a:r>
                    </a:p>
                  </a:txBody>
                  <a:tcPr marL="0" marR="0" marT="0" marB="0" anchor="ctr"/>
                </a:tc>
                <a:tc>
                  <a:txBody>
                    <a:bodyPr/>
                    <a:lstStyle/>
                    <a:p>
                      <a:pPr algn="ctr">
                        <a:buNone/>
                      </a:pPr>
                      <a:r>
                        <a:rPr lang="en-US" altLang="en-US" sz="1200">
                          <a:latin typeface="Times New Roman" panose="02020603050405020304" pitchFamily="18" charset="0"/>
                          <a:cs typeface="Times New Roman" panose="02020603050405020304" pitchFamily="18" charset="0"/>
                        </a:rPr>
                        <a:t>Accuracy – 94.2%</a:t>
                      </a:r>
                    </a:p>
                    <a:p>
                      <a:pPr algn="ctr">
                        <a:buNone/>
                      </a:pPr>
                      <a:r>
                        <a:rPr lang="en-US" altLang="en-US" sz="1200">
                          <a:latin typeface="Times New Roman" panose="02020603050405020304" pitchFamily="18" charset="0"/>
                          <a:cs typeface="Times New Roman" panose="02020603050405020304" pitchFamily="18" charset="0"/>
                        </a:rPr>
                        <a:t>Precision – 0.91</a:t>
                      </a:r>
                    </a:p>
                    <a:p>
                      <a:pPr algn="ctr">
                        <a:buNone/>
                      </a:pPr>
                      <a:r>
                        <a:rPr lang="en-US" altLang="en-US" sz="1200">
                          <a:latin typeface="Times New Roman" panose="02020603050405020304" pitchFamily="18" charset="0"/>
                          <a:cs typeface="Times New Roman" panose="02020603050405020304" pitchFamily="18" charset="0"/>
                        </a:rPr>
                        <a:t>Recall – 0.93</a:t>
                      </a:r>
                    </a:p>
                    <a:p>
                      <a:pPr algn="ctr">
                        <a:buNone/>
                      </a:pPr>
                      <a:r>
                        <a:rPr lang="en-US" altLang="en-US" sz="1200">
                          <a:latin typeface="Times New Roman" panose="02020603050405020304" pitchFamily="18" charset="0"/>
                          <a:cs typeface="Times New Roman" panose="02020603050405020304" pitchFamily="18" charset="0"/>
                        </a:rPr>
                        <a:t>F1-Score – 0.92</a:t>
                      </a:r>
                    </a:p>
                    <a:p>
                      <a:pPr algn="ctr">
                        <a:buNone/>
                      </a:pPr>
                      <a:endParaRPr lang="en-US" altLang="en-US" sz="1200">
                        <a:latin typeface="Times New Roman" panose="02020603050405020304" pitchFamily="18" charset="0"/>
                        <a:cs typeface="Times New Roman" panose="02020603050405020304" pitchFamily="18" charset="0"/>
                      </a:endParaRPr>
                    </a:p>
                    <a:p>
                      <a:pPr algn="ctr">
                        <a:buNone/>
                      </a:pPr>
                      <a:endParaRPr lang="en-US" altLang="en-US"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814830">
                <a:tc>
                  <a:txBody>
                    <a:bodyPr/>
                    <a:lstStyle/>
                    <a:p>
                      <a:r>
                        <a:rPr sz="1200">
                          <a:latin typeface="Times New Roman" panose="02020603050405020304" pitchFamily="18" charset="0"/>
                          <a:cs typeface="Times New Roman" panose="02020603050405020304" pitchFamily="18" charset="0"/>
                        </a:rPr>
                        <a:t>[2] A Lightweight Deep Learning Model for IoT Malware Detection [2022]</a:t>
                      </a:r>
                    </a:p>
                  </a:txBody>
                  <a:tcPr marL="0" marR="0" marT="0" marB="0" anchor="ctr"/>
                </a:tc>
                <a:tc>
                  <a:txBody>
                    <a:bodyPr/>
                    <a:lstStyle/>
                    <a:p>
                      <a:r>
                        <a:rPr sz="1200">
                          <a:latin typeface="Times New Roman" panose="02020603050405020304" pitchFamily="18" charset="0"/>
                          <a:cs typeface="Times New Roman" panose="02020603050405020304" pitchFamily="18" charset="0"/>
                        </a:rPr>
                        <a:t>Deep Learning (CNN-LSTM Hybrid), Static and Dynamic Malware Analysis, Lightweight Model Optimization</a:t>
                      </a:r>
                    </a:p>
                  </a:txBody>
                  <a:tcPr marL="0" marR="0" marT="0" marB="0" anchor="ctr"/>
                </a:tc>
                <a:tc>
                  <a:txBody>
                    <a:bodyPr/>
                    <a:lstStyle/>
                    <a:p>
                      <a:r>
                        <a:rPr sz="1200">
                          <a:latin typeface="Times New Roman" panose="02020603050405020304" pitchFamily="18" charset="0"/>
                          <a:cs typeface="Times New Roman" panose="02020603050405020304" pitchFamily="18" charset="0"/>
                        </a:rPr>
                        <a:t>Deep Learning (CNN-LSTM Hybrid), Static and Dynamic Malware Analysis, Lightweight Model Optimization</a:t>
                      </a:r>
                    </a:p>
                  </a:txBody>
                  <a:tcPr marL="0" marR="0" marT="0" marB="0" anchor="ctr"/>
                </a:tc>
                <a:tc>
                  <a:txBody>
                    <a:bodyPr/>
                    <a:lstStyle/>
                    <a:p>
                      <a:pPr algn="ctr">
                        <a:buNone/>
                      </a:pPr>
                      <a:r>
                        <a:rPr lang="en-US" altLang="en-US" sz="1200">
                          <a:latin typeface="Times New Roman" panose="02020603050405020304" pitchFamily="18" charset="0"/>
                          <a:cs typeface="Times New Roman" panose="02020603050405020304" pitchFamily="18" charset="0"/>
                          <a:sym typeface="+mn-ea"/>
                        </a:rPr>
                        <a:t>Accuracy – 96.5%</a:t>
                      </a:r>
                      <a:endParaRPr lang="en-US" altLang="en-US" sz="1200">
                        <a:latin typeface="Times New Roman" panose="02020603050405020304" pitchFamily="18" charset="0"/>
                        <a:cs typeface="Times New Roman" panose="02020603050405020304" pitchFamily="18" charset="0"/>
                      </a:endParaRPr>
                    </a:p>
                    <a:p>
                      <a:pPr algn="ctr">
                        <a:buNone/>
                      </a:pPr>
                      <a:r>
                        <a:rPr lang="en-US" altLang="en-US" sz="1200">
                          <a:latin typeface="Times New Roman" panose="02020603050405020304" pitchFamily="18" charset="0"/>
                          <a:cs typeface="Times New Roman" panose="02020603050405020304" pitchFamily="18" charset="0"/>
                          <a:sym typeface="+mn-ea"/>
                        </a:rPr>
                        <a:t>Precision – 0.94</a:t>
                      </a:r>
                      <a:endParaRPr lang="en-US" altLang="en-US" sz="1200">
                        <a:latin typeface="Times New Roman" panose="02020603050405020304" pitchFamily="18" charset="0"/>
                        <a:cs typeface="Times New Roman" panose="02020603050405020304" pitchFamily="18" charset="0"/>
                      </a:endParaRPr>
                    </a:p>
                    <a:p>
                      <a:pPr algn="ctr">
                        <a:buNone/>
                      </a:pPr>
                      <a:r>
                        <a:rPr lang="en-US" altLang="en-US" sz="1200">
                          <a:latin typeface="Times New Roman" panose="02020603050405020304" pitchFamily="18" charset="0"/>
                          <a:cs typeface="Times New Roman" panose="02020603050405020304" pitchFamily="18" charset="0"/>
                          <a:sym typeface="+mn-ea"/>
                        </a:rPr>
                        <a:t>Recall – 0.95</a:t>
                      </a:r>
                      <a:endParaRPr lang="en-US" altLang="en-US" sz="1200">
                        <a:latin typeface="Times New Roman" panose="02020603050405020304" pitchFamily="18" charset="0"/>
                        <a:cs typeface="Times New Roman" panose="02020603050405020304" pitchFamily="18" charset="0"/>
                      </a:endParaRPr>
                    </a:p>
                    <a:p>
                      <a:pPr algn="ctr">
                        <a:buNone/>
                      </a:pPr>
                      <a:r>
                        <a:rPr lang="en-US" altLang="en-US" sz="1200">
                          <a:latin typeface="Times New Roman" panose="02020603050405020304" pitchFamily="18" charset="0"/>
                          <a:cs typeface="Times New Roman" panose="02020603050405020304" pitchFamily="18" charset="0"/>
                          <a:sym typeface="+mn-ea"/>
                        </a:rPr>
                        <a:t>F1-Score – 0.94</a:t>
                      </a:r>
                      <a:endParaRPr lang="en-US" altLang="en-US" sz="1200">
                        <a:latin typeface="Times New Roman" panose="02020603050405020304" pitchFamily="18" charset="0"/>
                        <a:cs typeface="Times New Roman" panose="02020603050405020304" pitchFamily="18" charset="0"/>
                      </a:endParaRPr>
                    </a:p>
                    <a:p>
                      <a:pPr>
                        <a:buNone/>
                      </a:pPr>
                      <a:endParaRPr lang="en-US" altLang="en-US"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altLang="en-US" sz="4000" dirty="0">
                <a:latin typeface="Times New Roman" panose="02020603050405020304" pitchFamily="18" charset="0"/>
                <a:ea typeface="Calibri" panose="020F0502020204030204" pitchFamily="34" charset="0"/>
                <a:cs typeface="Times New Roman" panose="02020603050405020304" pitchFamily="18" charset="0"/>
                <a:sym typeface="+mn-ea"/>
              </a:rPr>
              <a:t>Existing Work</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5080" indent="0" algn="just">
              <a:lnSpc>
                <a:spcPct val="150000"/>
              </a:lnSpc>
              <a:spcBef>
                <a:spcPts val="100"/>
              </a:spcBef>
              <a:buNone/>
            </a:pPr>
            <a:r>
              <a:rPr lang="en-US" altLang="en-US" sz="2000" dirty="0">
                <a:latin typeface="Times New Roman" panose="02020603050405020304" pitchFamily="18" charset="0"/>
                <a:cs typeface="Times New Roman" panose="02020603050405020304" pitchFamily="18" charset="0"/>
              </a:rPr>
              <a:t>The existing work focuses on using traditional Machine Learning models such as Decision Trees, Naïve Bayes, and Backpropagation Neural Networks for detecting attacks in IoT networks. These approaches rely on analyzing network traffic patterns and identifying malicious behaviors using static models. Although ensemble methods like Random Forest and boosting techniques such as AdaBoost and XGBoost have been applied to improve accuracy, they still struggle with issues like high false positives and poor detection of sophisticated attacks. Moreover, handling large, imbalanced datasets remains a challenge, limiting the overall effectiveness of these methods in real-world IoT environments.</a:t>
            </a:r>
          </a:p>
          <a:p>
            <a:pPr marL="0" marR="5080" indent="0" algn="just">
              <a:lnSpc>
                <a:spcPct val="150000"/>
              </a:lnSpc>
              <a:spcBef>
                <a:spcPts val="100"/>
              </a:spcBef>
              <a:buNone/>
            </a:pPr>
            <a:endParaRPr lang="en-US" altLang="en-US" sz="2000" dirty="0">
              <a:latin typeface="Times New Roman" panose="02020603050405020304" pitchFamily="18" charset="0"/>
              <a:cs typeface="Times New Roman" panose="02020603050405020304" pitchFamily="18" charset="0"/>
            </a:endParaRPr>
          </a:p>
          <a:p>
            <a:pPr marL="0" marR="5080" indent="0" algn="just">
              <a:lnSpc>
                <a:spcPct val="150000"/>
              </a:lnSpc>
              <a:spcBef>
                <a:spcPts val="100"/>
              </a:spcBef>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ea typeface="Calibri" panose="020F0502020204030204" pitchFamily="34" charset="0"/>
                <a:cs typeface="Times New Roman" panose="02020603050405020304" pitchFamily="18" charset="0"/>
                <a:sym typeface="+mn-ea"/>
              </a:rPr>
              <a:t>Proposed </a:t>
            </a:r>
            <a:r>
              <a:rPr lang="en-IN" altLang="en-US" sz="4000" dirty="0">
                <a:latin typeface="Times New Roman" panose="02020603050405020304" pitchFamily="18" charset="0"/>
                <a:ea typeface="Calibri" panose="020F0502020204030204" pitchFamily="34" charset="0"/>
                <a:cs typeface="Times New Roman" panose="02020603050405020304" pitchFamily="18" charset="0"/>
                <a:sym typeface="+mn-ea"/>
              </a:rPr>
              <a:t>Work</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16579"/>
            <a:ext cx="10515600" cy="4160384"/>
          </a:xfrm>
        </p:spPr>
        <p:txBody>
          <a:bodyPr>
            <a:normAutofit lnSpcReduction="10000"/>
          </a:bodyPr>
          <a:lstStyle/>
          <a:p>
            <a:pPr marL="102870" indent="0">
              <a:lnSpc>
                <a:spcPct val="100000"/>
              </a:lnSpc>
              <a:spcBef>
                <a:spcPts val="1525"/>
              </a:spcBef>
              <a:buNone/>
              <a:tabLst>
                <a:tab pos="469265" algn="l"/>
                <a:tab pos="469900" algn="l"/>
              </a:tabLst>
            </a:pPr>
            <a:r>
              <a:rPr lang="en-US" altLang="en-US" sz="2000" b="1" spc="-5" dirty="0">
                <a:latin typeface="Times New Roman" panose="02020603050405020304"/>
                <a:cs typeface="Times New Roman" panose="02020603050405020304"/>
              </a:rPr>
              <a:t>Hybrid-Ensemble Approach</a:t>
            </a:r>
            <a:endParaRPr lang="en-US" sz="2000" b="1" spc="-5" dirty="0">
              <a:latin typeface="Times New Roman" panose="02020603050405020304"/>
              <a:cs typeface="Times New Roman" panose="02020603050405020304"/>
            </a:endParaRPr>
          </a:p>
          <a:p>
            <a:pPr marL="102870" indent="0" algn="just">
              <a:lnSpc>
                <a:spcPct val="150000"/>
              </a:lnSpc>
              <a:spcBef>
                <a:spcPts val="1525"/>
              </a:spcBef>
              <a:buNone/>
              <a:tabLst>
                <a:tab pos="469265" algn="l"/>
                <a:tab pos="469900" algn="l"/>
              </a:tabLst>
            </a:pPr>
            <a:r>
              <a:rPr lang="en-US" altLang="en-US" sz="2000" spc="-5" dirty="0">
                <a:latin typeface="Times New Roman" panose="02020603050405020304"/>
                <a:cs typeface="Times New Roman" panose="02020603050405020304"/>
              </a:rPr>
              <a:t>The proposed approach for detecting IoT network attacks involves multiple steps. First, the UNSW-NB15 dataset is preprocessed by handling missing values and scaling the features for better model performance. Then, advanced Machine Learning models like LightGBM and CatBoost are introduced to replace traditional models such as Backpropagation Neural Networks and Naïve Bayes for higher accuracy and better handling of large, imbalanced data. Ensemble methods combining Random Forest and LightGBM are used to enhance detection performance. Finally, these models are trained to classify network traffic and detect malicious activities with high accuracy, aiming to provide a robust and scalable solution for IoT security.</a:t>
            </a:r>
          </a:p>
          <a:p>
            <a:pPr marL="102870" indent="0" algn="just">
              <a:lnSpc>
                <a:spcPct val="150000"/>
              </a:lnSpc>
              <a:spcBef>
                <a:spcPts val="1525"/>
              </a:spcBef>
              <a:buNone/>
              <a:tabLst>
                <a:tab pos="469265" algn="l"/>
                <a:tab pos="469900" algn="l"/>
              </a:tabLst>
            </a:pPr>
            <a:endParaRPr lang="en-US" altLang="en-US" sz="2000" spc="-5" dirty="0">
              <a:latin typeface="Times New Roman" panose="02020603050405020304"/>
              <a:cs typeface="Times New Roman" panose="02020603050405020304"/>
            </a:endParaRPr>
          </a:p>
          <a:p>
            <a:pPr marL="102870" indent="0" algn="just">
              <a:lnSpc>
                <a:spcPct val="150000"/>
              </a:lnSpc>
              <a:spcBef>
                <a:spcPts val="1525"/>
              </a:spcBef>
              <a:buNone/>
              <a:tabLst>
                <a:tab pos="469265" algn="l"/>
                <a:tab pos="469900" algn="l"/>
              </a:tabLst>
            </a:pPr>
            <a:endParaRPr lang="en-US" altLang="en-US" sz="2000" spc="-5"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8025" y="152400"/>
            <a:ext cx="7773035" cy="706755"/>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Types of Security Attacks in IOT</a:t>
            </a:r>
          </a:p>
        </p:txBody>
      </p:sp>
      <p:pic>
        <p:nvPicPr>
          <p:cNvPr id="8" name="Picture 7" descr="types of attacks"/>
          <p:cNvPicPr>
            <a:picLocks noChangeAspect="1"/>
          </p:cNvPicPr>
          <p:nvPr/>
        </p:nvPicPr>
        <p:blipFill>
          <a:blip r:embed="rId2"/>
          <a:stretch>
            <a:fillRect/>
          </a:stretch>
        </p:blipFill>
        <p:spPr>
          <a:xfrm>
            <a:off x="1189355" y="1092200"/>
            <a:ext cx="9813925" cy="5272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0135" y="236855"/>
            <a:ext cx="9869170" cy="1264920"/>
          </a:xfrm>
          <a:prstGeom prst="rect">
            <a:avLst/>
          </a:prstGeom>
          <a:noFill/>
        </p:spPr>
        <p:txBody>
          <a:bodyPr wrap="square" rtlCol="0">
            <a:noAutofit/>
          </a:bodyPr>
          <a:lstStyle/>
          <a:p>
            <a:pPr algn="ctr"/>
            <a:r>
              <a:rPr lang="en-IN" sz="3200" dirty="0">
                <a:latin typeface="Times New Roman" panose="02020603050405020304" pitchFamily="18" charset="0"/>
                <a:cs typeface="Times New Roman" panose="02020603050405020304" pitchFamily="18" charset="0"/>
              </a:rPr>
              <a:t>Architecture Diagram for Hybrid-Ensemble ML Model (</a:t>
            </a:r>
            <a:r>
              <a:rPr lang="en-IN" sz="3200" dirty="0" err="1">
                <a:latin typeface="Times New Roman" panose="02020603050405020304" pitchFamily="18" charset="0"/>
                <a:cs typeface="Times New Roman" panose="02020603050405020304" pitchFamily="18" charset="0"/>
              </a:rPr>
              <a:t>LightGBM</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CatBoost</a:t>
            </a:r>
            <a:r>
              <a:rPr lang="en-IN" sz="3200" dirty="0">
                <a:latin typeface="Times New Roman" panose="02020603050405020304" pitchFamily="18" charset="0"/>
                <a:cs typeface="Times New Roman" panose="02020603050405020304" pitchFamily="18" charset="0"/>
              </a:rPr>
              <a:t>, RF)</a:t>
            </a:r>
          </a:p>
        </p:txBody>
      </p:sp>
      <p:pic>
        <p:nvPicPr>
          <p:cNvPr id="1026" name="Picture 2" descr="C:\Users\pjaja\Downloads\model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814" y="1243330"/>
            <a:ext cx="9740265" cy="551434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78B622B-DD44-E38E-C58E-4DA8D5971563}"/>
              </a:ext>
            </a:extLst>
          </p:cNvPr>
          <p:cNvCxnSpPr>
            <a:cxnSpLocks/>
          </p:cNvCxnSpPr>
          <p:nvPr/>
        </p:nvCxnSpPr>
        <p:spPr>
          <a:xfrm>
            <a:off x="3595608" y="3510366"/>
            <a:ext cx="0" cy="3022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8FE7AF3-4114-AD21-44A3-13146CF71640}"/>
              </a:ext>
            </a:extLst>
          </p:cNvPr>
          <p:cNvCxnSpPr>
            <a:cxnSpLocks/>
          </p:cNvCxnSpPr>
          <p:nvPr/>
        </p:nvCxnSpPr>
        <p:spPr>
          <a:xfrm flipV="1">
            <a:off x="3711844" y="4742481"/>
            <a:ext cx="0" cy="5656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93257836-9D4C-F612-BA0B-CEC270DE239F}"/>
                  </a:ext>
                </a:extLst>
              </p14:cNvPr>
              <p14:cNvContentPartPr/>
              <p14:nvPr/>
            </p14:nvContentPartPr>
            <p14:xfrm>
              <a:off x="4556032" y="5648845"/>
              <a:ext cx="785880" cy="31320"/>
            </p14:xfrm>
          </p:contentPart>
        </mc:Choice>
        <mc:Fallback xmlns="">
          <p:pic>
            <p:nvPicPr>
              <p:cNvPr id="17" name="Ink 16">
                <a:extLst>
                  <a:ext uri="{FF2B5EF4-FFF2-40B4-BE49-F238E27FC236}">
                    <a16:creationId xmlns:a16="http://schemas.microsoft.com/office/drawing/2014/main" id="{93257836-9D4C-F612-BA0B-CEC270DE239F}"/>
                  </a:ext>
                </a:extLst>
              </p:cNvPr>
              <p:cNvPicPr/>
              <p:nvPr/>
            </p:nvPicPr>
            <p:blipFill>
              <a:blip r:embed="rId4"/>
              <a:stretch>
                <a:fillRect/>
              </a:stretch>
            </p:blipFill>
            <p:spPr>
              <a:xfrm>
                <a:off x="4493392" y="5585845"/>
                <a:ext cx="9115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3E7A510E-08A9-0D9A-D024-BCE065012623}"/>
                  </a:ext>
                </a:extLst>
              </p14:cNvPr>
              <p14:cNvContentPartPr/>
              <p14:nvPr/>
            </p14:nvContentPartPr>
            <p14:xfrm>
              <a:off x="1696912" y="1162165"/>
              <a:ext cx="360" cy="360"/>
            </p14:xfrm>
          </p:contentPart>
        </mc:Choice>
        <mc:Fallback xmlns="">
          <p:pic>
            <p:nvPicPr>
              <p:cNvPr id="18" name="Ink 17">
                <a:extLst>
                  <a:ext uri="{FF2B5EF4-FFF2-40B4-BE49-F238E27FC236}">
                    <a16:creationId xmlns:a16="http://schemas.microsoft.com/office/drawing/2014/main" id="{3E7A510E-08A9-0D9A-D024-BCE065012623}"/>
                  </a:ext>
                </a:extLst>
              </p:cNvPr>
              <p:cNvPicPr/>
              <p:nvPr/>
            </p:nvPicPr>
            <p:blipFill>
              <a:blip r:embed="rId6"/>
              <a:stretch>
                <a:fillRect/>
              </a:stretch>
            </p:blipFill>
            <p:spPr>
              <a:xfrm>
                <a:off x="1634272" y="109916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27369DD9-B958-A7A2-4846-E72832976B13}"/>
                  </a:ext>
                </a:extLst>
              </p14:cNvPr>
              <p14:cNvContentPartPr/>
              <p14:nvPr/>
            </p14:nvContentPartPr>
            <p14:xfrm>
              <a:off x="1704472" y="2060725"/>
              <a:ext cx="360" cy="360"/>
            </p14:xfrm>
          </p:contentPart>
        </mc:Choice>
        <mc:Fallback xmlns="">
          <p:pic>
            <p:nvPicPr>
              <p:cNvPr id="19" name="Ink 18">
                <a:extLst>
                  <a:ext uri="{FF2B5EF4-FFF2-40B4-BE49-F238E27FC236}">
                    <a16:creationId xmlns:a16="http://schemas.microsoft.com/office/drawing/2014/main" id="{27369DD9-B958-A7A2-4846-E72832976B13}"/>
                  </a:ext>
                </a:extLst>
              </p:cNvPr>
              <p:cNvPicPr/>
              <p:nvPr/>
            </p:nvPicPr>
            <p:blipFill>
              <a:blip r:embed="rId6"/>
              <a:stretch>
                <a:fillRect/>
              </a:stretch>
            </p:blipFill>
            <p:spPr>
              <a:xfrm>
                <a:off x="1641472" y="199808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AB01ECD2-2A19-E2D5-4977-DCAA55032B50}"/>
                  </a:ext>
                </a:extLst>
              </p14:cNvPr>
              <p14:cNvContentPartPr/>
              <p14:nvPr/>
            </p14:nvContentPartPr>
            <p14:xfrm>
              <a:off x="4610752" y="3175285"/>
              <a:ext cx="585360" cy="1800"/>
            </p14:xfrm>
          </p:contentPart>
        </mc:Choice>
        <mc:Fallback xmlns="">
          <p:pic>
            <p:nvPicPr>
              <p:cNvPr id="23" name="Ink 22">
                <a:extLst>
                  <a:ext uri="{FF2B5EF4-FFF2-40B4-BE49-F238E27FC236}">
                    <a16:creationId xmlns:a16="http://schemas.microsoft.com/office/drawing/2014/main" id="{AB01ECD2-2A19-E2D5-4977-DCAA55032B50}"/>
                  </a:ext>
                </a:extLst>
              </p:cNvPr>
              <p:cNvPicPr/>
              <p:nvPr/>
            </p:nvPicPr>
            <p:blipFill>
              <a:blip r:embed="rId9"/>
              <a:stretch>
                <a:fillRect/>
              </a:stretch>
            </p:blipFill>
            <p:spPr>
              <a:xfrm>
                <a:off x="4547752" y="3112645"/>
                <a:ext cx="711000" cy="127440"/>
              </a:xfrm>
              <a:prstGeom prst="rect">
                <a:avLst/>
              </a:prstGeom>
            </p:spPr>
          </p:pic>
        </mc:Fallback>
      </mc:AlternateContent>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0*370"/>
  <p:tag name="TABLE_ENDDRAG_RECT" val="68*99*840*370"/>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664*172"/>
  <p:tag name="TABLE_ENDDRAG_RECT" val="148*201*664*17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1148</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Times New Roman</vt:lpstr>
      <vt:lpstr>Office Theme</vt:lpstr>
      <vt:lpstr>ENHANCING SECURITY SYSTEM OF IOT DEVICES WITH MACHINE LEARNING ALGORITHMS</vt:lpstr>
      <vt:lpstr>Contents</vt:lpstr>
      <vt:lpstr>                            Abstract     </vt:lpstr>
      <vt:lpstr>Problem Statement</vt:lpstr>
      <vt:lpstr>Literature Survey</vt:lpstr>
      <vt:lpstr>Existing Work</vt:lpstr>
      <vt:lpstr>Proposed Work</vt:lpstr>
      <vt:lpstr>PowerPoint Presentation</vt:lpstr>
      <vt:lpstr>PowerPoint Presentation</vt:lpstr>
      <vt:lpstr>   Results for Hybrid-Ensemble ML Model </vt:lpstr>
      <vt:lpstr>Dataset</vt:lpstr>
      <vt:lpstr>PowerPoint Presentation</vt:lpstr>
      <vt:lpstr>PowerPoint Presentation</vt:lpstr>
      <vt:lpstr>PowerPoint Presentation</vt:lpstr>
      <vt:lpstr>Conclusion &amp; Future Scope</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dc:title>
  <dc:creator>CHEREDDY Mohana Lakshmi Priya (Mohana)</dc:creator>
  <cp:lastModifiedBy>Sai sumanth babu Nalluri</cp:lastModifiedBy>
  <cp:revision>109</cp:revision>
  <dcterms:created xsi:type="dcterms:W3CDTF">2024-03-14T14:52:00Z</dcterms:created>
  <dcterms:modified xsi:type="dcterms:W3CDTF">2025-06-10T04:29:09Z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2024-04-07T04:45:46Z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10364519-490a-469b-ab2a-a001b91ff430</vt:lpwstr>
  </property>
  <property fmtid="{D5CDD505-2E9C-101B-9397-08002B2CF9AE}" pid="7" name="MSIP_Label_defa4170-0d19-0005-0004-bc88714345d2_ActionId">
    <vt:lpwstr>d49fcc75-7235-422a-a89f-c2463af9e8e1</vt:lpwstr>
  </property>
  <property fmtid="{D5CDD505-2E9C-101B-9397-08002B2CF9AE}" pid="8" name="MSIP_Label_defa4170-0d19-0005-0004-bc88714345d2_ContentBits">
    <vt:lpwstr>0</vt:lpwstr>
  </property>
  <property fmtid="{D5CDD505-2E9C-101B-9397-08002B2CF9AE}" pid="9" name="ICV">
    <vt:lpwstr>4CCC870D055D48FBA8544ADED9290CF9_13</vt:lpwstr>
  </property>
  <property fmtid="{D5CDD505-2E9C-101B-9397-08002B2CF9AE}" pid="10" name="KSOProductBuildVer">
    <vt:lpwstr>1033-12.2.0.20326</vt:lpwstr>
  </property>
</Properties>
</file>