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81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610" y="2745343"/>
            <a:ext cx="4869180" cy="2738914"/>
          </a:xfrm>
          <a:prstGeom prst="rect">
            <a:avLst/>
          </a:prstGeom>
        </p:spPr>
      </p:pic>
      <p:sp>
        <p:nvSpPr>
          <p:cNvPr id="6" name="Text 1"/>
          <p:cNvSpPr/>
          <p:nvPr/>
        </p:nvSpPr>
        <p:spPr>
          <a:xfrm>
            <a:off x="864037" y="1980248"/>
            <a:ext cx="7415927" cy="2004060"/>
          </a:xfrm>
          <a:prstGeom prst="rect">
            <a:avLst/>
          </a:prstGeom>
          <a:noFill/>
          <a:ln/>
        </p:spPr>
        <p:txBody>
          <a:bodyPr wrap="square" rtlCol="0" anchor="t"/>
          <a:lstStyle/>
          <a:p>
            <a:pPr marL="0" indent="0">
              <a:lnSpc>
                <a:spcPts val="7890"/>
              </a:lnSpc>
              <a:buNone/>
            </a:pPr>
            <a:r>
              <a:rPr lang="en-US" sz="6312" b="1" dirty="0">
                <a:solidFill>
                  <a:srgbClr val="00002E"/>
                </a:solidFill>
                <a:latin typeface="Nunito" pitchFamily="34" charset="0"/>
                <a:ea typeface="Nunito" pitchFamily="34" charset="-122"/>
                <a:cs typeface="Nunito" pitchFamily="34" charset="-120"/>
              </a:rPr>
              <a:t>Reconstruct Itinerary</a:t>
            </a:r>
            <a:endParaRPr lang="en-US" sz="6312" dirty="0"/>
          </a:p>
        </p:txBody>
      </p:sp>
      <p:sp>
        <p:nvSpPr>
          <p:cNvPr id="7" name="Text 2"/>
          <p:cNvSpPr/>
          <p:nvPr/>
        </p:nvSpPr>
        <p:spPr>
          <a:xfrm>
            <a:off x="864037" y="4354592"/>
            <a:ext cx="7415927" cy="118514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Reconstructing an itinerary is an algorithmic problem that involves finding the correct order of flights to complete a journey given a set of flight data.</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2353747"/>
            <a:ext cx="4869061" cy="3521988"/>
          </a:xfrm>
          <a:prstGeom prst="rect">
            <a:avLst/>
          </a:prstGeom>
        </p:spPr>
      </p:pic>
      <p:sp>
        <p:nvSpPr>
          <p:cNvPr id="6" name="Text 1"/>
          <p:cNvSpPr/>
          <p:nvPr/>
        </p:nvSpPr>
        <p:spPr>
          <a:xfrm>
            <a:off x="6350437" y="2776538"/>
            <a:ext cx="5809059" cy="726043"/>
          </a:xfrm>
          <a:prstGeom prst="rect">
            <a:avLst/>
          </a:prstGeom>
          <a:noFill/>
          <a:ln/>
        </p:spPr>
        <p:txBody>
          <a:bodyPr wrap="none" rtlCol="0" anchor="t"/>
          <a:lstStyle/>
          <a:p>
            <a:pPr marL="0" indent="0">
              <a:lnSpc>
                <a:spcPts val="5718"/>
              </a:lnSpc>
              <a:buNone/>
            </a:pPr>
            <a:r>
              <a:rPr lang="en-US" sz="4574" b="1" dirty="0">
                <a:solidFill>
                  <a:srgbClr val="00002E"/>
                </a:solidFill>
                <a:latin typeface="Nunito" pitchFamily="34" charset="0"/>
                <a:ea typeface="Nunito" pitchFamily="34" charset="-122"/>
                <a:cs typeface="Nunito" pitchFamily="34" charset="-120"/>
              </a:rPr>
              <a:t>Conclusion</a:t>
            </a:r>
            <a:endParaRPr lang="en-US" sz="4574" dirty="0"/>
          </a:p>
        </p:txBody>
      </p:sp>
      <p:sp>
        <p:nvSpPr>
          <p:cNvPr id="7" name="Text 2"/>
          <p:cNvSpPr/>
          <p:nvPr/>
        </p:nvSpPr>
        <p:spPr>
          <a:xfrm>
            <a:off x="6350437" y="3872865"/>
            <a:ext cx="7415927" cy="158019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The Reconstruct Itinerary problem is a classic algorithmic challenge with practical applications in various domains. By understanding the problem, the input data structure, and the DFS approach, we can develop efficient algorithms to solve this problem.</a:t>
            </a:r>
            <a:endParaRPr lang="en-US" sz="1944" dirty="0"/>
          </a:p>
        </p:txBody>
      </p:sp>
      <p:pic>
        <p:nvPicPr>
          <p:cNvPr id="8"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14630400" cy="2350413"/>
          </a:xfrm>
          <a:prstGeom prst="rect">
            <a:avLst/>
          </a:prstGeom>
        </p:spPr>
      </p:pic>
      <p:sp>
        <p:nvSpPr>
          <p:cNvPr id="5" name="Text 1"/>
          <p:cNvSpPr/>
          <p:nvPr/>
        </p:nvSpPr>
        <p:spPr>
          <a:xfrm>
            <a:off x="2481501" y="2869049"/>
            <a:ext cx="5046464" cy="553045"/>
          </a:xfrm>
          <a:prstGeom prst="rect">
            <a:avLst/>
          </a:prstGeom>
          <a:noFill/>
          <a:ln/>
        </p:spPr>
        <p:txBody>
          <a:bodyPr wrap="none" rtlCol="0" anchor="t"/>
          <a:lstStyle/>
          <a:p>
            <a:pPr marL="0" indent="0">
              <a:lnSpc>
                <a:spcPts val="4355"/>
              </a:lnSpc>
              <a:buNone/>
            </a:pPr>
            <a:r>
              <a:rPr lang="en-US" sz="3484" b="1" dirty="0">
                <a:solidFill>
                  <a:srgbClr val="00002E"/>
                </a:solidFill>
                <a:latin typeface="Nunito" pitchFamily="34" charset="0"/>
                <a:ea typeface="Nunito" pitchFamily="34" charset="-122"/>
                <a:cs typeface="Nunito" pitchFamily="34" charset="-120"/>
              </a:rPr>
              <a:t>Overview of the Problem</a:t>
            </a:r>
            <a:endParaRPr lang="en-US" sz="3484" dirty="0"/>
          </a:p>
        </p:txBody>
      </p:sp>
      <p:sp>
        <p:nvSpPr>
          <p:cNvPr id="6" name="Text 2"/>
          <p:cNvSpPr/>
          <p:nvPr/>
        </p:nvSpPr>
        <p:spPr>
          <a:xfrm>
            <a:off x="2481501" y="3704034"/>
            <a:ext cx="9667399" cy="902256"/>
          </a:xfrm>
          <a:prstGeom prst="rect">
            <a:avLst/>
          </a:prstGeom>
          <a:noFill/>
          <a:ln/>
        </p:spPr>
        <p:txBody>
          <a:bodyPr wrap="square" rtlCol="0" anchor="t"/>
          <a:lstStyle/>
          <a:p>
            <a:pPr marL="0" indent="0">
              <a:lnSpc>
                <a:spcPts val="2369"/>
              </a:lnSpc>
              <a:buNone/>
            </a:pPr>
            <a:r>
              <a:rPr lang="en-US" sz="1481" dirty="0">
                <a:solidFill>
                  <a:srgbClr val="00002E"/>
                </a:solidFill>
                <a:latin typeface="PT Sans" pitchFamily="34" charset="0"/>
                <a:ea typeface="PT Sans" pitchFamily="34" charset="-122"/>
                <a:cs typeface="PT Sans" pitchFamily="34" charset="-120"/>
              </a:rPr>
              <a:t>Imagine you're given a list of flights, each with a departure and arrival city. Your task is to reconstruct the optimal itinerary by determining the correct order of these flights to visit all cities exactly once, starting and ending at a specific city.</a:t>
            </a:r>
            <a:endParaRPr lang="en-US" sz="1481" dirty="0"/>
          </a:p>
        </p:txBody>
      </p:sp>
      <p:sp>
        <p:nvSpPr>
          <p:cNvPr id="7" name="Shape 3"/>
          <p:cNvSpPr/>
          <p:nvPr/>
        </p:nvSpPr>
        <p:spPr>
          <a:xfrm>
            <a:off x="2481501" y="5029200"/>
            <a:ext cx="423029" cy="423029"/>
          </a:xfrm>
          <a:prstGeom prst="roundRect">
            <a:avLst>
              <a:gd name="adj" fmla="val 66676"/>
            </a:avLst>
          </a:prstGeom>
          <a:solidFill>
            <a:srgbClr val="F3F3FF"/>
          </a:solidFill>
          <a:ln w="22860">
            <a:solidFill>
              <a:srgbClr val="2D4DF2"/>
            </a:solidFill>
            <a:prstDash val="solid"/>
          </a:ln>
        </p:spPr>
      </p:sp>
      <p:sp>
        <p:nvSpPr>
          <p:cNvPr id="8" name="Text 4"/>
          <p:cNvSpPr/>
          <p:nvPr/>
        </p:nvSpPr>
        <p:spPr>
          <a:xfrm>
            <a:off x="2613303" y="5107900"/>
            <a:ext cx="159306" cy="265509"/>
          </a:xfrm>
          <a:prstGeom prst="rect">
            <a:avLst/>
          </a:prstGeom>
          <a:noFill/>
          <a:ln/>
        </p:spPr>
        <p:txBody>
          <a:bodyPr wrap="none" rtlCol="0" anchor="t"/>
          <a:lstStyle/>
          <a:p>
            <a:pPr marL="0" indent="0" algn="ctr">
              <a:lnSpc>
                <a:spcPts val="2090"/>
              </a:lnSpc>
              <a:buNone/>
            </a:pPr>
            <a:r>
              <a:rPr lang="en-US" sz="2090" b="1" dirty="0">
                <a:solidFill>
                  <a:srgbClr val="00002E"/>
                </a:solidFill>
                <a:latin typeface="Nunito" pitchFamily="34" charset="0"/>
                <a:ea typeface="Nunito" pitchFamily="34" charset="-122"/>
                <a:cs typeface="Nunito" pitchFamily="34" charset="-120"/>
              </a:rPr>
              <a:t>1</a:t>
            </a:r>
            <a:endParaRPr lang="en-US" sz="2090" dirty="0"/>
          </a:p>
        </p:txBody>
      </p:sp>
      <p:sp>
        <p:nvSpPr>
          <p:cNvPr id="9" name="Text 5"/>
          <p:cNvSpPr/>
          <p:nvPr/>
        </p:nvSpPr>
        <p:spPr>
          <a:xfrm>
            <a:off x="3092529" y="5029200"/>
            <a:ext cx="2212181" cy="276463"/>
          </a:xfrm>
          <a:prstGeom prst="rect">
            <a:avLst/>
          </a:prstGeom>
          <a:noFill/>
          <a:ln/>
        </p:spPr>
        <p:txBody>
          <a:bodyPr wrap="none" rtlCol="0" anchor="t"/>
          <a:lstStyle/>
          <a:p>
            <a:pPr marL="0" indent="0">
              <a:lnSpc>
                <a:spcPts val="2177"/>
              </a:lnSpc>
              <a:buNone/>
            </a:pPr>
            <a:r>
              <a:rPr lang="en-US" sz="1742" b="1" dirty="0">
                <a:solidFill>
                  <a:srgbClr val="00002E"/>
                </a:solidFill>
                <a:latin typeface="Nunito" pitchFamily="34" charset="0"/>
                <a:ea typeface="Nunito" pitchFamily="34" charset="-122"/>
                <a:cs typeface="Nunito" pitchFamily="34" charset="-120"/>
              </a:rPr>
              <a:t>Input</a:t>
            </a:r>
            <a:endParaRPr lang="en-US" sz="1742" dirty="0"/>
          </a:p>
        </p:txBody>
      </p:sp>
      <p:sp>
        <p:nvSpPr>
          <p:cNvPr id="10" name="Text 6"/>
          <p:cNvSpPr/>
          <p:nvPr/>
        </p:nvSpPr>
        <p:spPr>
          <a:xfrm>
            <a:off x="3092529" y="5418415"/>
            <a:ext cx="4128730" cy="601504"/>
          </a:xfrm>
          <a:prstGeom prst="rect">
            <a:avLst/>
          </a:prstGeom>
          <a:noFill/>
          <a:ln/>
        </p:spPr>
        <p:txBody>
          <a:bodyPr wrap="square" rtlCol="0" anchor="t"/>
          <a:lstStyle/>
          <a:p>
            <a:pPr marL="0" indent="0">
              <a:lnSpc>
                <a:spcPts val="2369"/>
              </a:lnSpc>
              <a:buNone/>
            </a:pPr>
            <a:r>
              <a:rPr lang="en-US" sz="1481" dirty="0">
                <a:solidFill>
                  <a:srgbClr val="00002E"/>
                </a:solidFill>
                <a:latin typeface="PT Sans" pitchFamily="34" charset="0"/>
                <a:ea typeface="PT Sans" pitchFamily="34" charset="-122"/>
                <a:cs typeface="PT Sans" pitchFamily="34" charset="-120"/>
              </a:rPr>
              <a:t>A list of flights, each represented by a departure city and arrival city.</a:t>
            </a:r>
            <a:endParaRPr lang="en-US" sz="1481" dirty="0"/>
          </a:p>
        </p:txBody>
      </p:sp>
      <p:sp>
        <p:nvSpPr>
          <p:cNvPr id="11" name="Shape 7"/>
          <p:cNvSpPr/>
          <p:nvPr/>
        </p:nvSpPr>
        <p:spPr>
          <a:xfrm>
            <a:off x="7409259" y="5029200"/>
            <a:ext cx="423029" cy="423029"/>
          </a:xfrm>
          <a:prstGeom prst="roundRect">
            <a:avLst>
              <a:gd name="adj" fmla="val 66676"/>
            </a:avLst>
          </a:prstGeom>
          <a:solidFill>
            <a:srgbClr val="F3F3FF"/>
          </a:solidFill>
          <a:ln w="22860">
            <a:solidFill>
              <a:srgbClr val="018CE1"/>
            </a:solidFill>
            <a:prstDash val="solid"/>
          </a:ln>
        </p:spPr>
      </p:sp>
      <p:sp>
        <p:nvSpPr>
          <p:cNvPr id="12" name="Text 8"/>
          <p:cNvSpPr/>
          <p:nvPr/>
        </p:nvSpPr>
        <p:spPr>
          <a:xfrm>
            <a:off x="7541062" y="5107900"/>
            <a:ext cx="159306" cy="265509"/>
          </a:xfrm>
          <a:prstGeom prst="rect">
            <a:avLst/>
          </a:prstGeom>
          <a:noFill/>
          <a:ln/>
        </p:spPr>
        <p:txBody>
          <a:bodyPr wrap="none" rtlCol="0" anchor="t"/>
          <a:lstStyle/>
          <a:p>
            <a:pPr marL="0" indent="0" algn="ctr">
              <a:lnSpc>
                <a:spcPts val="2090"/>
              </a:lnSpc>
              <a:buNone/>
            </a:pPr>
            <a:r>
              <a:rPr lang="en-US" sz="2090" b="1" dirty="0">
                <a:solidFill>
                  <a:srgbClr val="00002E"/>
                </a:solidFill>
                <a:latin typeface="Nunito" pitchFamily="34" charset="0"/>
                <a:ea typeface="Nunito" pitchFamily="34" charset="-122"/>
                <a:cs typeface="Nunito" pitchFamily="34" charset="-120"/>
              </a:rPr>
              <a:t>2</a:t>
            </a:r>
            <a:endParaRPr lang="en-US" sz="2090" dirty="0"/>
          </a:p>
        </p:txBody>
      </p:sp>
      <p:sp>
        <p:nvSpPr>
          <p:cNvPr id="13" name="Text 9"/>
          <p:cNvSpPr/>
          <p:nvPr/>
        </p:nvSpPr>
        <p:spPr>
          <a:xfrm>
            <a:off x="8020288" y="5029200"/>
            <a:ext cx="2212181" cy="276463"/>
          </a:xfrm>
          <a:prstGeom prst="rect">
            <a:avLst/>
          </a:prstGeom>
          <a:noFill/>
          <a:ln/>
        </p:spPr>
        <p:txBody>
          <a:bodyPr wrap="none" rtlCol="0" anchor="t"/>
          <a:lstStyle/>
          <a:p>
            <a:pPr marL="0" indent="0">
              <a:lnSpc>
                <a:spcPts val="2177"/>
              </a:lnSpc>
              <a:buNone/>
            </a:pPr>
            <a:r>
              <a:rPr lang="en-US" sz="1742" b="1" dirty="0">
                <a:solidFill>
                  <a:srgbClr val="00002E"/>
                </a:solidFill>
                <a:latin typeface="Nunito" pitchFamily="34" charset="0"/>
                <a:ea typeface="Nunito" pitchFamily="34" charset="-122"/>
                <a:cs typeface="Nunito" pitchFamily="34" charset="-120"/>
              </a:rPr>
              <a:t>Output</a:t>
            </a:r>
            <a:endParaRPr lang="en-US" sz="1742" dirty="0"/>
          </a:p>
        </p:txBody>
      </p:sp>
      <p:sp>
        <p:nvSpPr>
          <p:cNvPr id="14" name="Text 10"/>
          <p:cNvSpPr/>
          <p:nvPr/>
        </p:nvSpPr>
        <p:spPr>
          <a:xfrm>
            <a:off x="8020288" y="5418415"/>
            <a:ext cx="4128730" cy="601504"/>
          </a:xfrm>
          <a:prstGeom prst="rect">
            <a:avLst/>
          </a:prstGeom>
          <a:noFill/>
          <a:ln/>
        </p:spPr>
        <p:txBody>
          <a:bodyPr wrap="square" rtlCol="0" anchor="t"/>
          <a:lstStyle/>
          <a:p>
            <a:pPr marL="0" indent="0">
              <a:lnSpc>
                <a:spcPts val="2369"/>
              </a:lnSpc>
              <a:buNone/>
            </a:pPr>
            <a:r>
              <a:rPr lang="en-US" sz="1481" dirty="0">
                <a:solidFill>
                  <a:srgbClr val="00002E"/>
                </a:solidFill>
                <a:latin typeface="PT Sans" pitchFamily="34" charset="0"/>
                <a:ea typeface="PT Sans" pitchFamily="34" charset="-122"/>
                <a:cs typeface="PT Sans" pitchFamily="34" charset="-120"/>
              </a:rPr>
              <a:t>The reconstructed itinerary, a list of cities visited in the correct order.</a:t>
            </a:r>
            <a:endParaRPr lang="en-US" sz="1481" dirty="0"/>
          </a:p>
        </p:txBody>
      </p:sp>
      <p:sp>
        <p:nvSpPr>
          <p:cNvPr id="15" name="Shape 11"/>
          <p:cNvSpPr/>
          <p:nvPr/>
        </p:nvSpPr>
        <p:spPr>
          <a:xfrm>
            <a:off x="2481501" y="6419374"/>
            <a:ext cx="423029" cy="423029"/>
          </a:xfrm>
          <a:prstGeom prst="roundRect">
            <a:avLst>
              <a:gd name="adj" fmla="val 66676"/>
            </a:avLst>
          </a:prstGeom>
          <a:solidFill>
            <a:srgbClr val="F3F3FF"/>
          </a:solidFill>
          <a:ln w="22860">
            <a:solidFill>
              <a:srgbClr val="DA33BF"/>
            </a:solidFill>
            <a:prstDash val="solid"/>
          </a:ln>
        </p:spPr>
      </p:sp>
      <p:sp>
        <p:nvSpPr>
          <p:cNvPr id="16" name="Text 12"/>
          <p:cNvSpPr/>
          <p:nvPr/>
        </p:nvSpPr>
        <p:spPr>
          <a:xfrm>
            <a:off x="2613303" y="6498074"/>
            <a:ext cx="159306" cy="265509"/>
          </a:xfrm>
          <a:prstGeom prst="rect">
            <a:avLst/>
          </a:prstGeom>
          <a:noFill/>
          <a:ln/>
        </p:spPr>
        <p:txBody>
          <a:bodyPr wrap="none" rtlCol="0" anchor="t"/>
          <a:lstStyle/>
          <a:p>
            <a:pPr marL="0" indent="0" algn="ctr">
              <a:lnSpc>
                <a:spcPts val="2090"/>
              </a:lnSpc>
              <a:buNone/>
            </a:pPr>
            <a:r>
              <a:rPr lang="en-US" sz="2090" b="1" dirty="0">
                <a:solidFill>
                  <a:srgbClr val="00002E"/>
                </a:solidFill>
                <a:latin typeface="Nunito" pitchFamily="34" charset="0"/>
                <a:ea typeface="Nunito" pitchFamily="34" charset="-122"/>
                <a:cs typeface="Nunito" pitchFamily="34" charset="-120"/>
              </a:rPr>
              <a:t>3</a:t>
            </a:r>
            <a:endParaRPr lang="en-US" sz="2090" dirty="0"/>
          </a:p>
        </p:txBody>
      </p:sp>
      <p:sp>
        <p:nvSpPr>
          <p:cNvPr id="17" name="Text 13"/>
          <p:cNvSpPr/>
          <p:nvPr/>
        </p:nvSpPr>
        <p:spPr>
          <a:xfrm>
            <a:off x="3092529" y="6419374"/>
            <a:ext cx="2212181" cy="276463"/>
          </a:xfrm>
          <a:prstGeom prst="rect">
            <a:avLst/>
          </a:prstGeom>
          <a:noFill/>
          <a:ln/>
        </p:spPr>
        <p:txBody>
          <a:bodyPr wrap="none" rtlCol="0" anchor="t"/>
          <a:lstStyle/>
          <a:p>
            <a:pPr marL="0" indent="0">
              <a:lnSpc>
                <a:spcPts val="2177"/>
              </a:lnSpc>
              <a:buNone/>
            </a:pPr>
            <a:r>
              <a:rPr lang="en-US" sz="1742" b="1" dirty="0">
                <a:solidFill>
                  <a:srgbClr val="00002E"/>
                </a:solidFill>
                <a:latin typeface="Nunito" pitchFamily="34" charset="0"/>
                <a:ea typeface="Nunito" pitchFamily="34" charset="-122"/>
                <a:cs typeface="Nunito" pitchFamily="34" charset="-120"/>
              </a:rPr>
              <a:t>Constraints</a:t>
            </a:r>
            <a:endParaRPr lang="en-US" sz="1742" dirty="0"/>
          </a:p>
        </p:txBody>
      </p:sp>
      <p:sp>
        <p:nvSpPr>
          <p:cNvPr id="18" name="Text 14"/>
          <p:cNvSpPr/>
          <p:nvPr/>
        </p:nvSpPr>
        <p:spPr>
          <a:xfrm>
            <a:off x="3092529" y="6808589"/>
            <a:ext cx="4128730" cy="601504"/>
          </a:xfrm>
          <a:prstGeom prst="rect">
            <a:avLst/>
          </a:prstGeom>
          <a:noFill/>
          <a:ln/>
        </p:spPr>
        <p:txBody>
          <a:bodyPr wrap="square" rtlCol="0" anchor="t"/>
          <a:lstStyle/>
          <a:p>
            <a:pPr marL="0" indent="0">
              <a:lnSpc>
                <a:spcPts val="2369"/>
              </a:lnSpc>
              <a:buNone/>
            </a:pPr>
            <a:r>
              <a:rPr lang="en-US" sz="1481" dirty="0">
                <a:solidFill>
                  <a:srgbClr val="00002E"/>
                </a:solidFill>
                <a:latin typeface="PT Sans" pitchFamily="34" charset="0"/>
                <a:ea typeface="PT Sans" pitchFamily="34" charset="-122"/>
                <a:cs typeface="PT Sans" pitchFamily="34" charset="-120"/>
              </a:rPr>
              <a:t>The itinerary must start and end at a specific city, and each city must be visited exactly once.</a:t>
            </a:r>
            <a:endParaRPr lang="en-US" sz="1481" dirty="0"/>
          </a:p>
        </p:txBody>
      </p:sp>
      <p:sp>
        <p:nvSpPr>
          <p:cNvPr id="19" name="Shape 15"/>
          <p:cNvSpPr/>
          <p:nvPr/>
        </p:nvSpPr>
        <p:spPr>
          <a:xfrm>
            <a:off x="7409259" y="6419374"/>
            <a:ext cx="423029" cy="423029"/>
          </a:xfrm>
          <a:prstGeom prst="roundRect">
            <a:avLst>
              <a:gd name="adj" fmla="val 66676"/>
            </a:avLst>
          </a:prstGeom>
          <a:solidFill>
            <a:srgbClr val="F3F3FF"/>
          </a:solidFill>
          <a:ln w="22860">
            <a:solidFill>
              <a:srgbClr val="2D4DF2"/>
            </a:solidFill>
            <a:prstDash val="solid"/>
          </a:ln>
        </p:spPr>
      </p:sp>
      <p:sp>
        <p:nvSpPr>
          <p:cNvPr id="20" name="Text 16"/>
          <p:cNvSpPr/>
          <p:nvPr/>
        </p:nvSpPr>
        <p:spPr>
          <a:xfrm>
            <a:off x="7541062" y="6498074"/>
            <a:ext cx="159306" cy="265509"/>
          </a:xfrm>
          <a:prstGeom prst="rect">
            <a:avLst/>
          </a:prstGeom>
          <a:noFill/>
          <a:ln/>
        </p:spPr>
        <p:txBody>
          <a:bodyPr wrap="none" rtlCol="0" anchor="t"/>
          <a:lstStyle/>
          <a:p>
            <a:pPr marL="0" indent="0" algn="ctr">
              <a:lnSpc>
                <a:spcPts val="2090"/>
              </a:lnSpc>
              <a:buNone/>
            </a:pPr>
            <a:r>
              <a:rPr lang="en-US" sz="2090" b="1" dirty="0">
                <a:solidFill>
                  <a:srgbClr val="00002E"/>
                </a:solidFill>
                <a:latin typeface="Nunito" pitchFamily="34" charset="0"/>
                <a:ea typeface="Nunito" pitchFamily="34" charset="-122"/>
                <a:cs typeface="Nunito" pitchFamily="34" charset="-120"/>
              </a:rPr>
              <a:t>4</a:t>
            </a:r>
            <a:endParaRPr lang="en-US" sz="2090" dirty="0"/>
          </a:p>
        </p:txBody>
      </p:sp>
      <p:sp>
        <p:nvSpPr>
          <p:cNvPr id="21" name="Text 17"/>
          <p:cNvSpPr/>
          <p:nvPr/>
        </p:nvSpPr>
        <p:spPr>
          <a:xfrm>
            <a:off x="8020288" y="6419374"/>
            <a:ext cx="2212181" cy="276463"/>
          </a:xfrm>
          <a:prstGeom prst="rect">
            <a:avLst/>
          </a:prstGeom>
          <a:noFill/>
          <a:ln/>
        </p:spPr>
        <p:txBody>
          <a:bodyPr wrap="none" rtlCol="0" anchor="t"/>
          <a:lstStyle/>
          <a:p>
            <a:pPr marL="0" indent="0">
              <a:lnSpc>
                <a:spcPts val="2177"/>
              </a:lnSpc>
              <a:buNone/>
            </a:pPr>
            <a:r>
              <a:rPr lang="en-US" sz="1742" b="1" dirty="0">
                <a:solidFill>
                  <a:srgbClr val="00002E"/>
                </a:solidFill>
                <a:latin typeface="Nunito" pitchFamily="34" charset="0"/>
                <a:ea typeface="Nunito" pitchFamily="34" charset="-122"/>
                <a:cs typeface="Nunito" pitchFamily="34" charset="-120"/>
              </a:rPr>
              <a:t>Complexity</a:t>
            </a:r>
            <a:endParaRPr lang="en-US" sz="1742" dirty="0"/>
          </a:p>
        </p:txBody>
      </p:sp>
      <p:sp>
        <p:nvSpPr>
          <p:cNvPr id="22" name="Text 18"/>
          <p:cNvSpPr/>
          <p:nvPr/>
        </p:nvSpPr>
        <p:spPr>
          <a:xfrm>
            <a:off x="8020288" y="6808589"/>
            <a:ext cx="4128730" cy="902256"/>
          </a:xfrm>
          <a:prstGeom prst="rect">
            <a:avLst/>
          </a:prstGeom>
          <a:noFill/>
          <a:ln/>
        </p:spPr>
        <p:txBody>
          <a:bodyPr wrap="square" rtlCol="0" anchor="t"/>
          <a:lstStyle/>
          <a:p>
            <a:pPr marL="0" indent="0">
              <a:lnSpc>
                <a:spcPts val="2369"/>
              </a:lnSpc>
              <a:buNone/>
            </a:pPr>
            <a:r>
              <a:rPr lang="en-US" sz="1481" dirty="0">
                <a:solidFill>
                  <a:srgbClr val="00002E"/>
                </a:solidFill>
                <a:latin typeface="PT Sans" pitchFamily="34" charset="0"/>
                <a:ea typeface="PT Sans" pitchFamily="34" charset="-122"/>
                <a:cs typeface="PT Sans" pitchFamily="34" charset="-120"/>
              </a:rPr>
              <a:t>The challenge lies in finding an efficient algorithm to reconstruct the itinerary while satisfying the constraints.</a:t>
            </a:r>
            <a:endParaRPr lang="en-US" sz="148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729" y="2670334"/>
            <a:ext cx="4868942" cy="2888933"/>
          </a:xfrm>
          <a:prstGeom prst="rect">
            <a:avLst/>
          </a:prstGeom>
        </p:spPr>
      </p:pic>
      <p:sp>
        <p:nvSpPr>
          <p:cNvPr id="6" name="Text 1"/>
          <p:cNvSpPr/>
          <p:nvPr/>
        </p:nvSpPr>
        <p:spPr>
          <a:xfrm>
            <a:off x="6350437" y="970121"/>
            <a:ext cx="5809059" cy="726043"/>
          </a:xfrm>
          <a:prstGeom prst="rect">
            <a:avLst/>
          </a:prstGeom>
          <a:noFill/>
          <a:ln/>
        </p:spPr>
        <p:txBody>
          <a:bodyPr wrap="none" rtlCol="0" anchor="t"/>
          <a:lstStyle/>
          <a:p>
            <a:pPr marL="0" indent="0">
              <a:lnSpc>
                <a:spcPts val="5718"/>
              </a:lnSpc>
              <a:buNone/>
            </a:pPr>
            <a:r>
              <a:rPr lang="en-US" sz="4574" b="1" dirty="0">
                <a:solidFill>
                  <a:srgbClr val="00002E"/>
                </a:solidFill>
                <a:latin typeface="Nunito" pitchFamily="34" charset="0"/>
                <a:ea typeface="Nunito" pitchFamily="34" charset="-122"/>
                <a:cs typeface="Nunito" pitchFamily="34" charset="-120"/>
              </a:rPr>
              <a:t>Input Data Structure</a:t>
            </a:r>
            <a:endParaRPr lang="en-US" sz="4574" dirty="0"/>
          </a:p>
        </p:txBody>
      </p:sp>
      <p:sp>
        <p:nvSpPr>
          <p:cNvPr id="7" name="Text 2"/>
          <p:cNvSpPr/>
          <p:nvPr/>
        </p:nvSpPr>
        <p:spPr>
          <a:xfrm>
            <a:off x="6350437" y="2066449"/>
            <a:ext cx="7415927" cy="118514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The input data for this problem can be represented using a graph data structure. Each city is a node, and each flight is an edge connecting two nodes.</a:t>
            </a:r>
            <a:endParaRPr lang="en-US" sz="1944" dirty="0"/>
          </a:p>
        </p:txBody>
      </p:sp>
      <p:sp>
        <p:nvSpPr>
          <p:cNvPr id="8" name="Shape 3"/>
          <p:cNvSpPr/>
          <p:nvPr/>
        </p:nvSpPr>
        <p:spPr>
          <a:xfrm>
            <a:off x="6350437" y="3529251"/>
            <a:ext cx="7415927" cy="3730228"/>
          </a:xfrm>
          <a:prstGeom prst="roundRect">
            <a:avLst>
              <a:gd name="adj" fmla="val 9928"/>
            </a:avLst>
          </a:prstGeom>
          <a:noFill/>
          <a:ln w="15240">
            <a:solidFill>
              <a:srgbClr val="000000">
                <a:alpha val="8000"/>
              </a:srgbClr>
            </a:solidFill>
            <a:prstDash val="solid"/>
          </a:ln>
        </p:spPr>
      </p:sp>
      <p:sp>
        <p:nvSpPr>
          <p:cNvPr id="9" name="Shape 4"/>
          <p:cNvSpPr/>
          <p:nvPr/>
        </p:nvSpPr>
        <p:spPr>
          <a:xfrm>
            <a:off x="6365677" y="3544491"/>
            <a:ext cx="7385447" cy="706517"/>
          </a:xfrm>
          <a:prstGeom prst="rect">
            <a:avLst/>
          </a:prstGeom>
          <a:solidFill>
            <a:srgbClr val="FFFFFF">
              <a:alpha val="4000"/>
            </a:srgbClr>
          </a:solidFill>
          <a:ln/>
        </p:spPr>
      </p:sp>
      <p:sp>
        <p:nvSpPr>
          <p:cNvPr id="10" name="Text 5"/>
          <p:cNvSpPr/>
          <p:nvPr/>
        </p:nvSpPr>
        <p:spPr>
          <a:xfrm>
            <a:off x="6612493" y="3700224"/>
            <a:ext cx="3195280" cy="395049"/>
          </a:xfrm>
          <a:prstGeom prst="rect">
            <a:avLst/>
          </a:prstGeom>
          <a:noFill/>
          <a:ln/>
        </p:spPr>
        <p:txBody>
          <a:bodyPr wrap="non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Data Structure</a:t>
            </a:r>
            <a:endParaRPr lang="en-US" sz="1944" dirty="0"/>
          </a:p>
        </p:txBody>
      </p:sp>
      <p:sp>
        <p:nvSpPr>
          <p:cNvPr id="11" name="Text 6"/>
          <p:cNvSpPr/>
          <p:nvPr/>
        </p:nvSpPr>
        <p:spPr>
          <a:xfrm>
            <a:off x="10309027" y="3700224"/>
            <a:ext cx="3195280" cy="395049"/>
          </a:xfrm>
          <a:prstGeom prst="rect">
            <a:avLst/>
          </a:prstGeom>
          <a:noFill/>
          <a:ln/>
        </p:spPr>
        <p:txBody>
          <a:bodyPr wrap="non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Description</a:t>
            </a:r>
            <a:endParaRPr lang="en-US" sz="1944" dirty="0"/>
          </a:p>
        </p:txBody>
      </p:sp>
      <p:sp>
        <p:nvSpPr>
          <p:cNvPr id="12" name="Shape 7"/>
          <p:cNvSpPr/>
          <p:nvPr/>
        </p:nvSpPr>
        <p:spPr>
          <a:xfrm>
            <a:off x="6365677" y="4251008"/>
            <a:ext cx="7385447" cy="1496616"/>
          </a:xfrm>
          <a:prstGeom prst="rect">
            <a:avLst/>
          </a:prstGeom>
          <a:solidFill>
            <a:srgbClr val="000000">
              <a:alpha val="4000"/>
            </a:srgbClr>
          </a:solidFill>
          <a:ln/>
        </p:spPr>
      </p:sp>
      <p:sp>
        <p:nvSpPr>
          <p:cNvPr id="13" name="Text 8"/>
          <p:cNvSpPr/>
          <p:nvPr/>
        </p:nvSpPr>
        <p:spPr>
          <a:xfrm>
            <a:off x="6612493" y="4406741"/>
            <a:ext cx="3195280" cy="395049"/>
          </a:xfrm>
          <a:prstGeom prst="rect">
            <a:avLst/>
          </a:prstGeom>
          <a:noFill/>
          <a:ln/>
        </p:spPr>
        <p:txBody>
          <a:bodyPr wrap="non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Graph</a:t>
            </a:r>
            <a:endParaRPr lang="en-US" sz="1944" dirty="0"/>
          </a:p>
        </p:txBody>
      </p:sp>
      <p:sp>
        <p:nvSpPr>
          <p:cNvPr id="14" name="Text 9"/>
          <p:cNvSpPr/>
          <p:nvPr/>
        </p:nvSpPr>
        <p:spPr>
          <a:xfrm>
            <a:off x="10309027" y="4406741"/>
            <a:ext cx="3195280" cy="118514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Represents the flights and cities. Nodes are cities, and edges are flights.</a:t>
            </a:r>
            <a:endParaRPr lang="en-US" sz="1944" dirty="0"/>
          </a:p>
        </p:txBody>
      </p:sp>
      <p:sp>
        <p:nvSpPr>
          <p:cNvPr id="15" name="Shape 10"/>
          <p:cNvSpPr/>
          <p:nvPr/>
        </p:nvSpPr>
        <p:spPr>
          <a:xfrm>
            <a:off x="6365677" y="5747623"/>
            <a:ext cx="7385447" cy="1496616"/>
          </a:xfrm>
          <a:prstGeom prst="rect">
            <a:avLst/>
          </a:prstGeom>
          <a:solidFill>
            <a:srgbClr val="FFFFFF">
              <a:alpha val="4000"/>
            </a:srgbClr>
          </a:solidFill>
          <a:ln/>
        </p:spPr>
      </p:sp>
      <p:sp>
        <p:nvSpPr>
          <p:cNvPr id="16" name="Text 11"/>
          <p:cNvSpPr/>
          <p:nvPr/>
        </p:nvSpPr>
        <p:spPr>
          <a:xfrm>
            <a:off x="6612493" y="5903357"/>
            <a:ext cx="3195280" cy="395049"/>
          </a:xfrm>
          <a:prstGeom prst="rect">
            <a:avLst/>
          </a:prstGeom>
          <a:noFill/>
          <a:ln/>
        </p:spPr>
        <p:txBody>
          <a:bodyPr wrap="non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Edge</a:t>
            </a:r>
            <a:endParaRPr lang="en-US" sz="1944" dirty="0"/>
          </a:p>
        </p:txBody>
      </p:sp>
      <p:sp>
        <p:nvSpPr>
          <p:cNvPr id="17" name="Text 12"/>
          <p:cNvSpPr/>
          <p:nvPr/>
        </p:nvSpPr>
        <p:spPr>
          <a:xfrm>
            <a:off x="10309027" y="5903357"/>
            <a:ext cx="3195280" cy="118514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Represents a flight, with departure and arrival city information.</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86888" y="1760339"/>
            <a:ext cx="5000625" cy="4708922"/>
          </a:xfrm>
          <a:prstGeom prst="rect">
            <a:avLst/>
          </a:prstGeom>
        </p:spPr>
      </p:pic>
      <p:sp>
        <p:nvSpPr>
          <p:cNvPr id="6" name="Text 1"/>
          <p:cNvSpPr/>
          <p:nvPr/>
        </p:nvSpPr>
        <p:spPr>
          <a:xfrm>
            <a:off x="680085" y="620078"/>
            <a:ext cx="5253752" cy="571619"/>
          </a:xfrm>
          <a:prstGeom prst="rect">
            <a:avLst/>
          </a:prstGeom>
          <a:noFill/>
          <a:ln/>
        </p:spPr>
        <p:txBody>
          <a:bodyPr wrap="none" rtlCol="0" anchor="t"/>
          <a:lstStyle/>
          <a:p>
            <a:pPr marL="0" indent="0">
              <a:lnSpc>
                <a:spcPts val="4501"/>
              </a:lnSpc>
              <a:buNone/>
            </a:pPr>
            <a:r>
              <a:rPr lang="en-US" sz="3601" b="1" dirty="0">
                <a:solidFill>
                  <a:srgbClr val="00002E"/>
                </a:solidFill>
                <a:latin typeface="Nunito" pitchFamily="34" charset="0"/>
                <a:ea typeface="Nunito" pitchFamily="34" charset="-122"/>
                <a:cs typeface="Nunito" pitchFamily="34" charset="-120"/>
              </a:rPr>
              <a:t>Approach to the Problem</a:t>
            </a:r>
            <a:endParaRPr lang="en-US" sz="3601" dirty="0"/>
          </a:p>
        </p:txBody>
      </p:sp>
      <p:sp>
        <p:nvSpPr>
          <p:cNvPr id="7" name="Text 2"/>
          <p:cNvSpPr/>
          <p:nvPr/>
        </p:nvSpPr>
        <p:spPr>
          <a:xfrm>
            <a:off x="680085" y="1483162"/>
            <a:ext cx="7783830" cy="1243489"/>
          </a:xfrm>
          <a:prstGeom prst="rect">
            <a:avLst/>
          </a:prstGeom>
          <a:noFill/>
          <a:ln/>
        </p:spPr>
        <p:txBody>
          <a:bodyPr wrap="square" rtlCol="0" anchor="t"/>
          <a:lstStyle/>
          <a:p>
            <a:pPr marL="0" indent="0">
              <a:lnSpc>
                <a:spcPts val="2448"/>
              </a:lnSpc>
              <a:buNone/>
            </a:pPr>
            <a:r>
              <a:rPr lang="en-US" sz="1530" dirty="0">
                <a:solidFill>
                  <a:srgbClr val="00002E"/>
                </a:solidFill>
                <a:latin typeface="PT Sans" pitchFamily="34" charset="0"/>
                <a:ea typeface="PT Sans" pitchFamily="34" charset="-122"/>
                <a:cs typeface="PT Sans" pitchFamily="34" charset="-120"/>
              </a:rPr>
              <a:t>The most common approach to solving this problem is using a Depth-First Search (DFS) algorithm. The idea is to traverse the graph starting from the departure city, exploring all possible paths until we find a path that visits all cities exactly once and ends at the destination city.</a:t>
            </a:r>
            <a:endParaRPr lang="en-US" sz="1530" dirty="0"/>
          </a:p>
        </p:txBody>
      </p:sp>
      <p:pic>
        <p:nvPicPr>
          <p:cNvPr id="8" name="Image 3" descr="preencoded.png"/>
          <p:cNvPicPr>
            <a:picLocks noChangeAspect="1"/>
          </p:cNvPicPr>
          <p:nvPr/>
        </p:nvPicPr>
        <p:blipFill>
          <a:blip r:embed="rId6"/>
          <a:stretch>
            <a:fillRect/>
          </a:stretch>
        </p:blipFill>
        <p:spPr>
          <a:xfrm>
            <a:off x="680085" y="2945249"/>
            <a:ext cx="971669" cy="1554718"/>
          </a:xfrm>
          <a:prstGeom prst="rect">
            <a:avLst/>
          </a:prstGeom>
        </p:spPr>
      </p:pic>
      <p:sp>
        <p:nvSpPr>
          <p:cNvPr id="9" name="Text 3"/>
          <p:cNvSpPr/>
          <p:nvPr/>
        </p:nvSpPr>
        <p:spPr>
          <a:xfrm>
            <a:off x="1943219" y="3139559"/>
            <a:ext cx="2387560" cy="285750"/>
          </a:xfrm>
          <a:prstGeom prst="rect">
            <a:avLst/>
          </a:prstGeom>
          <a:noFill/>
          <a:ln/>
        </p:spPr>
        <p:txBody>
          <a:bodyPr wrap="none" rtlCol="0" anchor="t"/>
          <a:lstStyle/>
          <a:p>
            <a:pPr marL="0" indent="0" algn="l">
              <a:lnSpc>
                <a:spcPts val="2250"/>
              </a:lnSpc>
              <a:buNone/>
            </a:pPr>
            <a:r>
              <a:rPr lang="en-US" sz="1800" b="1" dirty="0">
                <a:solidFill>
                  <a:srgbClr val="00002E"/>
                </a:solidFill>
                <a:latin typeface="Nunito" pitchFamily="34" charset="0"/>
                <a:ea typeface="Nunito" pitchFamily="34" charset="-122"/>
                <a:cs typeface="Nunito" pitchFamily="34" charset="-120"/>
              </a:rPr>
              <a:t>Start at Departure City</a:t>
            </a:r>
            <a:endParaRPr lang="en-US" sz="1800" dirty="0"/>
          </a:p>
        </p:txBody>
      </p:sp>
      <p:sp>
        <p:nvSpPr>
          <p:cNvPr id="10" name="Text 4"/>
          <p:cNvSpPr/>
          <p:nvPr/>
        </p:nvSpPr>
        <p:spPr>
          <a:xfrm>
            <a:off x="1943219" y="3541871"/>
            <a:ext cx="6520696" cy="310872"/>
          </a:xfrm>
          <a:prstGeom prst="rect">
            <a:avLst/>
          </a:prstGeom>
          <a:noFill/>
          <a:ln/>
        </p:spPr>
        <p:txBody>
          <a:bodyPr wrap="none" rtlCol="0" anchor="t"/>
          <a:lstStyle/>
          <a:p>
            <a:pPr marL="0" indent="0" algn="l">
              <a:lnSpc>
                <a:spcPts val="2448"/>
              </a:lnSpc>
              <a:buNone/>
            </a:pPr>
            <a:r>
              <a:rPr lang="en-US" sz="1530" dirty="0">
                <a:solidFill>
                  <a:srgbClr val="00002E"/>
                </a:solidFill>
                <a:latin typeface="PT Sans" pitchFamily="34" charset="0"/>
                <a:ea typeface="PT Sans" pitchFamily="34" charset="-122"/>
                <a:cs typeface="PT Sans" pitchFamily="34" charset="-120"/>
              </a:rPr>
              <a:t>Begin the traversal from the specified departure city.</a:t>
            </a:r>
            <a:endParaRPr lang="en-US" sz="1530" dirty="0"/>
          </a:p>
        </p:txBody>
      </p:sp>
      <p:pic>
        <p:nvPicPr>
          <p:cNvPr id="11" name="Image 4" descr="preencoded.png"/>
          <p:cNvPicPr>
            <a:picLocks noChangeAspect="1"/>
          </p:cNvPicPr>
          <p:nvPr/>
        </p:nvPicPr>
        <p:blipFill>
          <a:blip r:embed="rId7"/>
          <a:stretch>
            <a:fillRect/>
          </a:stretch>
        </p:blipFill>
        <p:spPr>
          <a:xfrm>
            <a:off x="680085" y="4499967"/>
            <a:ext cx="971669" cy="1554718"/>
          </a:xfrm>
          <a:prstGeom prst="rect">
            <a:avLst/>
          </a:prstGeom>
        </p:spPr>
      </p:pic>
      <p:sp>
        <p:nvSpPr>
          <p:cNvPr id="12" name="Text 5"/>
          <p:cNvSpPr/>
          <p:nvPr/>
        </p:nvSpPr>
        <p:spPr>
          <a:xfrm>
            <a:off x="1943219" y="4694277"/>
            <a:ext cx="2807732" cy="285750"/>
          </a:xfrm>
          <a:prstGeom prst="rect">
            <a:avLst/>
          </a:prstGeom>
          <a:noFill/>
          <a:ln/>
        </p:spPr>
        <p:txBody>
          <a:bodyPr wrap="none" rtlCol="0" anchor="t"/>
          <a:lstStyle/>
          <a:p>
            <a:pPr marL="0" indent="0" algn="l">
              <a:lnSpc>
                <a:spcPts val="2250"/>
              </a:lnSpc>
              <a:buNone/>
            </a:pPr>
            <a:r>
              <a:rPr lang="en-US" sz="1800" b="1" dirty="0">
                <a:solidFill>
                  <a:srgbClr val="00002E"/>
                </a:solidFill>
                <a:latin typeface="Nunito" pitchFamily="34" charset="0"/>
                <a:ea typeface="Nunito" pitchFamily="34" charset="-122"/>
                <a:cs typeface="Nunito" pitchFamily="34" charset="-120"/>
              </a:rPr>
              <a:t>Explore Flight Connections</a:t>
            </a:r>
            <a:endParaRPr lang="en-US" sz="1800" dirty="0"/>
          </a:p>
        </p:txBody>
      </p:sp>
      <p:sp>
        <p:nvSpPr>
          <p:cNvPr id="13" name="Text 6"/>
          <p:cNvSpPr/>
          <p:nvPr/>
        </p:nvSpPr>
        <p:spPr>
          <a:xfrm>
            <a:off x="1943219" y="5096589"/>
            <a:ext cx="6520696" cy="310872"/>
          </a:xfrm>
          <a:prstGeom prst="rect">
            <a:avLst/>
          </a:prstGeom>
          <a:noFill/>
          <a:ln/>
        </p:spPr>
        <p:txBody>
          <a:bodyPr wrap="none" rtlCol="0" anchor="t"/>
          <a:lstStyle/>
          <a:p>
            <a:pPr marL="0" indent="0" algn="l">
              <a:lnSpc>
                <a:spcPts val="2448"/>
              </a:lnSpc>
              <a:buNone/>
            </a:pPr>
            <a:r>
              <a:rPr lang="en-US" sz="1530" dirty="0">
                <a:solidFill>
                  <a:srgbClr val="00002E"/>
                </a:solidFill>
                <a:latin typeface="PT Sans" pitchFamily="34" charset="0"/>
                <a:ea typeface="PT Sans" pitchFamily="34" charset="-122"/>
                <a:cs typeface="PT Sans" pitchFamily="34" charset="-120"/>
              </a:rPr>
              <a:t>For each city, explore all available flights (edges) connecting to other cities.</a:t>
            </a:r>
            <a:endParaRPr lang="en-US" sz="1530" dirty="0"/>
          </a:p>
        </p:txBody>
      </p:sp>
      <p:pic>
        <p:nvPicPr>
          <p:cNvPr id="14" name="Image 5" descr="preencoded.png"/>
          <p:cNvPicPr>
            <a:picLocks noChangeAspect="1"/>
          </p:cNvPicPr>
          <p:nvPr/>
        </p:nvPicPr>
        <p:blipFill>
          <a:blip r:embed="rId8"/>
          <a:stretch>
            <a:fillRect/>
          </a:stretch>
        </p:blipFill>
        <p:spPr>
          <a:xfrm>
            <a:off x="680085" y="6054685"/>
            <a:ext cx="971669" cy="1554718"/>
          </a:xfrm>
          <a:prstGeom prst="rect">
            <a:avLst/>
          </a:prstGeom>
        </p:spPr>
      </p:pic>
      <p:sp>
        <p:nvSpPr>
          <p:cNvPr id="15" name="Text 7"/>
          <p:cNvSpPr/>
          <p:nvPr/>
        </p:nvSpPr>
        <p:spPr>
          <a:xfrm>
            <a:off x="1943219" y="6248995"/>
            <a:ext cx="2458403" cy="285750"/>
          </a:xfrm>
          <a:prstGeom prst="rect">
            <a:avLst/>
          </a:prstGeom>
          <a:noFill/>
          <a:ln/>
        </p:spPr>
        <p:txBody>
          <a:bodyPr wrap="none" rtlCol="0" anchor="t"/>
          <a:lstStyle/>
          <a:p>
            <a:pPr marL="0" indent="0" algn="l">
              <a:lnSpc>
                <a:spcPts val="2250"/>
              </a:lnSpc>
              <a:buNone/>
            </a:pPr>
            <a:r>
              <a:rPr lang="en-US" sz="1800" b="1" dirty="0">
                <a:solidFill>
                  <a:srgbClr val="00002E"/>
                </a:solidFill>
                <a:latin typeface="Nunito" pitchFamily="34" charset="0"/>
                <a:ea typeface="Nunito" pitchFamily="34" charset="-122"/>
                <a:cs typeface="Nunito" pitchFamily="34" charset="-120"/>
              </a:rPr>
              <a:t>Backtrack and Continue</a:t>
            </a:r>
            <a:endParaRPr lang="en-US" sz="1800" dirty="0"/>
          </a:p>
        </p:txBody>
      </p:sp>
      <p:sp>
        <p:nvSpPr>
          <p:cNvPr id="16" name="Text 8"/>
          <p:cNvSpPr/>
          <p:nvPr/>
        </p:nvSpPr>
        <p:spPr>
          <a:xfrm>
            <a:off x="1943219" y="6651307"/>
            <a:ext cx="6520696" cy="621744"/>
          </a:xfrm>
          <a:prstGeom prst="rect">
            <a:avLst/>
          </a:prstGeom>
          <a:noFill/>
          <a:ln/>
        </p:spPr>
        <p:txBody>
          <a:bodyPr wrap="square" rtlCol="0" anchor="t"/>
          <a:lstStyle/>
          <a:p>
            <a:pPr marL="0" indent="0" algn="l">
              <a:lnSpc>
                <a:spcPts val="2448"/>
              </a:lnSpc>
              <a:buNone/>
            </a:pPr>
            <a:r>
              <a:rPr lang="en-US" sz="1530" dirty="0">
                <a:solidFill>
                  <a:srgbClr val="00002E"/>
                </a:solidFill>
                <a:latin typeface="PT Sans" pitchFamily="34" charset="0"/>
                <a:ea typeface="PT Sans" pitchFamily="34" charset="-122"/>
                <a:cs typeface="PT Sans" pitchFamily="34" charset="-120"/>
              </a:rPr>
              <a:t>If a path leads to a dead end (no further flights) or a city is visited twice, backtrack to the previous city and explore other flight options.</a:t>
            </a:r>
            <a:endParaRPr lang="en-US" sz="153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968693" y="1246346"/>
            <a:ext cx="7024092" cy="726043"/>
          </a:xfrm>
          <a:prstGeom prst="rect">
            <a:avLst/>
          </a:prstGeom>
          <a:noFill/>
          <a:ln/>
        </p:spPr>
        <p:txBody>
          <a:bodyPr wrap="none" rtlCol="0" anchor="t"/>
          <a:lstStyle/>
          <a:p>
            <a:pPr marL="0" indent="0">
              <a:lnSpc>
                <a:spcPts val="5718"/>
              </a:lnSpc>
              <a:buNone/>
            </a:pPr>
            <a:r>
              <a:rPr lang="en-US" sz="4574" b="1" dirty="0">
                <a:solidFill>
                  <a:srgbClr val="00002E"/>
                </a:solidFill>
                <a:latin typeface="Nunito" pitchFamily="34" charset="0"/>
                <a:ea typeface="Nunito" pitchFamily="34" charset="-122"/>
                <a:cs typeface="Nunito" pitchFamily="34" charset="-120"/>
              </a:rPr>
              <a:t>Algorithm Implementation</a:t>
            </a:r>
            <a:endParaRPr lang="en-US" sz="4574" dirty="0"/>
          </a:p>
        </p:txBody>
      </p:sp>
      <p:sp>
        <p:nvSpPr>
          <p:cNvPr id="5" name="Text 2"/>
          <p:cNvSpPr/>
          <p:nvPr/>
        </p:nvSpPr>
        <p:spPr>
          <a:xfrm>
            <a:off x="968693" y="2466142"/>
            <a:ext cx="12692896" cy="790099"/>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The algorithm uses recursion to traverse the graph. It keeps track of visited cities and the current path being explored. The algorithm backtracks when it reaches a dead end or a city is visited twice.</a:t>
            </a:r>
            <a:endParaRPr lang="en-US" sz="1944" dirty="0"/>
          </a:p>
        </p:txBody>
      </p:sp>
      <p:sp>
        <p:nvSpPr>
          <p:cNvPr id="6" name="Text 3"/>
          <p:cNvSpPr/>
          <p:nvPr/>
        </p:nvSpPr>
        <p:spPr>
          <a:xfrm>
            <a:off x="968693" y="3780711"/>
            <a:ext cx="2904530"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Initialization</a:t>
            </a:r>
            <a:endParaRPr lang="en-US" sz="2287" dirty="0"/>
          </a:p>
        </p:txBody>
      </p:sp>
      <p:sp>
        <p:nvSpPr>
          <p:cNvPr id="7" name="Text 4"/>
          <p:cNvSpPr/>
          <p:nvPr/>
        </p:nvSpPr>
        <p:spPr>
          <a:xfrm>
            <a:off x="968693" y="4390668"/>
            <a:ext cx="3828931" cy="118514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Initialize the graph data structure, the starting city, and an empty list to store the reconstructed itinerary.</a:t>
            </a:r>
            <a:endParaRPr lang="en-US" sz="1944" dirty="0"/>
          </a:p>
        </p:txBody>
      </p:sp>
      <p:sp>
        <p:nvSpPr>
          <p:cNvPr id="8" name="Text 5"/>
          <p:cNvSpPr/>
          <p:nvPr/>
        </p:nvSpPr>
        <p:spPr>
          <a:xfrm>
            <a:off x="5407462" y="3780711"/>
            <a:ext cx="3339822"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Depth-First Search (DFS)</a:t>
            </a:r>
            <a:endParaRPr lang="en-US" sz="2287" dirty="0"/>
          </a:p>
        </p:txBody>
      </p:sp>
      <p:sp>
        <p:nvSpPr>
          <p:cNvPr id="9" name="Text 6"/>
          <p:cNvSpPr/>
          <p:nvPr/>
        </p:nvSpPr>
        <p:spPr>
          <a:xfrm>
            <a:off x="5407462" y="4390668"/>
            <a:ext cx="3828931" cy="2370296"/>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Implement a recursive DFS function that takes the current city, visited cities, and the current path as input. The function explores all possible flights from the current city, and if a valid itinerary is found, it returns it.</a:t>
            </a:r>
            <a:endParaRPr lang="en-US" sz="1944" dirty="0"/>
          </a:p>
        </p:txBody>
      </p:sp>
      <p:sp>
        <p:nvSpPr>
          <p:cNvPr id="10" name="Text 7"/>
          <p:cNvSpPr/>
          <p:nvPr/>
        </p:nvSpPr>
        <p:spPr>
          <a:xfrm>
            <a:off x="9846231" y="3780711"/>
            <a:ext cx="2904530"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Reconstruct Itinerary</a:t>
            </a:r>
            <a:endParaRPr lang="en-US" sz="2287" dirty="0"/>
          </a:p>
        </p:txBody>
      </p:sp>
      <p:sp>
        <p:nvSpPr>
          <p:cNvPr id="11" name="Text 8"/>
          <p:cNvSpPr/>
          <p:nvPr/>
        </p:nvSpPr>
        <p:spPr>
          <a:xfrm>
            <a:off x="9846231" y="4390668"/>
            <a:ext cx="3828931" cy="2370296"/>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Call the DFS function with the starting city, an empty set of visited cities, and an empty path. The algorithm returns the reconstructed itinerary if it exists, otherwise, it returns an empty list.</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0191988"/>
          </a:xfrm>
          <a:prstGeom prst="rect">
            <a:avLst/>
          </a:prstGeom>
          <a:solidFill>
            <a:srgbClr val="F3F3FF">
              <a:alpha val="75000"/>
            </a:srgbClr>
          </a:solidFill>
          <a:ln/>
        </p:spPr>
      </p:sp>
      <p:sp>
        <p:nvSpPr>
          <p:cNvPr id="6" name="Text 1"/>
          <p:cNvSpPr/>
          <p:nvPr/>
        </p:nvSpPr>
        <p:spPr>
          <a:xfrm>
            <a:off x="279985" y="221098"/>
            <a:ext cx="4282321" cy="508159"/>
          </a:xfrm>
          <a:prstGeom prst="rect">
            <a:avLst/>
          </a:prstGeom>
          <a:noFill/>
          <a:ln/>
        </p:spPr>
        <p:txBody>
          <a:bodyPr wrap="none" rtlCol="0" anchor="t"/>
          <a:lstStyle/>
          <a:p>
            <a:pPr marL="0" indent="0">
              <a:lnSpc>
                <a:spcPts val="4002"/>
              </a:lnSpc>
              <a:buNone/>
            </a:pPr>
            <a:r>
              <a:rPr lang="en-US" sz="3202" b="1" dirty="0">
                <a:solidFill>
                  <a:srgbClr val="00002E"/>
                </a:solidFill>
                <a:latin typeface="Nunito" pitchFamily="34" charset="0"/>
                <a:ea typeface="Nunito" pitchFamily="34" charset="-122"/>
                <a:cs typeface="Nunito" pitchFamily="34" charset="-120"/>
              </a:rPr>
              <a:t>Coding and Screenshot</a:t>
            </a:r>
            <a:endParaRPr lang="en-US" sz="3202" dirty="0"/>
          </a:p>
        </p:txBody>
      </p:sp>
      <p:pic>
        <p:nvPicPr>
          <p:cNvPr id="13" name="Picture 12">
            <a:extLst>
              <a:ext uri="{FF2B5EF4-FFF2-40B4-BE49-F238E27FC236}">
                <a16:creationId xmlns:a16="http://schemas.microsoft.com/office/drawing/2014/main" id="{20539446-7E91-26A4-7CCA-B085544444A2}"/>
              </a:ext>
            </a:extLst>
          </p:cNvPr>
          <p:cNvPicPr>
            <a:picLocks noChangeAspect="1"/>
          </p:cNvPicPr>
          <p:nvPr/>
        </p:nvPicPr>
        <p:blipFill>
          <a:blip r:embed="rId4"/>
          <a:stretch>
            <a:fillRect/>
          </a:stretch>
        </p:blipFill>
        <p:spPr>
          <a:xfrm>
            <a:off x="279985" y="729257"/>
            <a:ext cx="7086964" cy="4730993"/>
          </a:xfrm>
          <a:prstGeom prst="rect">
            <a:avLst/>
          </a:prstGeom>
        </p:spPr>
      </p:pic>
      <p:pic>
        <p:nvPicPr>
          <p:cNvPr id="15" name="Picture 14">
            <a:extLst>
              <a:ext uri="{FF2B5EF4-FFF2-40B4-BE49-F238E27FC236}">
                <a16:creationId xmlns:a16="http://schemas.microsoft.com/office/drawing/2014/main" id="{1D760111-8661-7D7E-94E5-26D7A22BF3C2}"/>
              </a:ext>
            </a:extLst>
          </p:cNvPr>
          <p:cNvPicPr>
            <a:picLocks noChangeAspect="1"/>
          </p:cNvPicPr>
          <p:nvPr/>
        </p:nvPicPr>
        <p:blipFill>
          <a:blip r:embed="rId5"/>
          <a:stretch>
            <a:fillRect/>
          </a:stretch>
        </p:blipFill>
        <p:spPr>
          <a:xfrm>
            <a:off x="292685" y="5460250"/>
            <a:ext cx="7074264" cy="1238314"/>
          </a:xfrm>
          <a:prstGeom prst="rect">
            <a:avLst/>
          </a:prstGeom>
        </p:spPr>
      </p:pic>
      <p:pic>
        <p:nvPicPr>
          <p:cNvPr id="17" name="Picture 16">
            <a:extLst>
              <a:ext uri="{FF2B5EF4-FFF2-40B4-BE49-F238E27FC236}">
                <a16:creationId xmlns:a16="http://schemas.microsoft.com/office/drawing/2014/main" id="{F6E8AB53-A317-F1EE-02D5-1E80D09B8495}"/>
              </a:ext>
            </a:extLst>
          </p:cNvPr>
          <p:cNvPicPr>
            <a:picLocks noChangeAspect="1"/>
          </p:cNvPicPr>
          <p:nvPr/>
        </p:nvPicPr>
        <p:blipFill>
          <a:blip r:embed="rId6"/>
          <a:stretch>
            <a:fillRect/>
          </a:stretch>
        </p:blipFill>
        <p:spPr>
          <a:xfrm>
            <a:off x="8071174" y="3452206"/>
            <a:ext cx="5855001" cy="1390721"/>
          </a:xfrm>
          <a:prstGeom prst="rect">
            <a:avLst/>
          </a:prstGeom>
        </p:spPr>
      </p:pic>
      <p:sp>
        <p:nvSpPr>
          <p:cNvPr id="18" name="TextBox 17">
            <a:extLst>
              <a:ext uri="{FF2B5EF4-FFF2-40B4-BE49-F238E27FC236}">
                <a16:creationId xmlns:a16="http://schemas.microsoft.com/office/drawing/2014/main" id="{1E422059-ED70-B293-3F7E-B0C1FB56FEFB}"/>
              </a:ext>
            </a:extLst>
          </p:cNvPr>
          <p:cNvSpPr txBox="1"/>
          <p:nvPr/>
        </p:nvSpPr>
        <p:spPr>
          <a:xfrm>
            <a:off x="8071174" y="2983832"/>
            <a:ext cx="5729047"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39394" y="1997393"/>
            <a:ext cx="4895493" cy="4234696"/>
          </a:xfrm>
          <a:prstGeom prst="rect">
            <a:avLst/>
          </a:prstGeom>
        </p:spPr>
      </p:pic>
      <p:sp>
        <p:nvSpPr>
          <p:cNvPr id="6" name="Text 1"/>
          <p:cNvSpPr/>
          <p:nvPr/>
        </p:nvSpPr>
        <p:spPr>
          <a:xfrm>
            <a:off x="827246" y="651272"/>
            <a:ext cx="7064216" cy="695087"/>
          </a:xfrm>
          <a:prstGeom prst="rect">
            <a:avLst/>
          </a:prstGeom>
          <a:noFill/>
          <a:ln/>
        </p:spPr>
        <p:txBody>
          <a:bodyPr wrap="none" rtlCol="0" anchor="t"/>
          <a:lstStyle/>
          <a:p>
            <a:pPr marL="0" indent="0">
              <a:lnSpc>
                <a:spcPts val="5474"/>
              </a:lnSpc>
              <a:buNone/>
            </a:pPr>
            <a:r>
              <a:rPr lang="en-US" sz="4379" b="1" dirty="0">
                <a:solidFill>
                  <a:srgbClr val="00002E"/>
                </a:solidFill>
                <a:latin typeface="Nunito" pitchFamily="34" charset="0"/>
                <a:ea typeface="Nunito" pitchFamily="34" charset="-122"/>
                <a:cs typeface="Nunito" pitchFamily="34" charset="-120"/>
              </a:rPr>
              <a:t>Time and Space Complexity</a:t>
            </a:r>
            <a:endParaRPr lang="en-US" sz="4379" dirty="0"/>
          </a:p>
        </p:txBody>
      </p:sp>
      <p:sp>
        <p:nvSpPr>
          <p:cNvPr id="7" name="Text 2"/>
          <p:cNvSpPr/>
          <p:nvPr/>
        </p:nvSpPr>
        <p:spPr>
          <a:xfrm>
            <a:off x="827246" y="1700927"/>
            <a:ext cx="7489508" cy="1512570"/>
          </a:xfrm>
          <a:prstGeom prst="rect">
            <a:avLst/>
          </a:prstGeom>
          <a:noFill/>
          <a:ln/>
        </p:spPr>
        <p:txBody>
          <a:bodyPr wrap="square" rtlCol="0" anchor="t"/>
          <a:lstStyle/>
          <a:p>
            <a:pPr marL="0" indent="0">
              <a:lnSpc>
                <a:spcPts val="2978"/>
              </a:lnSpc>
              <a:buNone/>
            </a:pPr>
            <a:r>
              <a:rPr lang="en-US" sz="1861" dirty="0">
                <a:solidFill>
                  <a:srgbClr val="00002E"/>
                </a:solidFill>
                <a:latin typeface="PT Sans" pitchFamily="34" charset="0"/>
                <a:ea typeface="PT Sans" pitchFamily="34" charset="-122"/>
                <a:cs typeface="PT Sans" pitchFamily="34" charset="-120"/>
              </a:rPr>
              <a:t>The time complexity of the Reconstruct Itinerary algorithm is O(V + E), where V is the number of cities and E is the number of flights. This is because the algorithm visits each city and edge at most once during the DFS traversal.</a:t>
            </a:r>
            <a:endParaRPr lang="en-US" sz="1861" dirty="0"/>
          </a:p>
        </p:txBody>
      </p:sp>
      <p:pic>
        <p:nvPicPr>
          <p:cNvPr id="8" name="Image 3" descr="preencoded.png"/>
          <p:cNvPicPr>
            <a:picLocks noChangeAspect="1"/>
          </p:cNvPicPr>
          <p:nvPr/>
        </p:nvPicPr>
        <p:blipFill>
          <a:blip r:embed="rId6"/>
          <a:stretch>
            <a:fillRect/>
          </a:stretch>
        </p:blipFill>
        <p:spPr>
          <a:xfrm>
            <a:off x="827246" y="3479363"/>
            <a:ext cx="590907" cy="590907"/>
          </a:xfrm>
          <a:prstGeom prst="rect">
            <a:avLst/>
          </a:prstGeom>
        </p:spPr>
      </p:pic>
      <p:sp>
        <p:nvSpPr>
          <p:cNvPr id="9" name="Text 3"/>
          <p:cNvSpPr/>
          <p:nvPr/>
        </p:nvSpPr>
        <p:spPr>
          <a:xfrm>
            <a:off x="827246" y="4306610"/>
            <a:ext cx="2780943" cy="347663"/>
          </a:xfrm>
          <a:prstGeom prst="rect">
            <a:avLst/>
          </a:prstGeom>
          <a:noFill/>
          <a:ln/>
        </p:spPr>
        <p:txBody>
          <a:bodyPr wrap="none" rtlCol="0" anchor="t"/>
          <a:lstStyle/>
          <a:p>
            <a:pPr marL="0" indent="0" algn="l">
              <a:lnSpc>
                <a:spcPts val="2737"/>
              </a:lnSpc>
              <a:buNone/>
            </a:pPr>
            <a:r>
              <a:rPr lang="en-US" sz="2190" b="1" dirty="0">
                <a:solidFill>
                  <a:srgbClr val="00002E"/>
                </a:solidFill>
                <a:latin typeface="Nunito" pitchFamily="34" charset="0"/>
                <a:ea typeface="Nunito" pitchFamily="34" charset="-122"/>
                <a:cs typeface="Nunito" pitchFamily="34" charset="-120"/>
              </a:rPr>
              <a:t>Time Complexity</a:t>
            </a:r>
            <a:endParaRPr lang="en-US" sz="2190" dirty="0"/>
          </a:p>
        </p:txBody>
      </p:sp>
      <p:sp>
        <p:nvSpPr>
          <p:cNvPr id="10" name="Text 4"/>
          <p:cNvSpPr/>
          <p:nvPr/>
        </p:nvSpPr>
        <p:spPr>
          <a:xfrm>
            <a:off x="827246" y="4796076"/>
            <a:ext cx="7489508" cy="378143"/>
          </a:xfrm>
          <a:prstGeom prst="rect">
            <a:avLst/>
          </a:prstGeom>
          <a:noFill/>
          <a:ln/>
        </p:spPr>
        <p:txBody>
          <a:bodyPr wrap="none" rtlCol="0" anchor="t"/>
          <a:lstStyle/>
          <a:p>
            <a:pPr marL="0" indent="0" algn="l">
              <a:lnSpc>
                <a:spcPts val="2978"/>
              </a:lnSpc>
              <a:buNone/>
            </a:pPr>
            <a:r>
              <a:rPr lang="en-US" sz="1861" dirty="0">
                <a:solidFill>
                  <a:srgbClr val="00002E"/>
                </a:solidFill>
                <a:latin typeface="PT Sans" pitchFamily="34" charset="0"/>
                <a:ea typeface="PT Sans" pitchFamily="34" charset="-122"/>
                <a:cs typeface="PT Sans" pitchFamily="34" charset="-120"/>
              </a:rPr>
              <a:t>O(n)</a:t>
            </a:r>
            <a:endParaRPr lang="en-US" sz="1861" dirty="0"/>
          </a:p>
        </p:txBody>
      </p:sp>
      <p:pic>
        <p:nvPicPr>
          <p:cNvPr id="11" name="Image 4" descr="preencoded.png"/>
          <p:cNvPicPr>
            <a:picLocks noChangeAspect="1"/>
          </p:cNvPicPr>
          <p:nvPr/>
        </p:nvPicPr>
        <p:blipFill>
          <a:blip r:embed="rId7"/>
          <a:stretch>
            <a:fillRect/>
          </a:stretch>
        </p:blipFill>
        <p:spPr>
          <a:xfrm>
            <a:off x="827246" y="5883354"/>
            <a:ext cx="590907" cy="590907"/>
          </a:xfrm>
          <a:prstGeom prst="rect">
            <a:avLst/>
          </a:prstGeom>
        </p:spPr>
      </p:pic>
      <p:sp>
        <p:nvSpPr>
          <p:cNvPr id="12" name="Text 5"/>
          <p:cNvSpPr/>
          <p:nvPr/>
        </p:nvSpPr>
        <p:spPr>
          <a:xfrm>
            <a:off x="827246" y="6710601"/>
            <a:ext cx="2780943" cy="347663"/>
          </a:xfrm>
          <a:prstGeom prst="rect">
            <a:avLst/>
          </a:prstGeom>
          <a:noFill/>
          <a:ln/>
        </p:spPr>
        <p:txBody>
          <a:bodyPr wrap="none" rtlCol="0" anchor="t"/>
          <a:lstStyle/>
          <a:p>
            <a:pPr marL="0" indent="0" algn="l">
              <a:lnSpc>
                <a:spcPts val="2737"/>
              </a:lnSpc>
              <a:buNone/>
            </a:pPr>
            <a:r>
              <a:rPr lang="en-US" sz="2190" b="1" dirty="0">
                <a:solidFill>
                  <a:srgbClr val="00002E"/>
                </a:solidFill>
                <a:latin typeface="Nunito" pitchFamily="34" charset="0"/>
                <a:ea typeface="Nunito" pitchFamily="34" charset="-122"/>
                <a:cs typeface="Nunito" pitchFamily="34" charset="-120"/>
              </a:rPr>
              <a:t>Space Complexity</a:t>
            </a:r>
            <a:endParaRPr lang="en-US" sz="2190" dirty="0"/>
          </a:p>
        </p:txBody>
      </p:sp>
      <p:sp>
        <p:nvSpPr>
          <p:cNvPr id="13" name="Text 6"/>
          <p:cNvSpPr/>
          <p:nvPr/>
        </p:nvSpPr>
        <p:spPr>
          <a:xfrm>
            <a:off x="827246" y="7200067"/>
            <a:ext cx="7489508" cy="378143"/>
          </a:xfrm>
          <a:prstGeom prst="rect">
            <a:avLst/>
          </a:prstGeom>
          <a:noFill/>
          <a:ln/>
        </p:spPr>
        <p:txBody>
          <a:bodyPr wrap="none" rtlCol="0" anchor="t"/>
          <a:lstStyle/>
          <a:p>
            <a:pPr marL="0" indent="0" algn="l">
              <a:lnSpc>
                <a:spcPts val="2978"/>
              </a:lnSpc>
              <a:buNone/>
            </a:pPr>
            <a:r>
              <a:rPr lang="en-US" sz="1861" dirty="0">
                <a:solidFill>
                  <a:srgbClr val="00002E"/>
                </a:solidFill>
                <a:latin typeface="PT Sans" pitchFamily="34" charset="0"/>
                <a:ea typeface="PT Sans" pitchFamily="34" charset="-122"/>
                <a:cs typeface="PT Sans" pitchFamily="34" charset="-120"/>
              </a:rPr>
              <a:t>O(n²)</a:t>
            </a:r>
            <a:endParaRPr lang="en-US" sz="18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71409" y="1599009"/>
            <a:ext cx="5031581" cy="5031581"/>
          </a:xfrm>
          <a:prstGeom prst="rect">
            <a:avLst/>
          </a:prstGeom>
        </p:spPr>
      </p:pic>
      <p:sp>
        <p:nvSpPr>
          <p:cNvPr id="6" name="Text 1"/>
          <p:cNvSpPr/>
          <p:nvPr/>
        </p:nvSpPr>
        <p:spPr>
          <a:xfrm>
            <a:off x="636984" y="813673"/>
            <a:ext cx="5006816" cy="535305"/>
          </a:xfrm>
          <a:prstGeom prst="rect">
            <a:avLst/>
          </a:prstGeom>
          <a:noFill/>
          <a:ln/>
        </p:spPr>
        <p:txBody>
          <a:bodyPr wrap="none" rtlCol="0" anchor="t"/>
          <a:lstStyle/>
          <a:p>
            <a:pPr marL="0" indent="0">
              <a:lnSpc>
                <a:spcPts val="4215"/>
              </a:lnSpc>
              <a:buNone/>
            </a:pPr>
            <a:r>
              <a:rPr lang="en-US" sz="3372" b="1" dirty="0">
                <a:solidFill>
                  <a:srgbClr val="00002E"/>
                </a:solidFill>
                <a:latin typeface="Nunito" pitchFamily="34" charset="0"/>
                <a:ea typeface="Nunito" pitchFamily="34" charset="-122"/>
                <a:cs typeface="Nunito" pitchFamily="34" charset="-120"/>
              </a:rPr>
              <a:t>Edge Cases and Handling</a:t>
            </a:r>
            <a:endParaRPr lang="en-US" sz="3372" dirty="0"/>
          </a:p>
        </p:txBody>
      </p:sp>
      <p:sp>
        <p:nvSpPr>
          <p:cNvPr id="7" name="Text 2"/>
          <p:cNvSpPr/>
          <p:nvPr/>
        </p:nvSpPr>
        <p:spPr>
          <a:xfrm>
            <a:off x="636984" y="1621869"/>
            <a:ext cx="7870031" cy="582454"/>
          </a:xfrm>
          <a:prstGeom prst="rect">
            <a:avLst/>
          </a:prstGeom>
          <a:noFill/>
          <a:ln/>
        </p:spPr>
        <p:txBody>
          <a:bodyPr wrap="square" rtlCol="0" anchor="t"/>
          <a:lstStyle/>
          <a:p>
            <a:pPr marL="0" indent="0">
              <a:lnSpc>
                <a:spcPts val="2293"/>
              </a:lnSpc>
              <a:buNone/>
            </a:pPr>
            <a:r>
              <a:rPr lang="en-US" sz="1433" dirty="0">
                <a:solidFill>
                  <a:srgbClr val="00002E"/>
                </a:solidFill>
                <a:latin typeface="PT Sans" pitchFamily="34" charset="0"/>
                <a:ea typeface="PT Sans" pitchFamily="34" charset="-122"/>
                <a:cs typeface="PT Sans" pitchFamily="34" charset="-120"/>
              </a:rPr>
              <a:t>The algorithm needs to handle edge cases such as invalid input, disconnected graphs, and cycles in the graph.</a:t>
            </a:r>
            <a:endParaRPr lang="en-US" sz="1433" dirty="0"/>
          </a:p>
        </p:txBody>
      </p:sp>
      <p:sp>
        <p:nvSpPr>
          <p:cNvPr id="8" name="Shape 3"/>
          <p:cNvSpPr/>
          <p:nvPr/>
        </p:nvSpPr>
        <p:spPr>
          <a:xfrm>
            <a:off x="636984" y="2408992"/>
            <a:ext cx="7870031" cy="1353503"/>
          </a:xfrm>
          <a:prstGeom prst="roundRect">
            <a:avLst>
              <a:gd name="adj" fmla="val 20171"/>
            </a:avLst>
          </a:prstGeom>
          <a:solidFill>
            <a:srgbClr val="F3F3FF"/>
          </a:solidFill>
          <a:ln w="15240">
            <a:solidFill>
              <a:srgbClr val="2D4DF2"/>
            </a:solidFill>
            <a:prstDash val="solid"/>
          </a:ln>
        </p:spPr>
      </p:sp>
      <p:sp>
        <p:nvSpPr>
          <p:cNvPr id="9" name="Text 4"/>
          <p:cNvSpPr/>
          <p:nvPr/>
        </p:nvSpPr>
        <p:spPr>
          <a:xfrm>
            <a:off x="834152" y="2606159"/>
            <a:ext cx="2141220" cy="267533"/>
          </a:xfrm>
          <a:prstGeom prst="rect">
            <a:avLst/>
          </a:prstGeom>
          <a:noFill/>
          <a:ln/>
        </p:spPr>
        <p:txBody>
          <a:bodyPr wrap="none" rtlCol="0" anchor="t"/>
          <a:lstStyle/>
          <a:p>
            <a:pPr marL="0" indent="0">
              <a:lnSpc>
                <a:spcPts val="2108"/>
              </a:lnSpc>
              <a:buNone/>
            </a:pPr>
            <a:r>
              <a:rPr lang="en-US" sz="1686" b="1" dirty="0">
                <a:solidFill>
                  <a:srgbClr val="00002E"/>
                </a:solidFill>
                <a:latin typeface="Nunito" pitchFamily="34" charset="0"/>
                <a:ea typeface="Nunito" pitchFamily="34" charset="-122"/>
                <a:cs typeface="Nunito" pitchFamily="34" charset="-120"/>
              </a:rPr>
              <a:t>Invalid Input</a:t>
            </a:r>
            <a:endParaRPr lang="en-US" sz="1686" dirty="0"/>
          </a:p>
        </p:txBody>
      </p:sp>
      <p:sp>
        <p:nvSpPr>
          <p:cNvPr id="10" name="Text 5"/>
          <p:cNvSpPr/>
          <p:nvPr/>
        </p:nvSpPr>
        <p:spPr>
          <a:xfrm>
            <a:off x="834152" y="2982873"/>
            <a:ext cx="7475696" cy="582454"/>
          </a:xfrm>
          <a:prstGeom prst="rect">
            <a:avLst/>
          </a:prstGeom>
          <a:noFill/>
          <a:ln/>
        </p:spPr>
        <p:txBody>
          <a:bodyPr wrap="square" rtlCol="0" anchor="t"/>
          <a:lstStyle/>
          <a:p>
            <a:pPr marL="0" indent="0">
              <a:lnSpc>
                <a:spcPts val="2293"/>
              </a:lnSpc>
              <a:buNone/>
            </a:pPr>
            <a:r>
              <a:rPr lang="en-US" sz="1433" dirty="0">
                <a:solidFill>
                  <a:srgbClr val="00002E"/>
                </a:solidFill>
                <a:latin typeface="PT Sans" pitchFamily="34" charset="0"/>
                <a:ea typeface="PT Sans" pitchFamily="34" charset="-122"/>
                <a:cs typeface="PT Sans" pitchFamily="34" charset="-120"/>
              </a:rPr>
              <a:t>The algorithm should handle cases where the input data is invalid, such as missing flights or duplicate flights.</a:t>
            </a:r>
            <a:endParaRPr lang="en-US" sz="1433" dirty="0"/>
          </a:p>
        </p:txBody>
      </p:sp>
      <p:sp>
        <p:nvSpPr>
          <p:cNvPr id="11" name="Shape 6"/>
          <p:cNvSpPr/>
          <p:nvPr/>
        </p:nvSpPr>
        <p:spPr>
          <a:xfrm>
            <a:off x="636984" y="3944422"/>
            <a:ext cx="7870031" cy="1353503"/>
          </a:xfrm>
          <a:prstGeom prst="roundRect">
            <a:avLst>
              <a:gd name="adj" fmla="val 20171"/>
            </a:avLst>
          </a:prstGeom>
          <a:solidFill>
            <a:srgbClr val="F3F3FF"/>
          </a:solidFill>
          <a:ln w="15240">
            <a:solidFill>
              <a:srgbClr val="018CE1"/>
            </a:solidFill>
            <a:prstDash val="solid"/>
          </a:ln>
        </p:spPr>
      </p:sp>
      <p:sp>
        <p:nvSpPr>
          <p:cNvPr id="12" name="Text 7"/>
          <p:cNvSpPr/>
          <p:nvPr/>
        </p:nvSpPr>
        <p:spPr>
          <a:xfrm>
            <a:off x="834152" y="4141589"/>
            <a:ext cx="2141220" cy="267533"/>
          </a:xfrm>
          <a:prstGeom prst="rect">
            <a:avLst/>
          </a:prstGeom>
          <a:noFill/>
          <a:ln/>
        </p:spPr>
        <p:txBody>
          <a:bodyPr wrap="none" rtlCol="0" anchor="t"/>
          <a:lstStyle/>
          <a:p>
            <a:pPr marL="0" indent="0">
              <a:lnSpc>
                <a:spcPts val="2108"/>
              </a:lnSpc>
              <a:buNone/>
            </a:pPr>
            <a:r>
              <a:rPr lang="en-US" sz="1686" b="1" dirty="0">
                <a:solidFill>
                  <a:srgbClr val="00002E"/>
                </a:solidFill>
                <a:latin typeface="Nunito" pitchFamily="34" charset="0"/>
                <a:ea typeface="Nunito" pitchFamily="34" charset="-122"/>
                <a:cs typeface="Nunito" pitchFamily="34" charset="-120"/>
              </a:rPr>
              <a:t>Disconnected Graph</a:t>
            </a:r>
            <a:endParaRPr lang="en-US" sz="1686" dirty="0"/>
          </a:p>
        </p:txBody>
      </p:sp>
      <p:sp>
        <p:nvSpPr>
          <p:cNvPr id="13" name="Text 8"/>
          <p:cNvSpPr/>
          <p:nvPr/>
        </p:nvSpPr>
        <p:spPr>
          <a:xfrm>
            <a:off x="834152" y="4518303"/>
            <a:ext cx="7475696" cy="582454"/>
          </a:xfrm>
          <a:prstGeom prst="rect">
            <a:avLst/>
          </a:prstGeom>
          <a:noFill/>
          <a:ln/>
        </p:spPr>
        <p:txBody>
          <a:bodyPr wrap="square" rtlCol="0" anchor="t"/>
          <a:lstStyle/>
          <a:p>
            <a:pPr marL="0" indent="0">
              <a:lnSpc>
                <a:spcPts val="2293"/>
              </a:lnSpc>
              <a:buNone/>
            </a:pPr>
            <a:r>
              <a:rPr lang="en-US" sz="1433" dirty="0">
                <a:solidFill>
                  <a:srgbClr val="00002E"/>
                </a:solidFill>
                <a:latin typeface="PT Sans" pitchFamily="34" charset="0"/>
                <a:ea typeface="PT Sans" pitchFamily="34" charset="-122"/>
                <a:cs typeface="PT Sans" pitchFamily="34" charset="-120"/>
              </a:rPr>
              <a:t>If the graph is disconnected, the algorithm should not attempt to reconstruct an itinerary that visits all cities. It should return an empty itinerary.</a:t>
            </a:r>
            <a:endParaRPr lang="en-US" sz="1433" dirty="0"/>
          </a:p>
        </p:txBody>
      </p:sp>
      <p:sp>
        <p:nvSpPr>
          <p:cNvPr id="14" name="Shape 9"/>
          <p:cNvSpPr/>
          <p:nvPr/>
        </p:nvSpPr>
        <p:spPr>
          <a:xfrm>
            <a:off x="636984" y="5479852"/>
            <a:ext cx="7870031" cy="1935956"/>
          </a:xfrm>
          <a:prstGeom prst="roundRect">
            <a:avLst>
              <a:gd name="adj" fmla="val 14102"/>
            </a:avLst>
          </a:prstGeom>
          <a:solidFill>
            <a:srgbClr val="F3F3FF"/>
          </a:solidFill>
          <a:ln w="15240">
            <a:solidFill>
              <a:srgbClr val="DA33BF"/>
            </a:solidFill>
            <a:prstDash val="solid"/>
          </a:ln>
        </p:spPr>
      </p:sp>
      <p:sp>
        <p:nvSpPr>
          <p:cNvPr id="15" name="Text 10"/>
          <p:cNvSpPr/>
          <p:nvPr/>
        </p:nvSpPr>
        <p:spPr>
          <a:xfrm>
            <a:off x="834152" y="5677019"/>
            <a:ext cx="2141220" cy="267533"/>
          </a:xfrm>
          <a:prstGeom prst="rect">
            <a:avLst/>
          </a:prstGeom>
          <a:noFill/>
          <a:ln/>
        </p:spPr>
        <p:txBody>
          <a:bodyPr wrap="none" rtlCol="0" anchor="t"/>
          <a:lstStyle/>
          <a:p>
            <a:pPr marL="0" indent="0">
              <a:lnSpc>
                <a:spcPts val="2108"/>
              </a:lnSpc>
              <a:buNone/>
            </a:pPr>
            <a:r>
              <a:rPr lang="en-US" sz="1686" b="1" dirty="0">
                <a:solidFill>
                  <a:srgbClr val="00002E"/>
                </a:solidFill>
                <a:latin typeface="Nunito" pitchFamily="34" charset="0"/>
                <a:ea typeface="Nunito" pitchFamily="34" charset="-122"/>
                <a:cs typeface="Nunito" pitchFamily="34" charset="-120"/>
              </a:rPr>
              <a:t>Cycles</a:t>
            </a:r>
            <a:endParaRPr lang="en-US" sz="1686" dirty="0"/>
          </a:p>
        </p:txBody>
      </p:sp>
      <p:sp>
        <p:nvSpPr>
          <p:cNvPr id="16" name="Text 11"/>
          <p:cNvSpPr/>
          <p:nvPr/>
        </p:nvSpPr>
        <p:spPr>
          <a:xfrm>
            <a:off x="834152" y="6053733"/>
            <a:ext cx="7475696" cy="1164908"/>
          </a:xfrm>
          <a:prstGeom prst="rect">
            <a:avLst/>
          </a:prstGeom>
          <a:noFill/>
          <a:ln/>
        </p:spPr>
        <p:txBody>
          <a:bodyPr wrap="square" rtlCol="0" anchor="t"/>
          <a:lstStyle/>
          <a:p>
            <a:pPr marL="0" indent="0">
              <a:lnSpc>
                <a:spcPts val="2293"/>
              </a:lnSpc>
              <a:buNone/>
            </a:pPr>
            <a:r>
              <a:rPr lang="en-US" sz="1433" dirty="0">
                <a:solidFill>
                  <a:srgbClr val="00002E"/>
                </a:solidFill>
                <a:latin typeface="PT Sans" pitchFamily="34" charset="0"/>
                <a:ea typeface="PT Sans" pitchFamily="34" charset="-122"/>
                <a:cs typeface="PT Sans" pitchFamily="34" charset="-120"/>
              </a:rPr>
              <a:t>The algorithm should handle cases where the graph contains cycles. If a cycle exists, the algorithm may enter an infinite loop. To prevent this, it can check if a city has been visited twice during the traversal. If a city has been visited twice, the algorithm should backtrack to the previous city.</a:t>
            </a:r>
            <a:endParaRPr lang="en-US" sz="143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03080" y="2529126"/>
            <a:ext cx="4968121" cy="3171349"/>
          </a:xfrm>
          <a:prstGeom prst="rect">
            <a:avLst/>
          </a:prstGeom>
        </p:spPr>
      </p:pic>
      <p:sp>
        <p:nvSpPr>
          <p:cNvPr id="6" name="Text 1"/>
          <p:cNvSpPr/>
          <p:nvPr/>
        </p:nvSpPr>
        <p:spPr>
          <a:xfrm>
            <a:off x="725686" y="738426"/>
            <a:ext cx="4878467" cy="609719"/>
          </a:xfrm>
          <a:prstGeom prst="rect">
            <a:avLst/>
          </a:prstGeom>
          <a:noFill/>
          <a:ln/>
        </p:spPr>
        <p:txBody>
          <a:bodyPr wrap="none" rtlCol="0" anchor="t"/>
          <a:lstStyle/>
          <a:p>
            <a:pPr marL="0" indent="0">
              <a:lnSpc>
                <a:spcPts val="4802"/>
              </a:lnSpc>
              <a:buNone/>
            </a:pPr>
            <a:r>
              <a:rPr lang="en-US" sz="3841" b="1" dirty="0">
                <a:solidFill>
                  <a:srgbClr val="00002E"/>
                </a:solidFill>
                <a:latin typeface="Nunito" pitchFamily="34" charset="0"/>
                <a:ea typeface="Nunito" pitchFamily="34" charset="-122"/>
                <a:cs typeface="Nunito" pitchFamily="34" charset="-120"/>
              </a:rPr>
              <a:t>Practical Applications</a:t>
            </a:r>
            <a:endParaRPr lang="en-US" sz="3841" dirty="0"/>
          </a:p>
        </p:txBody>
      </p:sp>
      <p:sp>
        <p:nvSpPr>
          <p:cNvPr id="7" name="Text 2"/>
          <p:cNvSpPr/>
          <p:nvPr/>
        </p:nvSpPr>
        <p:spPr>
          <a:xfrm>
            <a:off x="725686" y="1659136"/>
            <a:ext cx="7692628" cy="331589"/>
          </a:xfrm>
          <a:prstGeom prst="rect">
            <a:avLst/>
          </a:prstGeom>
          <a:noFill/>
          <a:ln/>
        </p:spPr>
        <p:txBody>
          <a:bodyPr wrap="none" rtlCol="0" anchor="t"/>
          <a:lstStyle/>
          <a:p>
            <a:pPr marL="0" indent="0">
              <a:lnSpc>
                <a:spcPts val="2612"/>
              </a:lnSpc>
              <a:buNone/>
            </a:pPr>
            <a:r>
              <a:rPr lang="en-US" sz="1633" dirty="0">
                <a:solidFill>
                  <a:srgbClr val="00002E"/>
                </a:solidFill>
                <a:latin typeface="PT Sans" pitchFamily="34" charset="0"/>
                <a:ea typeface="PT Sans" pitchFamily="34" charset="-122"/>
                <a:cs typeface="PT Sans" pitchFamily="34" charset="-120"/>
              </a:rPr>
              <a:t>This algorithm has practical applications in various fields, including:</a:t>
            </a:r>
            <a:endParaRPr lang="en-US" sz="1633" dirty="0"/>
          </a:p>
        </p:txBody>
      </p:sp>
      <p:sp>
        <p:nvSpPr>
          <p:cNvPr id="8" name="Shape 3"/>
          <p:cNvSpPr/>
          <p:nvPr/>
        </p:nvSpPr>
        <p:spPr>
          <a:xfrm>
            <a:off x="803434" y="2457212"/>
            <a:ext cx="466487" cy="466487"/>
          </a:xfrm>
          <a:prstGeom prst="roundRect">
            <a:avLst>
              <a:gd name="adj" fmla="val 66671"/>
            </a:avLst>
          </a:prstGeom>
          <a:solidFill>
            <a:srgbClr val="F3F3FF"/>
          </a:solidFill>
          <a:ln w="22860">
            <a:solidFill>
              <a:srgbClr val="2D4DF2"/>
            </a:solidFill>
            <a:prstDash val="solid"/>
          </a:ln>
        </p:spPr>
      </p:sp>
      <p:sp>
        <p:nvSpPr>
          <p:cNvPr id="9" name="Text 4"/>
          <p:cNvSpPr/>
          <p:nvPr/>
        </p:nvSpPr>
        <p:spPr>
          <a:xfrm>
            <a:off x="948809" y="2544128"/>
            <a:ext cx="175617" cy="292656"/>
          </a:xfrm>
          <a:prstGeom prst="rect">
            <a:avLst/>
          </a:prstGeom>
          <a:noFill/>
          <a:ln/>
        </p:spPr>
        <p:txBody>
          <a:bodyPr wrap="none" rtlCol="0" anchor="t"/>
          <a:lstStyle/>
          <a:p>
            <a:pPr marL="0" indent="0" algn="ctr">
              <a:lnSpc>
                <a:spcPts val="2305"/>
              </a:lnSpc>
              <a:buNone/>
            </a:pPr>
            <a:r>
              <a:rPr lang="en-US" sz="2305" b="1" dirty="0">
                <a:solidFill>
                  <a:srgbClr val="00002E"/>
                </a:solidFill>
                <a:latin typeface="Nunito" pitchFamily="34" charset="0"/>
                <a:ea typeface="Nunito" pitchFamily="34" charset="-122"/>
                <a:cs typeface="Nunito" pitchFamily="34" charset="-120"/>
              </a:rPr>
              <a:t>1</a:t>
            </a:r>
            <a:endParaRPr lang="en-US" sz="2305" dirty="0"/>
          </a:p>
        </p:txBody>
      </p:sp>
      <p:sp>
        <p:nvSpPr>
          <p:cNvPr id="10" name="Text 5"/>
          <p:cNvSpPr/>
          <p:nvPr/>
        </p:nvSpPr>
        <p:spPr>
          <a:xfrm>
            <a:off x="2176939" y="2431256"/>
            <a:ext cx="2946440" cy="304919"/>
          </a:xfrm>
          <a:prstGeom prst="rect">
            <a:avLst/>
          </a:prstGeom>
          <a:noFill/>
          <a:ln/>
        </p:spPr>
        <p:txBody>
          <a:bodyPr wrap="none" rtlCol="0" anchor="t"/>
          <a:lstStyle/>
          <a:p>
            <a:pPr marL="0" indent="0" algn="l">
              <a:lnSpc>
                <a:spcPts val="2401"/>
              </a:lnSpc>
              <a:buNone/>
            </a:pPr>
            <a:r>
              <a:rPr lang="en-US" sz="1921" b="1" dirty="0">
                <a:solidFill>
                  <a:srgbClr val="00002E"/>
                </a:solidFill>
                <a:latin typeface="Nunito" pitchFamily="34" charset="0"/>
                <a:ea typeface="Nunito" pitchFamily="34" charset="-122"/>
                <a:cs typeface="Nunito" pitchFamily="34" charset="-120"/>
              </a:rPr>
              <a:t>Airline Route Optimization</a:t>
            </a:r>
            <a:endParaRPr lang="en-US" sz="1921" dirty="0"/>
          </a:p>
        </p:txBody>
      </p:sp>
      <p:sp>
        <p:nvSpPr>
          <p:cNvPr id="11" name="Text 6"/>
          <p:cNvSpPr/>
          <p:nvPr/>
        </p:nvSpPr>
        <p:spPr>
          <a:xfrm>
            <a:off x="2176939" y="2860477"/>
            <a:ext cx="6241375" cy="663178"/>
          </a:xfrm>
          <a:prstGeom prst="rect">
            <a:avLst/>
          </a:prstGeom>
          <a:noFill/>
          <a:ln/>
        </p:spPr>
        <p:txBody>
          <a:bodyPr wrap="square" rtlCol="0" anchor="t"/>
          <a:lstStyle/>
          <a:p>
            <a:pPr marL="0" indent="0" algn="l">
              <a:lnSpc>
                <a:spcPts val="2612"/>
              </a:lnSpc>
              <a:buNone/>
            </a:pPr>
            <a:r>
              <a:rPr lang="en-US" sz="1633" dirty="0">
                <a:solidFill>
                  <a:srgbClr val="00002E"/>
                </a:solidFill>
                <a:latin typeface="PT Sans" pitchFamily="34" charset="0"/>
                <a:ea typeface="PT Sans" pitchFamily="34" charset="-122"/>
                <a:cs typeface="PT Sans" pitchFamily="34" charset="-120"/>
              </a:rPr>
              <a:t>Airlines can use this algorithm to optimize flight routes and create efficient itineraries for passengers.</a:t>
            </a:r>
            <a:endParaRPr lang="en-US" sz="1633" dirty="0"/>
          </a:p>
        </p:txBody>
      </p:sp>
      <p:sp>
        <p:nvSpPr>
          <p:cNvPr id="12" name="Shape 7"/>
          <p:cNvSpPr/>
          <p:nvPr/>
        </p:nvSpPr>
        <p:spPr>
          <a:xfrm>
            <a:off x="803434" y="4171474"/>
            <a:ext cx="466487" cy="466487"/>
          </a:xfrm>
          <a:prstGeom prst="roundRect">
            <a:avLst>
              <a:gd name="adj" fmla="val 66671"/>
            </a:avLst>
          </a:prstGeom>
          <a:solidFill>
            <a:srgbClr val="F3F3FF"/>
          </a:solidFill>
          <a:ln w="22860">
            <a:solidFill>
              <a:srgbClr val="018CE1"/>
            </a:solidFill>
            <a:prstDash val="solid"/>
          </a:ln>
        </p:spPr>
      </p:sp>
      <p:sp>
        <p:nvSpPr>
          <p:cNvPr id="13" name="Text 8"/>
          <p:cNvSpPr/>
          <p:nvPr/>
        </p:nvSpPr>
        <p:spPr>
          <a:xfrm>
            <a:off x="948809" y="4258389"/>
            <a:ext cx="175617" cy="292656"/>
          </a:xfrm>
          <a:prstGeom prst="rect">
            <a:avLst/>
          </a:prstGeom>
          <a:noFill/>
          <a:ln/>
        </p:spPr>
        <p:txBody>
          <a:bodyPr wrap="none" rtlCol="0" anchor="t"/>
          <a:lstStyle/>
          <a:p>
            <a:pPr marL="0" indent="0" algn="ctr">
              <a:lnSpc>
                <a:spcPts val="2305"/>
              </a:lnSpc>
              <a:buNone/>
            </a:pPr>
            <a:r>
              <a:rPr lang="en-US" sz="2305" b="1" dirty="0">
                <a:solidFill>
                  <a:srgbClr val="00002E"/>
                </a:solidFill>
                <a:latin typeface="Nunito" pitchFamily="34" charset="0"/>
                <a:ea typeface="Nunito" pitchFamily="34" charset="-122"/>
                <a:cs typeface="Nunito" pitchFamily="34" charset="-120"/>
              </a:rPr>
              <a:t>2</a:t>
            </a:r>
            <a:endParaRPr lang="en-US" sz="2305" dirty="0"/>
          </a:p>
        </p:txBody>
      </p:sp>
      <p:sp>
        <p:nvSpPr>
          <p:cNvPr id="14" name="Text 9"/>
          <p:cNvSpPr/>
          <p:nvPr/>
        </p:nvSpPr>
        <p:spPr>
          <a:xfrm>
            <a:off x="2176939" y="4145518"/>
            <a:ext cx="2439233" cy="304919"/>
          </a:xfrm>
          <a:prstGeom prst="rect">
            <a:avLst/>
          </a:prstGeom>
          <a:noFill/>
          <a:ln/>
        </p:spPr>
        <p:txBody>
          <a:bodyPr wrap="none" rtlCol="0" anchor="t"/>
          <a:lstStyle/>
          <a:p>
            <a:pPr marL="0" indent="0" algn="l">
              <a:lnSpc>
                <a:spcPts val="2401"/>
              </a:lnSpc>
              <a:buNone/>
            </a:pPr>
            <a:r>
              <a:rPr lang="en-US" sz="1921" b="1" dirty="0">
                <a:solidFill>
                  <a:srgbClr val="00002E"/>
                </a:solidFill>
                <a:latin typeface="Nunito" pitchFamily="34" charset="0"/>
                <a:ea typeface="Nunito" pitchFamily="34" charset="-122"/>
                <a:cs typeface="Nunito" pitchFamily="34" charset="-120"/>
              </a:rPr>
              <a:t>Travel Planning</a:t>
            </a:r>
            <a:endParaRPr lang="en-US" sz="1921" dirty="0"/>
          </a:p>
        </p:txBody>
      </p:sp>
      <p:sp>
        <p:nvSpPr>
          <p:cNvPr id="15" name="Text 10"/>
          <p:cNvSpPr/>
          <p:nvPr/>
        </p:nvSpPr>
        <p:spPr>
          <a:xfrm>
            <a:off x="2176939" y="4574738"/>
            <a:ext cx="6241375" cy="994767"/>
          </a:xfrm>
          <a:prstGeom prst="rect">
            <a:avLst/>
          </a:prstGeom>
          <a:noFill/>
          <a:ln/>
        </p:spPr>
        <p:txBody>
          <a:bodyPr wrap="square" rtlCol="0" anchor="t"/>
          <a:lstStyle/>
          <a:p>
            <a:pPr marL="0" indent="0" algn="l">
              <a:lnSpc>
                <a:spcPts val="2612"/>
              </a:lnSpc>
              <a:buNone/>
            </a:pPr>
            <a:r>
              <a:rPr lang="en-US" sz="1633" dirty="0">
                <a:solidFill>
                  <a:srgbClr val="00002E"/>
                </a:solidFill>
                <a:latin typeface="PT Sans" pitchFamily="34" charset="0"/>
                <a:ea typeface="PT Sans" pitchFamily="34" charset="-122"/>
                <a:cs typeface="PT Sans" pitchFamily="34" charset="-120"/>
              </a:rPr>
              <a:t>Travel agencies and websites can leverage this algorithm to generate personalized itineraries for travelers based on their preferences and constraints.</a:t>
            </a:r>
            <a:endParaRPr lang="en-US" sz="1633" dirty="0"/>
          </a:p>
        </p:txBody>
      </p:sp>
      <p:sp>
        <p:nvSpPr>
          <p:cNvPr id="16" name="Shape 11"/>
          <p:cNvSpPr/>
          <p:nvPr/>
        </p:nvSpPr>
        <p:spPr>
          <a:xfrm>
            <a:off x="803434" y="6217325"/>
            <a:ext cx="466487" cy="466487"/>
          </a:xfrm>
          <a:prstGeom prst="roundRect">
            <a:avLst>
              <a:gd name="adj" fmla="val 66671"/>
            </a:avLst>
          </a:prstGeom>
          <a:solidFill>
            <a:srgbClr val="F3F3FF"/>
          </a:solidFill>
          <a:ln w="22860">
            <a:solidFill>
              <a:srgbClr val="DA33BF"/>
            </a:solidFill>
            <a:prstDash val="solid"/>
          </a:ln>
        </p:spPr>
      </p:sp>
      <p:sp>
        <p:nvSpPr>
          <p:cNvPr id="17" name="Text 12"/>
          <p:cNvSpPr/>
          <p:nvPr/>
        </p:nvSpPr>
        <p:spPr>
          <a:xfrm>
            <a:off x="948809" y="6304240"/>
            <a:ext cx="175617" cy="292656"/>
          </a:xfrm>
          <a:prstGeom prst="rect">
            <a:avLst/>
          </a:prstGeom>
          <a:noFill/>
          <a:ln/>
        </p:spPr>
        <p:txBody>
          <a:bodyPr wrap="none" rtlCol="0" anchor="t"/>
          <a:lstStyle/>
          <a:p>
            <a:pPr marL="0" indent="0" algn="ctr">
              <a:lnSpc>
                <a:spcPts val="2305"/>
              </a:lnSpc>
              <a:buNone/>
            </a:pPr>
            <a:r>
              <a:rPr lang="en-US" sz="2305" b="1" dirty="0">
                <a:solidFill>
                  <a:srgbClr val="00002E"/>
                </a:solidFill>
                <a:latin typeface="Nunito" pitchFamily="34" charset="0"/>
                <a:ea typeface="Nunito" pitchFamily="34" charset="-122"/>
                <a:cs typeface="Nunito" pitchFamily="34" charset="-120"/>
              </a:rPr>
              <a:t>3</a:t>
            </a:r>
            <a:endParaRPr lang="en-US" sz="2305" dirty="0"/>
          </a:p>
        </p:txBody>
      </p:sp>
      <p:sp>
        <p:nvSpPr>
          <p:cNvPr id="18" name="Text 13"/>
          <p:cNvSpPr/>
          <p:nvPr/>
        </p:nvSpPr>
        <p:spPr>
          <a:xfrm>
            <a:off x="2176939" y="6191369"/>
            <a:ext cx="2439233" cy="304919"/>
          </a:xfrm>
          <a:prstGeom prst="rect">
            <a:avLst/>
          </a:prstGeom>
          <a:noFill/>
          <a:ln/>
        </p:spPr>
        <p:txBody>
          <a:bodyPr wrap="none" rtlCol="0" anchor="t"/>
          <a:lstStyle/>
          <a:p>
            <a:pPr marL="0" indent="0" algn="l">
              <a:lnSpc>
                <a:spcPts val="2401"/>
              </a:lnSpc>
              <a:buNone/>
            </a:pPr>
            <a:r>
              <a:rPr lang="en-US" sz="1921" b="1" dirty="0">
                <a:solidFill>
                  <a:srgbClr val="00002E"/>
                </a:solidFill>
                <a:latin typeface="Nunito" pitchFamily="34" charset="0"/>
                <a:ea typeface="Nunito" pitchFamily="34" charset="-122"/>
                <a:cs typeface="Nunito" pitchFamily="34" charset="-120"/>
              </a:rPr>
              <a:t>Delivery Routing</a:t>
            </a:r>
            <a:endParaRPr lang="en-US" sz="1921" dirty="0"/>
          </a:p>
        </p:txBody>
      </p:sp>
      <p:sp>
        <p:nvSpPr>
          <p:cNvPr id="19" name="Text 14"/>
          <p:cNvSpPr/>
          <p:nvPr/>
        </p:nvSpPr>
        <p:spPr>
          <a:xfrm>
            <a:off x="2176939" y="6620589"/>
            <a:ext cx="6241375" cy="663178"/>
          </a:xfrm>
          <a:prstGeom prst="rect">
            <a:avLst/>
          </a:prstGeom>
          <a:noFill/>
          <a:ln/>
        </p:spPr>
        <p:txBody>
          <a:bodyPr wrap="square" rtlCol="0" anchor="t"/>
          <a:lstStyle/>
          <a:p>
            <a:pPr marL="0" indent="0" algn="l">
              <a:lnSpc>
                <a:spcPts val="2612"/>
              </a:lnSpc>
              <a:buNone/>
            </a:pPr>
            <a:r>
              <a:rPr lang="en-US" sz="1633" dirty="0">
                <a:solidFill>
                  <a:srgbClr val="00002E"/>
                </a:solidFill>
                <a:latin typeface="PT Sans" pitchFamily="34" charset="0"/>
                <a:ea typeface="PT Sans" pitchFamily="34" charset="-122"/>
                <a:cs typeface="PT Sans" pitchFamily="34" charset="-120"/>
              </a:rPr>
              <a:t>Delivery companies can use this algorithm to optimize delivery routes and ensure efficient delivery of packages.</a:t>
            </a:r>
            <a:endParaRPr lang="en-US" sz="163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826</Words>
  <Application>Microsoft Office PowerPoint</Application>
  <PresentationFormat>Custom</PresentationFormat>
  <Paragraphs>79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Nunito</vt:lpstr>
      <vt:lpstr>PT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Nithi R</cp:lastModifiedBy>
  <cp:revision>2</cp:revision>
  <dcterms:created xsi:type="dcterms:W3CDTF">2024-07-30T04:00:37Z</dcterms:created>
  <dcterms:modified xsi:type="dcterms:W3CDTF">2024-07-30T04:15:49Z</dcterms:modified>
</cp:coreProperties>
</file>