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68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83" r:id="rId12"/>
    <p:sldId id="275" r:id="rId13"/>
    <p:sldId id="276" r:id="rId14"/>
    <p:sldId id="277" r:id="rId15"/>
    <p:sldId id="278" r:id="rId16"/>
    <p:sldId id="284" r:id="rId17"/>
    <p:sldId id="285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12D00D-53D5-0354-B13A-2A92C0D428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66" y="322409"/>
            <a:ext cx="3855720" cy="869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7CE6D5-4483-3BEC-235B-9B8E7D344233}"/>
              </a:ext>
            </a:extLst>
          </p:cNvPr>
          <p:cNvSpPr txBox="1"/>
          <p:nvPr/>
        </p:nvSpPr>
        <p:spPr>
          <a:xfrm>
            <a:off x="349132" y="1274818"/>
            <a:ext cx="11488189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AMRITA SCHOOL OF ARTIFICIAL INTELLIGENCE, BENGALURU</a:t>
            </a:r>
            <a:endParaRPr lang="en-IN" sz="12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4E551-CA51-8C1E-AD16-AAEA40237BE4}"/>
              </a:ext>
            </a:extLst>
          </p:cNvPr>
          <p:cNvSpPr txBox="1"/>
          <p:nvPr/>
        </p:nvSpPr>
        <p:spPr>
          <a:xfrm>
            <a:off x="1047402" y="2869052"/>
            <a:ext cx="100916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END-TERM PROJECT </a:t>
            </a:r>
          </a:p>
          <a:p>
            <a:pPr algn="ctr">
              <a:spcAft>
                <a:spcPts val="800"/>
              </a:spcAft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CHURN PROBABILITY PREDICTION IN BANKING</a:t>
            </a:r>
          </a:p>
          <a:p>
            <a:pPr algn="ctr">
              <a:spcAft>
                <a:spcPts val="800"/>
              </a:spcAft>
            </a:pPr>
            <a:r>
              <a:rPr lang="en-IN" sz="2000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Mathematics For Intelligent Systems 3(23MAT204)</a:t>
            </a:r>
            <a:endParaRPr lang="en-IN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9F73A-E8D9-2E72-8A3E-558592DB21FA}"/>
              </a:ext>
            </a:extLst>
          </p:cNvPr>
          <p:cNvSpPr txBox="1"/>
          <p:nvPr/>
        </p:nvSpPr>
        <p:spPr>
          <a:xfrm>
            <a:off x="1078356" y="4512567"/>
            <a:ext cx="10091651" cy="1949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 Group No. 05</a:t>
            </a:r>
            <a:endParaRPr lang="en-IN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NITHIN  KUMAR (BL.EN.U4AID23007)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T. SAI SWAROOP (BL.EN.U4AID23051)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P. SAI(BL.EN.U4AID23063)</a:t>
            </a:r>
            <a:endParaRPr lang="en-IN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2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: Dr . Sarada </a:t>
            </a:r>
            <a:r>
              <a:rPr lang="en-IN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Jayan</a:t>
            </a:r>
            <a:endParaRPr lang="en-IN" sz="28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4F2279-56EB-6C69-69A7-75B460DD08DC}"/>
              </a:ext>
            </a:extLst>
          </p:cNvPr>
          <p:cNvSpPr txBox="1"/>
          <p:nvPr/>
        </p:nvSpPr>
        <p:spPr>
          <a:xfrm>
            <a:off x="1008223" y="1906710"/>
            <a:ext cx="10091651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Tech in Artificial Intelligence and Data Science (AID)</a:t>
            </a:r>
            <a:endParaRPr lang="en-IN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Third Semester, Section F, Academic Year: 2024-25</a:t>
            </a:r>
            <a:endParaRPr lang="en-IN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9EEE9-32FE-47C7-A4C8-7F8143D0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207D0-5B9C-492B-B74F-FBA42E4DD99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77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CE962-639E-755F-1825-978905DB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492355-3EB2-5918-4D35-8A28F887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1" y="392389"/>
            <a:ext cx="9265877" cy="44674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FBED8E-A98D-2EF7-4064-8A768010A80F}"/>
              </a:ext>
            </a:extLst>
          </p:cNvPr>
          <p:cNvSpPr txBox="1"/>
          <p:nvPr/>
        </p:nvSpPr>
        <p:spPr>
          <a:xfrm>
            <a:off x="1463061" y="5706533"/>
            <a:ext cx="933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above plot we can interpret that Inactive members have a higher Churn rate than Active</a:t>
            </a:r>
          </a:p>
        </p:txBody>
      </p:sp>
    </p:spTree>
    <p:extLst>
      <p:ext uri="{BB962C8B-B14F-4D97-AF65-F5344CB8AC3E}">
        <p14:creationId xmlns:p14="http://schemas.microsoft.com/office/powerpoint/2010/main" val="83010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7826B-1D0E-FA36-76AD-67BD1422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42" y="237067"/>
            <a:ext cx="7888801" cy="553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AA2018-4540-9856-9CDC-CAAF8721FCCD}"/>
              </a:ext>
            </a:extLst>
          </p:cNvPr>
          <p:cNvSpPr txBox="1"/>
          <p:nvPr/>
        </p:nvSpPr>
        <p:spPr>
          <a:xfrm>
            <a:off x="1354666" y="5960534"/>
            <a:ext cx="921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inspection we can see that there is no significant correlation observed among the columns.</a:t>
            </a:r>
          </a:p>
        </p:txBody>
      </p:sp>
    </p:spTree>
    <p:extLst>
      <p:ext uri="{BB962C8B-B14F-4D97-AF65-F5344CB8AC3E}">
        <p14:creationId xmlns:p14="http://schemas.microsoft.com/office/powerpoint/2010/main" val="176486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6E30C-6ED1-E20D-E3EF-5D8F9A32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EFCE-FC27-2FC0-B134-CC6233D4C0E4}"/>
              </a:ext>
            </a:extLst>
          </p:cNvPr>
          <p:cNvSpPr txBox="1"/>
          <p:nvPr/>
        </p:nvSpPr>
        <p:spPr>
          <a:xfrm>
            <a:off x="914401" y="626533"/>
            <a:ext cx="3243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DFD7-E959-A426-6084-A463A934A71A}"/>
              </a:ext>
            </a:extLst>
          </p:cNvPr>
          <p:cNvSpPr txBox="1"/>
          <p:nvPr/>
        </p:nvSpPr>
        <p:spPr>
          <a:xfrm>
            <a:off x="1083733" y="1761067"/>
            <a:ext cx="100698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technique called SMOTE ENN to balance our data before splitting.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the features which were not contributing much for the prediction.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BA053-497D-4B0E-C796-ADD2EB928F29}"/>
              </a:ext>
            </a:extLst>
          </p:cNvPr>
          <p:cNvSpPr txBox="1"/>
          <p:nvPr/>
        </p:nvSpPr>
        <p:spPr>
          <a:xfrm>
            <a:off x="914401" y="3388044"/>
            <a:ext cx="4063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78D22-9DA8-0071-FF76-19A8F0F0AD93}"/>
              </a:ext>
            </a:extLst>
          </p:cNvPr>
          <p:cNvSpPr txBox="1"/>
          <p:nvPr/>
        </p:nvSpPr>
        <p:spPr>
          <a:xfrm>
            <a:off x="1083733" y="4291745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partitioned the dataset into two components : X and 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consists of all independent features and y consist of the dependent feature or the target variable(Exited).</a:t>
            </a:r>
          </a:p>
        </p:txBody>
      </p:sp>
    </p:spTree>
    <p:extLst>
      <p:ext uri="{BB962C8B-B14F-4D97-AF65-F5344CB8AC3E}">
        <p14:creationId xmlns:p14="http://schemas.microsoft.com/office/powerpoint/2010/main" val="371878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5880D-C37E-8D0D-9EE4-BE12BE9FC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61D21D-29C9-05D5-9892-5C9406D110F5}"/>
              </a:ext>
            </a:extLst>
          </p:cNvPr>
          <p:cNvSpPr txBox="1"/>
          <p:nvPr/>
        </p:nvSpPr>
        <p:spPr>
          <a:xfrm>
            <a:off x="863601" y="897466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– Test Split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5DFB3-333B-C0F4-2F76-4CD98E7DA85C}"/>
              </a:ext>
            </a:extLst>
          </p:cNvPr>
          <p:cNvSpPr txBox="1"/>
          <p:nvPr/>
        </p:nvSpPr>
        <p:spPr>
          <a:xfrm>
            <a:off x="863601" y="2226732"/>
            <a:ext cx="94826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split the dataset into training data and testing data.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did an 80:20 split, meaning 80% of the data is used for training and 20% for testing.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took random state as 42. This ensures the reproducibility of our result across different runs.</a:t>
            </a:r>
          </a:p>
        </p:txBody>
      </p:sp>
    </p:spTree>
    <p:extLst>
      <p:ext uri="{BB962C8B-B14F-4D97-AF65-F5344CB8AC3E}">
        <p14:creationId xmlns:p14="http://schemas.microsoft.com/office/powerpoint/2010/main" val="138199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73D8D-2D30-ADCD-18A7-110465AC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A71EF-DA29-CDA5-822F-AABC570E87F2}"/>
              </a:ext>
            </a:extLst>
          </p:cNvPr>
          <p:cNvSpPr txBox="1"/>
          <p:nvPr/>
        </p:nvSpPr>
        <p:spPr>
          <a:xfrm>
            <a:off x="829733" y="745067"/>
            <a:ext cx="62392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with SMOTE ENN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8A193-C9B4-E80D-AE78-9139F3D56EC5}"/>
              </a:ext>
            </a:extLst>
          </p:cNvPr>
          <p:cNvSpPr txBox="1"/>
          <p:nvPr/>
        </p:nvSpPr>
        <p:spPr>
          <a:xfrm>
            <a:off x="982133" y="1947333"/>
            <a:ext cx="107018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data imbalance within our target variable . We evaluated our model’s accuracy in the presence pf this imbalance.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rectify the issue of imbalance we implemented Synthetic Minority Over Sampling Technique and Edited Nearest Neighbours.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sampling: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sampling: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6007D5-DFA6-F4E8-5006-7595CBECF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844110"/>
              </p:ext>
            </p:extLst>
          </p:nvPr>
        </p:nvGraphicFramePr>
        <p:xfrm>
          <a:off x="7196667" y="4072465"/>
          <a:ext cx="3539068" cy="9228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9534">
                  <a:extLst>
                    <a:ext uri="{9D8B030D-6E8A-4147-A177-3AD203B41FA5}">
                      <a16:colId xmlns:a16="http://schemas.microsoft.com/office/drawing/2014/main" val="3999513527"/>
                    </a:ext>
                  </a:extLst>
                </a:gridCol>
                <a:gridCol w="1769534">
                  <a:extLst>
                    <a:ext uri="{9D8B030D-6E8A-4147-A177-3AD203B41FA5}">
                      <a16:colId xmlns:a16="http://schemas.microsoft.com/office/drawing/2014/main" val="2355004595"/>
                    </a:ext>
                  </a:extLst>
                </a:gridCol>
              </a:tblGrid>
              <a:tr h="461434">
                <a:tc>
                  <a:txBody>
                    <a:bodyPr/>
                    <a:lstStyle/>
                    <a:p>
                      <a:r>
                        <a:rPr lang="en-IN" dirty="0"/>
                        <a:t>  Not Churned(0)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Churned(1)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187449"/>
                  </a:ext>
                </a:extLst>
              </a:tr>
              <a:tr h="461434">
                <a:tc>
                  <a:txBody>
                    <a:bodyPr/>
                    <a:lstStyle/>
                    <a:p>
                      <a:r>
                        <a:rPr lang="en-IN" dirty="0"/>
                        <a:t>      7962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2038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249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A9C1C9-F8DE-4921-7F0E-ED7B24164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96932"/>
              </p:ext>
            </p:extLst>
          </p:nvPr>
        </p:nvGraphicFramePr>
        <p:xfrm>
          <a:off x="6705600" y="5345779"/>
          <a:ext cx="4216400" cy="7332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00">
                  <a:extLst>
                    <a:ext uri="{9D8B030D-6E8A-4147-A177-3AD203B41FA5}">
                      <a16:colId xmlns:a16="http://schemas.microsoft.com/office/drawing/2014/main" val="4065391435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2876593690"/>
                    </a:ext>
                  </a:extLst>
                </a:gridCol>
              </a:tblGrid>
              <a:tr h="366644">
                <a:tc>
                  <a:txBody>
                    <a:bodyPr/>
                    <a:lstStyle/>
                    <a:p>
                      <a:r>
                        <a:rPr lang="en-IN" dirty="0"/>
                        <a:t>  Not Churned(0)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Churned(1)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850780"/>
                  </a:ext>
                </a:extLst>
              </a:tr>
              <a:tr h="366644">
                <a:tc>
                  <a:txBody>
                    <a:bodyPr/>
                    <a:lstStyle/>
                    <a:p>
                      <a:r>
                        <a:rPr lang="en-IN" dirty="0"/>
                        <a:t>           7286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4976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814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79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0465-68DF-E395-E5EE-E1AD809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9FBD9B-4A9D-4CD9-0EAE-5C36D4E81F47}"/>
              </a:ext>
            </a:extLst>
          </p:cNvPr>
          <p:cNvSpPr txBox="1"/>
          <p:nvPr/>
        </p:nvSpPr>
        <p:spPr>
          <a:xfrm>
            <a:off x="762001" y="186267"/>
            <a:ext cx="8979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Machine Learning Algorithms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631A93-3DE4-09F4-590B-2D9DE5B7ED37}"/>
              </a:ext>
            </a:extLst>
          </p:cNvPr>
          <p:cNvSpPr txBox="1"/>
          <p:nvPr/>
        </p:nvSpPr>
        <p:spPr>
          <a:xfrm>
            <a:off x="762001" y="1019175"/>
            <a:ext cx="1120986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technique is used for classification task, especially where there’s a need for clear separation between classes. In this context it draws a distinct boundaries between churned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builds multiple decision trees on random subsets of data and features and predicts based on majority voting for classification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probabilistic classification algorithm where it assumes that features are independent making calculations easier. It is often used when simplicity and speed are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good at modelling the probability of an event occurring . It is suitable for scenarios where understanding the likelihood of customers churning is essential.</a:t>
            </a:r>
          </a:p>
        </p:txBody>
      </p:sp>
    </p:spTree>
    <p:extLst>
      <p:ext uri="{BB962C8B-B14F-4D97-AF65-F5344CB8AC3E}">
        <p14:creationId xmlns:p14="http://schemas.microsoft.com/office/powerpoint/2010/main" val="635031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E0591-A6A1-7E47-9A32-4DC3B9C431A2}"/>
              </a:ext>
            </a:extLst>
          </p:cNvPr>
          <p:cNvSpPr txBox="1"/>
          <p:nvPr/>
        </p:nvSpPr>
        <p:spPr>
          <a:xfrm>
            <a:off x="745067" y="474133"/>
            <a:ext cx="6273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558F0-832E-139E-FA67-0592B7C5A2B6}"/>
              </a:ext>
            </a:extLst>
          </p:cNvPr>
          <p:cNvSpPr txBox="1"/>
          <p:nvPr/>
        </p:nvSpPr>
        <p:spPr>
          <a:xfrm>
            <a:off x="2836333" y="1761067"/>
            <a:ext cx="6519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P(A|B) =   </a:t>
            </a:r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P(B|A) . P(A)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P(B)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2329E-68E0-04FF-2C4D-563C0EB364BA}"/>
              </a:ext>
            </a:extLst>
          </p:cNvPr>
          <p:cNvSpPr txBox="1"/>
          <p:nvPr/>
        </p:nvSpPr>
        <p:spPr>
          <a:xfrm>
            <a:off x="1049867" y="3623733"/>
            <a:ext cx="1041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posterior probability is equal to the conditional probability of event B given A multiplied by the prior probability of A, all divided by the probability of 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when the attributes that describe instances are conditionally independent given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389273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21622-A812-B849-E6FD-711C5F1C076F}"/>
              </a:ext>
            </a:extLst>
          </p:cNvPr>
          <p:cNvSpPr txBox="1"/>
          <p:nvPr/>
        </p:nvSpPr>
        <p:spPr>
          <a:xfrm>
            <a:off x="795866" y="728134"/>
            <a:ext cx="63923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27647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B022D-15B4-6C92-8861-E14CA7BE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A25E0-1B20-F22A-CD98-171FFFE3048F}"/>
              </a:ext>
            </a:extLst>
          </p:cNvPr>
          <p:cNvSpPr txBox="1"/>
          <p:nvPr/>
        </p:nvSpPr>
        <p:spPr>
          <a:xfrm>
            <a:off x="897466" y="406400"/>
            <a:ext cx="4104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02A95C-BDAF-7766-693A-6CF43AA69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88913"/>
              </p:ext>
            </p:extLst>
          </p:nvPr>
        </p:nvGraphicFramePr>
        <p:xfrm>
          <a:off x="1802239" y="1582578"/>
          <a:ext cx="7973144" cy="394912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93286">
                  <a:extLst>
                    <a:ext uri="{9D8B030D-6E8A-4147-A177-3AD203B41FA5}">
                      <a16:colId xmlns:a16="http://schemas.microsoft.com/office/drawing/2014/main" val="2715437"/>
                    </a:ext>
                  </a:extLst>
                </a:gridCol>
                <a:gridCol w="1993286">
                  <a:extLst>
                    <a:ext uri="{9D8B030D-6E8A-4147-A177-3AD203B41FA5}">
                      <a16:colId xmlns:a16="http://schemas.microsoft.com/office/drawing/2014/main" val="1120098748"/>
                    </a:ext>
                  </a:extLst>
                </a:gridCol>
                <a:gridCol w="1993286">
                  <a:extLst>
                    <a:ext uri="{9D8B030D-6E8A-4147-A177-3AD203B41FA5}">
                      <a16:colId xmlns:a16="http://schemas.microsoft.com/office/drawing/2014/main" val="3006233992"/>
                    </a:ext>
                  </a:extLst>
                </a:gridCol>
                <a:gridCol w="1993286">
                  <a:extLst>
                    <a:ext uri="{9D8B030D-6E8A-4147-A177-3AD203B41FA5}">
                      <a16:colId xmlns:a16="http://schemas.microsoft.com/office/drawing/2014/main" val="3075056932"/>
                    </a:ext>
                  </a:extLst>
                </a:gridCol>
              </a:tblGrid>
              <a:tr h="74012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F1-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Class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Class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690628"/>
                  </a:ext>
                </a:extLst>
              </a:tr>
              <a:tr h="74012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834989"/>
                  </a:ext>
                </a:extLst>
              </a:tr>
              <a:tr h="74012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ea typeface="ADLaM Display" panose="02010000000000000000" pitchFamily="2" charset="0"/>
                          <a:cs typeface="Times New Roman" panose="02020603050405020304" pitchFamily="18" charset="0"/>
                        </a:rP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950459"/>
                  </a:ext>
                </a:extLst>
              </a:tr>
              <a:tr h="74012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314811"/>
                  </a:ext>
                </a:extLst>
              </a:tr>
              <a:tr h="74012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0.94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47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424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F14C7C-B5A1-24A2-1081-A9AB74D2339B}"/>
              </a:ext>
            </a:extLst>
          </p:cNvPr>
          <p:cNvSpPr txBox="1"/>
          <p:nvPr/>
        </p:nvSpPr>
        <p:spPr>
          <a:xfrm>
            <a:off x="795866" y="541867"/>
            <a:ext cx="25218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26B7A2-6EE7-80DD-60F4-707B0E2A519E}"/>
              </a:ext>
            </a:extLst>
          </p:cNvPr>
          <p:cNvSpPr txBox="1"/>
          <p:nvPr/>
        </p:nvSpPr>
        <p:spPr>
          <a:xfrm>
            <a:off x="863600" y="1761067"/>
            <a:ext cx="103970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help of several insights, patterns and trends in our data, we’ve used Machine Learning to address the intricate challenge of predicting Customer Churn.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predicting the potential churners, banks can adopt strategies to retain valuable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Mitigating customer churn contributes directly to revenue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bank to streamline operations, reduce marketing costs and to improve efficiency.</a:t>
            </a:r>
          </a:p>
        </p:txBody>
      </p:sp>
    </p:spTree>
    <p:extLst>
      <p:ext uri="{BB962C8B-B14F-4D97-AF65-F5344CB8AC3E}">
        <p14:creationId xmlns:p14="http://schemas.microsoft.com/office/powerpoint/2010/main" val="44150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E3EB71-FE5E-1790-9780-25F2D1014096}"/>
              </a:ext>
            </a:extLst>
          </p:cNvPr>
          <p:cNvSpPr txBox="1"/>
          <p:nvPr/>
        </p:nvSpPr>
        <p:spPr>
          <a:xfrm>
            <a:off x="2548467" y="1845733"/>
            <a:ext cx="78062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CHURN PROBABILITY PREDICTION IN BANKING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02FD94-2552-1B3E-D437-618CDB0B68E2}"/>
              </a:ext>
            </a:extLst>
          </p:cNvPr>
          <p:cNvSpPr txBox="1"/>
          <p:nvPr/>
        </p:nvSpPr>
        <p:spPr>
          <a:xfrm>
            <a:off x="3632200" y="4761186"/>
            <a:ext cx="6290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Machine Learning for Enhanced Customer Retention</a:t>
            </a:r>
          </a:p>
        </p:txBody>
      </p:sp>
    </p:spTree>
    <p:extLst>
      <p:ext uri="{BB962C8B-B14F-4D97-AF65-F5344CB8AC3E}">
        <p14:creationId xmlns:p14="http://schemas.microsoft.com/office/powerpoint/2010/main" val="2591766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4758-BA9F-D08E-85F7-6A267E23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E3BAE-31BD-50D0-8B98-BE59AC3D4319}"/>
              </a:ext>
            </a:extLst>
          </p:cNvPr>
          <p:cNvSpPr txBox="1"/>
          <p:nvPr/>
        </p:nvSpPr>
        <p:spPr>
          <a:xfrm>
            <a:off x="3259667" y="2709334"/>
            <a:ext cx="5672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8789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F4F0-36C6-D418-FE28-7F140A44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4038599" cy="98213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8445E-FB12-8F42-154E-3E67696AEF6D}"/>
              </a:ext>
            </a:extLst>
          </p:cNvPr>
          <p:cNvSpPr txBox="1"/>
          <p:nvPr/>
        </p:nvSpPr>
        <p:spPr>
          <a:xfrm>
            <a:off x="685801" y="2065867"/>
            <a:ext cx="9575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Banking sector is evolving rapidly and is very well influenced by technological advancements, changing consumer preferences and a competitive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, which is the phenomenon of customers discontinuing their relationship with a bank, poses unique challenges and opportunities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with its predictive capabilities, offers a transformative approach to understand the challenges posed by a customer.</a:t>
            </a:r>
          </a:p>
        </p:txBody>
      </p:sp>
    </p:spTree>
    <p:extLst>
      <p:ext uri="{BB962C8B-B14F-4D97-AF65-F5344CB8AC3E}">
        <p14:creationId xmlns:p14="http://schemas.microsoft.com/office/powerpoint/2010/main" val="318690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5AC9D-C51B-DA2D-DB4F-BE39283D4B2B}"/>
              </a:ext>
            </a:extLst>
          </p:cNvPr>
          <p:cNvSpPr txBox="1"/>
          <p:nvPr/>
        </p:nvSpPr>
        <p:spPr>
          <a:xfrm>
            <a:off x="863599" y="745067"/>
            <a:ext cx="48598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BD589-7D5A-5963-EAAB-EE0C155891A4}"/>
              </a:ext>
            </a:extLst>
          </p:cNvPr>
          <p:cNvSpPr txBox="1"/>
          <p:nvPr/>
        </p:nvSpPr>
        <p:spPr>
          <a:xfrm>
            <a:off x="1066799" y="1981199"/>
            <a:ext cx="9414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of 10000 records. Each record represents a unique entry , contributing to the analysis.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Features/Columns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18 features consisting of  both numerical and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318217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3BD1-69B6-00DD-7B81-ED30A8AD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427547"/>
            <a:ext cx="10134599" cy="11176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0FBA0-4818-2B70-2C0B-4CC83ECA160C}"/>
              </a:ext>
            </a:extLst>
          </p:cNvPr>
          <p:cNvSpPr txBox="1"/>
          <p:nvPr/>
        </p:nvSpPr>
        <p:spPr>
          <a:xfrm>
            <a:off x="846667" y="2252133"/>
            <a:ext cx="95334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the dataset allowed us to gain a comprehensive overview of the data’s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uncovered potential patterns, helped us to identify key trends and to find essential insights from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also played a crucial role in providing a clear representation 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464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F9AE-E0E5-CE4B-EEEF-92A96857F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F52-6F87-2FB9-8463-46916765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7" y="406401"/>
            <a:ext cx="10134599" cy="11176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analysis(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8AD7D-C341-F543-2B41-E4FAD4DE74CC}"/>
              </a:ext>
            </a:extLst>
          </p:cNvPr>
          <p:cNvSpPr txBox="1"/>
          <p:nvPr/>
        </p:nvSpPr>
        <p:spPr>
          <a:xfrm>
            <a:off x="846667" y="1896533"/>
            <a:ext cx="9533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we made sure that there were no Null and Duplicate values in the dataset. Our dataset was clean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found out that the columns like “Row Number”, “ Customer ID”, “Surname” and “Complain” weren’t contributing much to the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columns like “Geography”, “Gender” and “Card type” into numerical format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Standard Scaler to ensure consistency for the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2491779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00C9B0-AD16-81B0-76E5-1D6D3ECB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5" y="577062"/>
            <a:ext cx="9041540" cy="44690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45DDC-58EA-0EFF-12E6-BE75255C7EED}"/>
              </a:ext>
            </a:extLst>
          </p:cNvPr>
          <p:cNvSpPr txBox="1"/>
          <p:nvPr/>
        </p:nvSpPr>
        <p:spPr>
          <a:xfrm>
            <a:off x="2607733" y="5554133"/>
            <a:ext cx="6194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more Male entries than the Female entries</a:t>
            </a:r>
          </a:p>
        </p:txBody>
      </p:sp>
    </p:spTree>
    <p:extLst>
      <p:ext uri="{BB962C8B-B14F-4D97-AF65-F5344CB8AC3E}">
        <p14:creationId xmlns:p14="http://schemas.microsoft.com/office/powerpoint/2010/main" val="395563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EC93-AB95-0FE1-9DD7-BB132690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F49BCE-C8AC-BA8B-525B-8B2238A96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346" y="488157"/>
            <a:ext cx="8374054" cy="4240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53F3A2-A48F-03AC-21B3-8FDB5E24B8A0}"/>
              </a:ext>
            </a:extLst>
          </p:cNvPr>
          <p:cNvSpPr txBox="1"/>
          <p:nvPr/>
        </p:nvSpPr>
        <p:spPr>
          <a:xfrm>
            <a:off x="1684346" y="5588000"/>
            <a:ext cx="8844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plot reveals a substantial customer presence in France compared to other regions</a:t>
            </a:r>
          </a:p>
        </p:txBody>
      </p:sp>
    </p:spTree>
    <p:extLst>
      <p:ext uri="{BB962C8B-B14F-4D97-AF65-F5344CB8AC3E}">
        <p14:creationId xmlns:p14="http://schemas.microsoft.com/office/powerpoint/2010/main" val="383252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029F2-E6F3-C597-89CC-6D9761C0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B4FF31-85BC-040A-2AA7-F61398861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765" y="1072366"/>
            <a:ext cx="8941789" cy="43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95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164</TotalTime>
  <Words>938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Introduction</vt:lpstr>
      <vt:lpstr>PowerPoint Presentation</vt:lpstr>
      <vt:lpstr>Exploratory Data analysis(eda)</vt:lpstr>
      <vt:lpstr>Exploratory Data analysis(eda)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TALASU SAI SWAROOP-[BL.EN.U4AID23051]</dc:creator>
  <cp:lastModifiedBy>TALASU SAI SWAROOP-[BL.EN.U4AID23051]</cp:lastModifiedBy>
  <cp:revision>6</cp:revision>
  <dcterms:created xsi:type="dcterms:W3CDTF">2024-12-02T10:09:35Z</dcterms:created>
  <dcterms:modified xsi:type="dcterms:W3CDTF">2024-12-02T12:54:34Z</dcterms:modified>
</cp:coreProperties>
</file>