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67" r:id="rId3"/>
    <p:sldId id="268" r:id="rId4"/>
    <p:sldId id="292" r:id="rId5"/>
    <p:sldId id="269" r:id="rId6"/>
    <p:sldId id="270" r:id="rId7"/>
    <p:sldId id="286" r:id="rId8"/>
    <p:sldId id="271" r:id="rId9"/>
    <p:sldId id="272" r:id="rId10"/>
    <p:sldId id="277" r:id="rId11"/>
    <p:sldId id="273" r:id="rId12"/>
    <p:sldId id="279" r:id="rId13"/>
    <p:sldId id="274" r:id="rId14"/>
    <p:sldId id="275" r:id="rId15"/>
    <p:sldId id="282" r:id="rId16"/>
    <p:sldId id="278" r:id="rId17"/>
    <p:sldId id="280" r:id="rId18"/>
    <p:sldId id="288" r:id="rId19"/>
    <p:sldId id="290" r:id="rId20"/>
    <p:sldId id="289" r:id="rId21"/>
    <p:sldId id="287" r:id="rId22"/>
    <p:sldId id="291" r:id="rId23"/>
    <p:sldId id="284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1107-8843-4FB2-A336-A48C75A6F05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A6E6-C82B-4A4E-8AAC-9442276C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8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9368-F34E-3AF0-98EF-317C0201A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A3805-3C02-8F39-264B-FBE6C0F42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DAF1-C1C0-F232-6ACE-120193B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BC8C-2786-45D7-BB54-462DA520BF09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22CA-0527-88A2-E047-6BB238BE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1354-8BB4-6473-7C68-16F24381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0E53-4520-A2D3-80B4-4BC4945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2F4F-1EAA-EDFA-879D-65980A4A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5EEA-B4EC-85EA-4CE4-3CD13067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C2CC-6477-4FB9-BD21-519A88941425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98E9-576C-CCBA-BCFD-5D24DA65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F207-60FD-CBC1-C67B-E4945BFE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A54D8-43F5-42D3-D81C-06300D4D2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028C1-1C34-FA72-B816-63260904B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5DA4-B361-3665-3A4B-CAC35B65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0EB9-CF9F-46FC-B469-C190B573B1FE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C741-599F-F209-6B94-F1ECE468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C05C-27F5-9142-E7FA-7A21EFE2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7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FF44-D126-EF2A-DFBD-3E218A7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1083-D895-8502-341B-971730B0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1CA3-9B63-2268-91ED-AF2C9830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3C8-1DA2-419E-B9A8-B0BB398D67FE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60C7E-4DC9-0FB2-807F-A3B2D43C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C0439-BDB9-80B9-F088-79C091B9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F76F-FFC5-02BE-F116-1EC16E71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96143-051F-A5C3-2011-1EB55FD7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403-D5E1-7656-CF99-7B11B1C0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89A-C490-4294-B3C1-7FD434F167D7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D916-24CB-49ED-A882-2FDCB0BF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08DF-7EFB-31FF-9799-CC16A14A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81DE-3E17-9808-B9C1-A65E7DA9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9E1-C5C8-A141-842E-DF7FE92C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0B3EB-9C5B-40EC-B000-4D088671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F87D-A4F2-113D-7B21-D417443C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DD60-8DA6-4913-8F0E-B1C22170C643}" type="datetime1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774AE-1E48-DA4C-54E0-BA1213F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F916A-1FAE-6585-818E-C855D4F8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13EC-8D22-5B68-B780-22437C7F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695B-11A8-F701-27B6-8C2D8200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10B66-C065-51AE-2FD9-F116CEF10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EDB3-8A20-7B8F-10AE-98F3CB1AB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EAFBE-31CA-CFCE-9DC4-CF97F33E6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B7CF9-C91C-775F-8B5B-2740C0B0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04C-BB35-41D4-814D-8F40F8BCA481}" type="datetime1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86487-9130-6748-B4CD-9A0E3532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F9574-7F99-FF51-4B48-8FC2A2D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1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E066-B004-D325-D121-E060F85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37674-F5FD-0200-D0DE-AD9A95BC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06E6-EC71-4BCE-908D-9A4F9A3BCA7D}" type="datetime1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59FF9-3FDD-A215-AF9B-485C9A19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2CC6-4A1B-6831-96DA-923D2348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7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6898-4DF1-8D26-3FA5-DB47E157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4973F-FBCB-421A-3383-B7647E29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5CAC-330B-FB86-A277-AB09B131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122C-FFE6-DD8B-3B6B-08D8FD4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C007-9738-6C0F-DB78-89A78578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BC061-B969-66B7-4344-03ABC6DA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FE3BF-09B0-DA19-0A3E-D9BDCFC0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F973-96A2-409C-9FE2-0EE30E27E344}" type="datetime1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7C4B1-8F88-C0EC-AF1D-8F328533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C213-908E-010E-FD0F-6BEAC84F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CF5C-38F7-F567-6BCC-D950E600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E5426-667D-0DF1-F229-8E5CAD898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0892-CAB1-03B1-9789-90FEC4FD0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1B355-5195-C52B-EDEC-B25DB96E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AF42-781E-43FD-94F6-E64F110B67F6}" type="datetime1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BB606-798A-D4A4-2A8A-AB7BF9C8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F479-0DE1-D6D9-ED17-3399A091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FF2E-49F4-A254-95CC-9DE9B47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9111-5E4C-5A6B-6898-8F8C62A4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0ECB-DA35-F38E-4387-6B6127592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30EE6-7236-4F19-AB09-37D2430F8AD7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BB8BE-617E-1CF6-DCE7-A76B71CE4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785A-1770-CB40-A341-C2801F949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207D0-5B9C-492B-B74F-FBA42E4D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risks12100164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40537-024-00882-0" TargetMode="External"/><Relationship Id="rId2" Type="http://schemas.openxmlformats.org/officeDocument/2006/relationships/hyperlink" Target="https://doi.org/10.1016/j.eswa.2022.11688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2D00D-53D5-0354-B13A-2A92C0D428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368" y="164788"/>
            <a:ext cx="3855720" cy="869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CE6D5-4483-3BEC-235B-9B8E7D344233}"/>
              </a:ext>
            </a:extLst>
          </p:cNvPr>
          <p:cNvSpPr txBox="1"/>
          <p:nvPr/>
        </p:nvSpPr>
        <p:spPr>
          <a:xfrm>
            <a:off x="349134" y="1034102"/>
            <a:ext cx="11488189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AMRITA SCHOOL OF ARTIFICIAL INTELLIGENCE, BENGALURU</a:t>
            </a:r>
            <a:endParaRPr lang="en-IN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4E551-CA51-8C1E-AD16-AAEA40237BE4}"/>
              </a:ext>
            </a:extLst>
          </p:cNvPr>
          <p:cNvSpPr txBox="1"/>
          <p:nvPr/>
        </p:nvSpPr>
        <p:spPr>
          <a:xfrm>
            <a:off x="1050175" y="2662705"/>
            <a:ext cx="100916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END-TERM PROJECT </a:t>
            </a:r>
          </a:p>
          <a:p>
            <a:pPr algn="ctr">
              <a:spcAft>
                <a:spcPts val="800"/>
              </a:spcAft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spcAft>
                <a:spcPts val="800"/>
              </a:spcAft>
            </a:pPr>
            <a:r>
              <a:rPr lang="en-I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for Bank Loan Assessment : Enhancing Predictive Accuracy</a:t>
            </a:r>
          </a:p>
          <a:p>
            <a:pPr algn="ctr">
              <a:spcAft>
                <a:spcPts val="800"/>
              </a:spcAft>
            </a:pPr>
            <a:r>
              <a:rPr lang="en-IN" sz="2000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AI AND MACHINE LEARNING (23AID205)</a:t>
            </a: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9F73A-E8D9-2E72-8A3E-558592DB21FA}"/>
              </a:ext>
            </a:extLst>
          </p:cNvPr>
          <p:cNvSpPr txBox="1"/>
          <p:nvPr/>
        </p:nvSpPr>
        <p:spPr>
          <a:xfrm>
            <a:off x="1114222" y="4140033"/>
            <a:ext cx="10091651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Presented by Group No. 05</a:t>
            </a: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NITHIN  KUMAR (BL.EN.U4AID23007)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T. SAI SWAROOP (BL.EN.U4AID23051)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P. SAI(BL.EN.U4AID23063)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Dr . Manju </a:t>
            </a:r>
            <a:r>
              <a:rPr lang="en-IN" sz="2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Venugopalan</a:t>
            </a:r>
            <a:endParaRPr lang="en-I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F2279-56EB-6C69-69A7-75B460DD08DC}"/>
              </a:ext>
            </a:extLst>
          </p:cNvPr>
          <p:cNvSpPr txBox="1"/>
          <p:nvPr/>
        </p:nvSpPr>
        <p:spPr>
          <a:xfrm>
            <a:off x="977063" y="1694458"/>
            <a:ext cx="10091651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Tech in Artificial Intelligence and Data Science (AID)</a:t>
            </a:r>
            <a:endParaRPr lang="en-IN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Third Semester, Section F, Academic Year: 2024-25</a:t>
            </a:r>
            <a:endParaRPr lang="en-IN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2081A-4AE8-A9BF-386A-4389F5C0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0DD9-4FCE-4B72-89EC-0CFD4AE1F3DB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EEE9-32FE-47C7-A4C8-7F8143D0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7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6007E-1810-5A8E-9704-021749FC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60785-230C-8AD5-80DC-5F11A3CF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990F7-3E19-4547-B586-D89C499D14DD}"/>
              </a:ext>
            </a:extLst>
          </p:cNvPr>
          <p:cNvSpPr txBox="1"/>
          <p:nvPr/>
        </p:nvSpPr>
        <p:spPr>
          <a:xfrm>
            <a:off x="838201" y="1187116"/>
            <a:ext cx="3880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after feature engineering: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35F6A-D254-F41A-2DE4-F5A0BB4E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270" y="0"/>
            <a:ext cx="689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FA024-DFE7-E17E-AC78-14113E8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90910-830A-2F12-7836-6B4A0D3C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9AEFC-7365-3D69-1532-34AAA81D10DA}"/>
              </a:ext>
            </a:extLst>
          </p:cNvPr>
          <p:cNvSpPr txBox="1"/>
          <p:nvPr/>
        </p:nvSpPr>
        <p:spPr>
          <a:xfrm>
            <a:off x="705853" y="641682"/>
            <a:ext cx="1127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Detecting Outliers :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potential outliers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Techniques 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9000 instances of Low, 4500 instances of Medium and 1500 instances of high.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three categories are balanced using SMOTE which resulted in 9000 instances in each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Histograms to show the distribution of values of every single feature. The height of each bar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indicates the number of objects and shape indicates the number of bins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Ranking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Found the feature importance scores using Random Forest in order to find the most contributing features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on the target column.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ranks found in the feature ranking we used feature selection algorithms like Select-K-Best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 Recursive Feature Elimination to create a data frame with best features.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5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A4A96-3A32-61B7-D85A-E17FE01F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9442B-770A-4DA7-5E20-A38B678D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9743E-1C50-DD1C-8C25-15404062AFDF}"/>
              </a:ext>
            </a:extLst>
          </p:cNvPr>
          <p:cNvSpPr txBox="1"/>
          <p:nvPr/>
        </p:nvSpPr>
        <p:spPr>
          <a:xfrm>
            <a:off x="838200" y="429140"/>
            <a:ext cx="552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sampling techniques: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CB8D7-AF84-92ED-BAA9-95FD51BA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6" y="1271587"/>
            <a:ext cx="5524500" cy="431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D29D3-636A-0181-14E8-E677E86F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587"/>
            <a:ext cx="5524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6BD3-D511-0BA0-8299-A5E821CC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81314-09D9-23C2-BA42-3ADA6A68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04E28-0C3D-DFA2-DA0E-AFCBCAA6FCAC}"/>
              </a:ext>
            </a:extLst>
          </p:cNvPr>
          <p:cNvSpPr txBox="1"/>
          <p:nvPr/>
        </p:nvSpPr>
        <p:spPr>
          <a:xfrm>
            <a:off x="489284" y="910549"/>
            <a:ext cx="113979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algorithms like PCA and TSNE to create a new feature reduced data frame , where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we used TSNE for 2-dimensional visualization.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Created 3 different splits for original , feature selected  and feature reduced datasets in ideal ratio of 70:30.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trained our 3 different data frames on five classifiers like Logistic Regression, Random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Forest, SVM and K-Nearest Neighbours.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two new functions to evaluate the classifiers and also to plot the accuracy and f1-score 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mentioned 5 models are tested on original , feature selected and feature reduced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dataset in order to find the dataset which could be used for better prediction.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2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AC4B4-7BD8-6399-44FD-4BFF1A85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F79DF-6F78-0B0F-41A0-5AE595BA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A656E-D475-3AEA-6666-E2194B307F51}"/>
              </a:ext>
            </a:extLst>
          </p:cNvPr>
          <p:cNvSpPr txBox="1"/>
          <p:nvPr/>
        </p:nvSpPr>
        <p:spPr>
          <a:xfrm>
            <a:off x="401052" y="680998"/>
            <a:ext cx="11202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1) Boosting: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two classifiers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Gradient Boost on original dataset to make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predictions.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2) Bagging: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RF as the base estimator to make predictions in bagging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3)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our three best classifiers KNN, RF and DT as weak learners and Logistic Regression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as meta learner.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1) ANN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input layer - 21 features with 64 nodes , hidden layer -32 nodes and output layer – 3 classes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(low, medium and high). Optimizer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activation function used are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2) MLP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hidden layer sizes – (64, 32) and activation function –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6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289F8-1053-3260-3B93-961E6F87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F82B6-4F65-04A2-789F-A399434C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378EC-960D-E28A-3F4D-295EEE65A244}"/>
              </a:ext>
            </a:extLst>
          </p:cNvPr>
          <p:cNvSpPr txBox="1"/>
          <p:nvPr/>
        </p:nvSpPr>
        <p:spPr>
          <a:xfrm>
            <a:off x="600456" y="451425"/>
            <a:ext cx="35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Artificial Intelligence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918D9-E939-0947-F823-706AEDDD0835}"/>
              </a:ext>
            </a:extLst>
          </p:cNvPr>
          <p:cNvSpPr txBox="1"/>
          <p:nvPr/>
        </p:nvSpPr>
        <p:spPr>
          <a:xfrm>
            <a:off x="1545336" y="1014984"/>
            <a:ext cx="106554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XAI model called LIME (Local Interpretable Model-Agnostic Explanation) to explain the prediction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made by the a stacking classifier for a specific test instance.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instance chosen was 6th row in the test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explanation is instance – specific , showing how individual features influenced the prediction for a single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test case.</a:t>
            </a:r>
          </a:p>
        </p:txBody>
      </p:sp>
    </p:spTree>
    <p:extLst>
      <p:ext uri="{BB962C8B-B14F-4D97-AF65-F5344CB8AC3E}">
        <p14:creationId xmlns:p14="http://schemas.microsoft.com/office/powerpoint/2010/main" val="208790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E1FBD-F7C7-94A9-7781-858E1EDC2BB8}"/>
              </a:ext>
            </a:extLst>
          </p:cNvPr>
          <p:cNvSpPr txBox="1"/>
          <p:nvPr/>
        </p:nvSpPr>
        <p:spPr>
          <a:xfrm>
            <a:off x="482229" y="783100"/>
            <a:ext cx="3448087" cy="48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91EC3-E379-1769-9C7F-E4110E20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885A2C-6894-4B67-BACE-ADD90DADA9C9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11/26/2024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51FDB-D517-EB68-C1B3-5BE20C4B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E207D0-5B9C-492B-B74F-FBA42E4DD99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BDA4C1-0091-785E-7B22-1B2E26AD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03" y="46033"/>
            <a:ext cx="7373379" cy="33437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CD7A-DF22-9BDB-DC7F-860C15BD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88" y="3400339"/>
            <a:ext cx="743053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82D2-E6BC-B1E4-83BE-03202EBD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0CEE8-63E0-96BD-FE00-A3DBC0EC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C5FA9-0C18-A325-E18C-7F176C8A6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55326"/>
              </p:ext>
            </p:extLst>
          </p:nvPr>
        </p:nvGraphicFramePr>
        <p:xfrm>
          <a:off x="940425" y="1231332"/>
          <a:ext cx="10311149" cy="4395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7497">
                  <a:extLst>
                    <a:ext uri="{9D8B030D-6E8A-4147-A177-3AD203B41FA5}">
                      <a16:colId xmlns:a16="http://schemas.microsoft.com/office/drawing/2014/main" val="753746877"/>
                    </a:ext>
                  </a:extLst>
                </a:gridCol>
                <a:gridCol w="1374332">
                  <a:extLst>
                    <a:ext uri="{9D8B030D-6E8A-4147-A177-3AD203B41FA5}">
                      <a16:colId xmlns:a16="http://schemas.microsoft.com/office/drawing/2014/main" val="3706757646"/>
                    </a:ext>
                  </a:extLst>
                </a:gridCol>
                <a:gridCol w="1365864">
                  <a:extLst>
                    <a:ext uri="{9D8B030D-6E8A-4147-A177-3AD203B41FA5}">
                      <a16:colId xmlns:a16="http://schemas.microsoft.com/office/drawing/2014/main" val="2566014532"/>
                    </a:ext>
                  </a:extLst>
                </a:gridCol>
                <a:gridCol w="1365864">
                  <a:extLst>
                    <a:ext uri="{9D8B030D-6E8A-4147-A177-3AD203B41FA5}">
                      <a16:colId xmlns:a16="http://schemas.microsoft.com/office/drawing/2014/main" val="1865318594"/>
                    </a:ext>
                  </a:extLst>
                </a:gridCol>
                <a:gridCol w="1365864">
                  <a:extLst>
                    <a:ext uri="{9D8B030D-6E8A-4147-A177-3AD203B41FA5}">
                      <a16:colId xmlns:a16="http://schemas.microsoft.com/office/drawing/2014/main" val="175253984"/>
                    </a:ext>
                  </a:extLst>
                </a:gridCol>
                <a:gridCol w="1365864">
                  <a:extLst>
                    <a:ext uri="{9D8B030D-6E8A-4147-A177-3AD203B41FA5}">
                      <a16:colId xmlns:a16="http://schemas.microsoft.com/office/drawing/2014/main" val="1302426265"/>
                    </a:ext>
                  </a:extLst>
                </a:gridCol>
                <a:gridCol w="1365864">
                  <a:extLst>
                    <a:ext uri="{9D8B030D-6E8A-4147-A177-3AD203B41FA5}">
                      <a16:colId xmlns:a16="http://schemas.microsoft.com/office/drawing/2014/main" val="2913266605"/>
                    </a:ext>
                  </a:extLst>
                </a:gridCol>
              </a:tblGrid>
              <a:tr h="1282726">
                <a:tc>
                  <a:txBody>
                    <a:bodyPr/>
                    <a:lstStyle/>
                    <a:p>
                      <a:r>
                        <a:rPr lang="en-IN" dirty="0"/>
                        <a:t>            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Original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F1-Score</a:t>
                      </a:r>
                    </a:p>
                    <a:p>
                      <a:r>
                        <a:rPr lang="en-IN" dirty="0"/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   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Selected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Reduced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6252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81590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442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33350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20361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83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059831-1CA6-C571-C381-68A28C34FDAA}"/>
              </a:ext>
            </a:extLst>
          </p:cNvPr>
          <p:cNvSpPr txBox="1"/>
          <p:nvPr/>
        </p:nvSpPr>
        <p:spPr>
          <a:xfrm>
            <a:off x="1200150" y="367357"/>
            <a:ext cx="1223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958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CF286-1325-7433-6364-BF1332DA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66447-0F46-6CCD-C41A-15BC6C1A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3E4F8-5AB2-8C22-8050-682CBA1F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9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640D8-6694-DE8E-B9E3-1DF37182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19A7D-5A97-3A17-14DD-7CA3A9AD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5F883-CF64-42E0-5CCB-4F113102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296268-10E0-3157-F470-6ED7C06F71B0}"/>
              </a:ext>
            </a:extLst>
          </p:cNvPr>
          <p:cNvSpPr txBox="1"/>
          <p:nvPr/>
        </p:nvSpPr>
        <p:spPr>
          <a:xfrm>
            <a:off x="521208" y="265176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30D1-8DBB-CD6F-FCA3-D2771C6608FF}"/>
              </a:ext>
            </a:extLst>
          </p:cNvPr>
          <p:cNvSpPr txBox="1"/>
          <p:nvPr/>
        </p:nvSpPr>
        <p:spPr>
          <a:xfrm>
            <a:off x="1014984" y="1415074"/>
            <a:ext cx="9588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 assessment is one of the most critical challenges for modern financial institutions.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profits with minimal risk calculations to ensure repayment.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often relied on standard parameters like income, credit scores and employment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often miss certain indicators of creditworthiness hidden in the complex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machine learning introduces objectivity and consistency , minimizing biases in lending  decisions.[1]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8B25-DF7E-4102-CDE0-8D0C3D24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0795-1D00-4AE2-B1D8-D503141CDB82}" type="datetime1">
              <a:rPr lang="en-IN" smtClean="0"/>
              <a:t>26-11-2024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8D5F-40B6-62F7-06D2-17F6AD16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6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0075E-C780-BE77-EADC-AE371E74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DB5A5-E5F4-1344-90BF-BE047F6F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089F-F046-9346-FC16-6CCE2403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1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DE986-3FF1-EE42-D297-D7689495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0ABE8-68AF-C778-779E-048D4E7E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3087B-D05B-E64A-233F-20F999C5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21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2F08AD-E7E9-79DF-0004-28F57D26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91306"/>
              </p:ext>
            </p:extLst>
          </p:nvPr>
        </p:nvGraphicFramePr>
        <p:xfrm>
          <a:off x="2993814" y="1361680"/>
          <a:ext cx="5941638" cy="4640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807">
                  <a:extLst>
                    <a:ext uri="{9D8B030D-6E8A-4147-A177-3AD203B41FA5}">
                      <a16:colId xmlns:a16="http://schemas.microsoft.com/office/drawing/2014/main" val="753746877"/>
                    </a:ext>
                  </a:extLst>
                </a:gridCol>
                <a:gridCol w="2983831">
                  <a:extLst>
                    <a:ext uri="{9D8B030D-6E8A-4147-A177-3AD203B41FA5}">
                      <a16:colId xmlns:a16="http://schemas.microsoft.com/office/drawing/2014/main" val="2566014532"/>
                    </a:ext>
                  </a:extLst>
                </a:gridCol>
              </a:tblGrid>
              <a:tr h="613510">
                <a:tc>
                  <a:txBody>
                    <a:bodyPr/>
                    <a:lstStyle/>
                    <a:p>
                      <a:r>
                        <a:rPr lang="en-IN" dirty="0"/>
                        <a:t>            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6252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Bagging(RF)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81590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32301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442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Stacking(weak – RF,KNN, DT and meta – Logistic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33350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20361"/>
                  </a:ext>
                </a:extLst>
              </a:tr>
              <a:tr h="622522">
                <a:tc>
                  <a:txBody>
                    <a:bodyPr/>
                    <a:lstStyle/>
                    <a:p>
                      <a:r>
                        <a:rPr lang="en-IN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8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FE074F-2F6A-015B-8F03-CE279711A34A}"/>
              </a:ext>
            </a:extLst>
          </p:cNvPr>
          <p:cNvSpPr txBox="1"/>
          <p:nvPr/>
        </p:nvSpPr>
        <p:spPr>
          <a:xfrm>
            <a:off x="838200" y="545866"/>
            <a:ext cx="647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Ensemble and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54193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AAF5-041C-3F7A-A232-58E92AC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B8127-EC56-15CA-8D93-E78A79F3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22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40741-A150-2F29-AD51-4D3FA5A0161F}"/>
              </a:ext>
            </a:extLst>
          </p:cNvPr>
          <p:cNvSpPr txBox="1"/>
          <p:nvPr/>
        </p:nvSpPr>
        <p:spPr>
          <a:xfrm>
            <a:off x="417201" y="457200"/>
            <a:ext cx="597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Explainable Artificial Intelligence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6389163-423C-5DEC-99A7-F8E18F25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13" y="1564005"/>
            <a:ext cx="13265661" cy="39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0CCAA-4262-6BED-8122-E8AD2136B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D3D2-8392-5460-1714-D3F752A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66AE6-11D3-9FEE-64C5-FF68C8B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23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0A879-D8DC-A117-97A2-607A850E7B1A}"/>
              </a:ext>
            </a:extLst>
          </p:cNvPr>
          <p:cNvSpPr txBox="1"/>
          <p:nvPr/>
        </p:nvSpPr>
        <p:spPr>
          <a:xfrm>
            <a:off x="838200" y="465221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E249D-5A7A-7592-72DB-E5AD77933A13}"/>
              </a:ext>
            </a:extLst>
          </p:cNvPr>
          <p:cNvSpPr txBox="1"/>
          <p:nvPr/>
        </p:nvSpPr>
        <p:spPr>
          <a:xfrm>
            <a:off x="1026695" y="1155031"/>
            <a:ext cx="10327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rating evaluation plays a vital role in banks to decide whether to grant the loans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can predict at higher accuracy while traditional techniques require essential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analysis we found out that in stacking, Logistic Regression as meta classifier predicted better on 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A0582-1D54-6D45-0251-4DAB8FF00D25}"/>
              </a:ext>
            </a:extLst>
          </p:cNvPr>
          <p:cNvSpPr txBox="1"/>
          <p:nvPr/>
        </p:nvSpPr>
        <p:spPr>
          <a:xfrm>
            <a:off x="838200" y="3581233"/>
            <a:ext cx="228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7C94E-6EF2-6B9F-6272-18F36DAB9B55}"/>
              </a:ext>
            </a:extLst>
          </p:cNvPr>
          <p:cNvSpPr txBox="1"/>
          <p:nvPr/>
        </p:nvSpPr>
        <p:spPr>
          <a:xfrm>
            <a:off x="1026695" y="4096880"/>
            <a:ext cx="10684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ADASYN or advanced SMOTE variations to handle extreme class imbalances without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models capable of real-time risk prediction by integrating streaming data analysis techniques and event-based systems​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Deep Learning architectures to capture complex relation in data for better predictions.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5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986E3-1827-E7EA-4FAF-4FC59F5B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86B93-C2D0-E413-430F-0D32AFA1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24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B853D-E170-8432-2C32-867ADA54D532}"/>
              </a:ext>
            </a:extLst>
          </p:cNvPr>
          <p:cNvSpPr txBox="1"/>
          <p:nvPr/>
        </p:nvSpPr>
        <p:spPr>
          <a:xfrm>
            <a:off x="838200" y="288758"/>
            <a:ext cx="17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7A21D-1104-E4D5-E02B-CAF86E97582B}"/>
              </a:ext>
            </a:extLst>
          </p:cNvPr>
          <p:cNvSpPr txBox="1"/>
          <p:nvPr/>
        </p:nvSpPr>
        <p:spPr>
          <a:xfrm>
            <a:off x="838200" y="1026694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Bello,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Oluwabusayo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Adijat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"Machine learning algorithms for credit risk assessment: an economic and financial analysis."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Management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10.1 (2023): 109-133.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Nallakaruppan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K., Chaturvedi, H., Grover, V.,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Balusamy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Jaraut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Bahadur, J., Meena, V. P., &amp; Hameed, I. A. (2024). Credit Risk Assessment and Financial Decision Support Using Explainable Artificial Intelligence.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(10), 164.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https://doi.org/10.3390/risks12100164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Alegreya"/>
              </a:rPr>
              <a:t>P. </a:t>
            </a:r>
            <a:r>
              <a:rPr lang="en-US" b="0" i="0" dirty="0" err="1">
                <a:effectLst/>
                <a:latin typeface="Alegreya"/>
              </a:rPr>
              <a:t>Zanke</a:t>
            </a:r>
            <a:r>
              <a:rPr lang="en-US" b="0" i="0" dirty="0">
                <a:effectLst/>
                <a:latin typeface="Alegreya"/>
              </a:rPr>
              <a:t>, “Machine Learning Approaches for Credit Risk Assessment in Banking and Insurance”, </a:t>
            </a:r>
            <a:r>
              <a:rPr lang="en-US" b="0" i="1" dirty="0">
                <a:effectLst/>
                <a:latin typeface="Alegreya"/>
              </a:rPr>
              <a:t>IoT and Edge Comp. J</a:t>
            </a:r>
            <a:r>
              <a:rPr lang="en-US" b="0" i="0" dirty="0">
                <a:effectLst/>
                <a:latin typeface="Alegreya"/>
              </a:rPr>
              <a:t>, vol. 3, no. 1, pp. 29–47, Jun. 2023.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Alegreya"/>
              </a:rPr>
              <a:t>Hassani, Zeinab &amp; </a:t>
            </a:r>
            <a:r>
              <a:rPr lang="en-US" b="0" i="0" dirty="0" err="1">
                <a:effectLst/>
                <a:latin typeface="Alegreya"/>
              </a:rPr>
              <a:t>Meybodi</a:t>
            </a:r>
            <a:r>
              <a:rPr lang="en-US" b="0" i="0" dirty="0">
                <a:effectLst/>
                <a:latin typeface="Alegreya"/>
              </a:rPr>
              <a:t>, Mohsen &amp; </a:t>
            </a:r>
            <a:r>
              <a:rPr lang="en-US" b="0" i="0" dirty="0" err="1">
                <a:effectLst/>
                <a:latin typeface="Alegreya"/>
              </a:rPr>
              <a:t>Hajihashemi</a:t>
            </a:r>
            <a:r>
              <a:rPr lang="en-US" b="0" i="0" dirty="0">
                <a:effectLst/>
                <a:latin typeface="Alegreya"/>
              </a:rPr>
              <a:t>, Vahid. (2021). Credit Risk Assessment Using Learning Algorithms for Feature Selection. Fuzzy Information and Engineering. 12. 1-16. 10.1080/16168658.2021.1925021. </a:t>
            </a:r>
            <a:endParaRPr lang="en-US" dirty="0">
              <a:latin typeface="Alegrey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Alegreya"/>
              </a:rPr>
              <a:t>Abdullah, </a:t>
            </a:r>
            <a:r>
              <a:rPr lang="en-US" b="0" i="0" dirty="0" err="1">
                <a:effectLst/>
                <a:latin typeface="Alegreya"/>
              </a:rPr>
              <a:t>Mazni</a:t>
            </a:r>
            <a:r>
              <a:rPr lang="en-US" b="0" i="0" dirty="0">
                <a:effectLst/>
                <a:latin typeface="Alegreya"/>
              </a:rPr>
              <a:t> &amp; Ahmad, </a:t>
            </a:r>
            <a:r>
              <a:rPr lang="en-US" b="0" i="0" dirty="0" err="1">
                <a:effectLst/>
                <a:latin typeface="Alegreya"/>
              </a:rPr>
              <a:t>Azlina</a:t>
            </a:r>
            <a:r>
              <a:rPr lang="en-US" b="0" i="0" dirty="0">
                <a:effectLst/>
                <a:latin typeface="Alegreya"/>
              </a:rPr>
              <a:t> &amp; Nayan, Nor &amp; Azhar, </a:t>
            </a:r>
            <a:r>
              <a:rPr lang="en-US" b="0" i="0" dirty="0" err="1">
                <a:effectLst/>
                <a:latin typeface="Alegreya"/>
              </a:rPr>
              <a:t>Zubir</a:t>
            </a:r>
            <a:r>
              <a:rPr lang="en-US" b="0" i="0" dirty="0">
                <a:effectLst/>
                <a:latin typeface="Alegreya"/>
              </a:rPr>
              <a:t> &amp; Ahmad, Abd-Razak. (2020). Credit Risk Assessment Models of Retail Microfinancing: The Case of a Malaysian National Savings Bank’s Branch. International Journal of Financial Research. 11. 73. 10.5430/ijfr.v11n3p73.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Alegreya"/>
              </a:rPr>
              <a:t>V. Sharma, A. Singh, A. K. Saxena and V. Saxena, "A Logistic Regression Based Credit Risk Assessment Using </a:t>
            </a:r>
            <a:r>
              <a:rPr lang="en-US" b="0" i="0" dirty="0" err="1">
                <a:effectLst/>
                <a:latin typeface="Alegreya"/>
              </a:rPr>
              <a:t>WoE</a:t>
            </a:r>
            <a:r>
              <a:rPr lang="en-US" b="0" i="0" dirty="0">
                <a:effectLst/>
                <a:latin typeface="Alegreya"/>
              </a:rPr>
              <a:t> </a:t>
            </a:r>
            <a:r>
              <a:rPr lang="en-US" b="0" i="0" dirty="0" err="1">
                <a:effectLst/>
                <a:latin typeface="Alegreya"/>
              </a:rPr>
              <a:t>Bining</a:t>
            </a:r>
            <a:r>
              <a:rPr lang="en-US" b="0" i="0" dirty="0">
                <a:effectLst/>
                <a:latin typeface="Alegreya"/>
              </a:rPr>
              <a:t> and Enhanced Feature Engineering Approach ANOVA and Chi-Square," 2023 12th International Conference on System Modeling &amp; Advancement in Research Trends (SMART), Moradabad, India, 2023, pp. 499-507, </a:t>
            </a:r>
            <a:r>
              <a:rPr lang="en-US" b="0" i="0" dirty="0" err="1">
                <a:effectLst/>
                <a:latin typeface="Alegreya"/>
              </a:rPr>
              <a:t>doi</a:t>
            </a:r>
            <a:r>
              <a:rPr lang="en-US" b="0" i="0" dirty="0">
                <a:effectLst/>
                <a:latin typeface="Alegreya"/>
              </a:rPr>
              <a:t>: 10.1109/SMART59791.2023.10428399. </a:t>
            </a:r>
          </a:p>
        </p:txBody>
      </p:sp>
    </p:spTree>
    <p:extLst>
      <p:ext uri="{BB962C8B-B14F-4D97-AF65-F5344CB8AC3E}">
        <p14:creationId xmlns:p14="http://schemas.microsoft.com/office/powerpoint/2010/main" val="359753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71E5A-95AE-24EE-D7BD-2F104EFC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9AD0B8-8BB4-24B5-C138-E5FE4ADE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25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AFDA8-81D0-2CDA-8F0C-D13FEA9DB8BD}"/>
              </a:ext>
            </a:extLst>
          </p:cNvPr>
          <p:cNvSpPr txBox="1"/>
          <p:nvPr/>
        </p:nvSpPr>
        <p:spPr>
          <a:xfrm>
            <a:off x="497305" y="689811"/>
            <a:ext cx="11181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 Marcos Roberto Machado, Salma </a:t>
            </a:r>
            <a:r>
              <a:rPr lang="en-US" dirty="0" err="1"/>
              <a:t>Karray</a:t>
            </a:r>
            <a:r>
              <a:rPr lang="en-US" dirty="0"/>
              <a:t>, Assessing credit risk of commercial customers using hybrid   machine  learning </a:t>
            </a:r>
            <a:r>
              <a:rPr lang="en-US" dirty="0" err="1"/>
              <a:t>algorithms,Expert</a:t>
            </a:r>
            <a:r>
              <a:rPr lang="en-US" dirty="0"/>
              <a:t> Systems with </a:t>
            </a:r>
            <a:r>
              <a:rPr lang="en-US" dirty="0" err="1"/>
              <a:t>Applications,Volume</a:t>
            </a:r>
            <a:r>
              <a:rPr lang="en-US" dirty="0"/>
              <a:t> 200,2022,116889,ISSN 0957-4174,</a:t>
            </a:r>
          </a:p>
          <a:p>
            <a:r>
              <a:rPr lang="en-US" dirty="0">
                <a:hlinkClick r:id="rId2"/>
              </a:rPr>
              <a:t>https://doi.org/10.1016/j.eswa.2022.116889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dirty="0"/>
              <a:t>8.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Emmanuel, I., Sun, Y. &amp; Wang, Z. A machine learning-based credit risk prediction engine system using a stacked classifier and a filter-based feature selection method.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J Big Data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11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23 (2024). </a:t>
            </a:r>
            <a:r>
              <a:rPr lang="en-US" b="0" i="0" dirty="0">
                <a:solidFill>
                  <a:srgbClr val="222222"/>
                </a:solidFill>
                <a:effectLst/>
                <a:hlinkClick r:id="rId3"/>
              </a:rPr>
              <a:t>https://doi.org/10.1186/s40537-024-00882-0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IN" dirty="0"/>
          </a:p>
          <a:p>
            <a:r>
              <a:rPr lang="en-IN" dirty="0"/>
              <a:t>9.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Mhlanga, D. (2021). Financial Inclusion in Emerging Economies: The Application of Machine Learning and Artificial Intelligence in Credit Risk Assessment.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International Journal of Financial Studies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9</a:t>
            </a:r>
            <a:r>
              <a:rPr lang="en-US" b="0" i="0" dirty="0">
                <a:solidFill>
                  <a:srgbClr val="222222"/>
                </a:solidFill>
                <a:effectLst/>
              </a:rPr>
              <a:t>(3), 39. https://doi.org/10.3390/ijfs9030039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0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843D04-3DAA-A67E-FFF1-7D7AD4A1394B}"/>
              </a:ext>
            </a:extLst>
          </p:cNvPr>
          <p:cNvSpPr txBox="1"/>
          <p:nvPr/>
        </p:nvSpPr>
        <p:spPr>
          <a:xfrm>
            <a:off x="529389" y="401052"/>
            <a:ext cx="5229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D6901-217F-E394-CE58-2C09FE68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CE52-CBF1-4E14-9333-3F09B2906264}" type="datetime1">
              <a:rPr lang="en-IN" smtClean="0"/>
              <a:t>26-11-2024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6E27-3CA4-3246-442B-5E4E3D18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24CEE-6FDA-CCBB-57AC-FBF377F9DED1}"/>
              </a:ext>
            </a:extLst>
          </p:cNvPr>
          <p:cNvSpPr txBox="1"/>
          <p:nvPr/>
        </p:nvSpPr>
        <p:spPr>
          <a:xfrm>
            <a:off x="1058778" y="1668379"/>
            <a:ext cx="10411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use historical data to predict the likelihood of loan defaults           and also to mitigate financial risks?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 of standardized parameters such as income, credit scores and employment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capturing real world factors affecting the credit risk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3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75F4A-93E1-8957-77BF-1520B2F0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7B27A-FC34-0394-FB8A-AE65B8EB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D880C-DAEB-2A9A-9B48-78483341A02C}"/>
              </a:ext>
            </a:extLst>
          </p:cNvPr>
          <p:cNvSpPr txBox="1"/>
          <p:nvPr/>
        </p:nvSpPr>
        <p:spPr>
          <a:xfrm>
            <a:off x="3118104" y="2633472"/>
            <a:ext cx="5588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1873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324F-99FF-E52A-B866-349B03EA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C5C33-8CFE-5797-D0AB-FA567472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119BDF-299F-791F-77AA-0C2345183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664"/>
              </p:ext>
            </p:extLst>
          </p:nvPr>
        </p:nvGraphicFramePr>
        <p:xfrm>
          <a:off x="0" y="0"/>
          <a:ext cx="12191999" cy="80935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6695">
                  <a:extLst>
                    <a:ext uri="{9D8B030D-6E8A-4147-A177-3AD203B41FA5}">
                      <a16:colId xmlns:a16="http://schemas.microsoft.com/office/drawing/2014/main" val="2942852114"/>
                    </a:ext>
                  </a:extLst>
                </a:gridCol>
                <a:gridCol w="3037305">
                  <a:extLst>
                    <a:ext uri="{9D8B030D-6E8A-4147-A177-3AD203B41FA5}">
                      <a16:colId xmlns:a16="http://schemas.microsoft.com/office/drawing/2014/main" val="3718482560"/>
                    </a:ext>
                  </a:extLst>
                </a:gridCol>
                <a:gridCol w="1743242">
                  <a:extLst>
                    <a:ext uri="{9D8B030D-6E8A-4147-A177-3AD203B41FA5}">
                      <a16:colId xmlns:a16="http://schemas.microsoft.com/office/drawing/2014/main" val="1778336483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618914315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374040504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631986346"/>
                    </a:ext>
                  </a:extLst>
                </a:gridCol>
              </a:tblGrid>
              <a:tr h="749193">
                <a:tc>
                  <a:txBody>
                    <a:bodyPr/>
                    <a:lstStyle/>
                    <a:p>
                      <a:r>
                        <a:rPr lang="en-IN" dirty="0"/>
                        <a:t>Year of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(or)</a:t>
                      </a:r>
                    </a:p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27591"/>
                  </a:ext>
                </a:extLst>
              </a:tr>
              <a:tr h="1786538"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Risk Assessment and Financial Decision Support Using Explainable Artificial Intelligence[2]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Tree, 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F1 score – 0.90, 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Privacy, security, integrity. It is difficult for XAI to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discriminate what details of the customer can be utilized for explanation and what details are to be kept private. 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83198"/>
                  </a:ext>
                </a:extLst>
              </a:tr>
              <a:tr h="1440756"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  <a:p>
                      <a:r>
                        <a:rPr lang="en-IN" dirty="0"/>
                        <a:t>(journal)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Approaches for Credit  Risk Assessment in Banking and Insurance[3]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Regression, Decision Tree, Random Forests, SVM,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quality and pre-processing, model interpretability, Regulatory Compliance, Ethical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08867"/>
                  </a:ext>
                </a:extLst>
              </a:tr>
              <a:tr h="1786538"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Risk Assessment Using Learning Algorithms for Feature Selection[4]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https://www.kaggle.com/dansbecker/aer-credit-card-data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KNN, FKNN, Decision Tree, Random Forest, 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– 98.88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FKNN-97.56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– 99.02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– 98.93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-98.5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potential conflict of interest was reported by the authors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41460"/>
                  </a:ext>
                </a:extLst>
              </a:tr>
              <a:tr h="1094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7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5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99DE-EB80-32BD-D4CF-17506184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6A2C1-8E5A-8891-162B-F8DE2844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9B3015-B789-FB86-DE7D-1E0D18FF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605AD4-32D4-48F0-A0CB-8554CD2CD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4087"/>
              </p:ext>
            </p:extLst>
          </p:nvPr>
        </p:nvGraphicFramePr>
        <p:xfrm>
          <a:off x="0" y="0"/>
          <a:ext cx="12191999" cy="8153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253">
                  <a:extLst>
                    <a:ext uri="{9D8B030D-6E8A-4147-A177-3AD203B41FA5}">
                      <a16:colId xmlns:a16="http://schemas.microsoft.com/office/drawing/2014/main" val="2942852114"/>
                    </a:ext>
                  </a:extLst>
                </a:gridCol>
                <a:gridCol w="2556747">
                  <a:extLst>
                    <a:ext uri="{9D8B030D-6E8A-4147-A177-3AD203B41FA5}">
                      <a16:colId xmlns:a16="http://schemas.microsoft.com/office/drawing/2014/main" val="3718482560"/>
                    </a:ext>
                  </a:extLst>
                </a:gridCol>
                <a:gridCol w="1743242">
                  <a:extLst>
                    <a:ext uri="{9D8B030D-6E8A-4147-A177-3AD203B41FA5}">
                      <a16:colId xmlns:a16="http://schemas.microsoft.com/office/drawing/2014/main" val="1778336483"/>
                    </a:ext>
                  </a:extLst>
                </a:gridCol>
                <a:gridCol w="2462551">
                  <a:extLst>
                    <a:ext uri="{9D8B030D-6E8A-4147-A177-3AD203B41FA5}">
                      <a16:colId xmlns:a16="http://schemas.microsoft.com/office/drawing/2014/main" val="618914315"/>
                    </a:ext>
                  </a:extLst>
                </a:gridCol>
                <a:gridCol w="1547975">
                  <a:extLst>
                    <a:ext uri="{9D8B030D-6E8A-4147-A177-3AD203B41FA5}">
                      <a16:colId xmlns:a16="http://schemas.microsoft.com/office/drawing/2014/main" val="374040504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631986346"/>
                    </a:ext>
                  </a:extLst>
                </a:gridCol>
              </a:tblGrid>
              <a:tr h="749193">
                <a:tc>
                  <a:txBody>
                    <a:bodyPr/>
                    <a:lstStyle/>
                    <a:p>
                      <a:r>
                        <a:rPr lang="en-IN" dirty="0"/>
                        <a:t>Year of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(or)</a:t>
                      </a:r>
                    </a:p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27591"/>
                  </a:ext>
                </a:extLst>
              </a:tr>
              <a:tr h="825325"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Risk Assessment Models of Retail Microfinancing: The Case of a Malaysian National Savings Bank’s Branch [5]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was collected through personally administered questionnaires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Accuracy,– 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 of dataset.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Restricted scope of data to only borrowers that operate their businesses within five (5) km radius of the location.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83198"/>
                  </a:ext>
                </a:extLst>
              </a:tr>
              <a:tr h="1440756"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Logistic Regression Based Credit Risk Assessment Using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Bining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Enhanced Feature Engineering Approach ANOVA and Chi-Square[6]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https://www.kaggle.com/datasets?search=Lending+club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AUROC on the test set came 0.87 with a Gini of 0.73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challenges were mentioned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08867"/>
                  </a:ext>
                </a:extLst>
              </a:tr>
              <a:tr h="1218629"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Assessing credit risk of commercial customers using hybrid machine learning algorithms[7]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explored the financial data set provided by a North American commercial bank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model (US+S):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k-means, DBSCAN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Gradient Boosting, Decision Tree, Random Forest,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uppost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 machine and Artificial Neural Networks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: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41460"/>
                  </a:ext>
                </a:extLst>
              </a:tr>
              <a:tr h="1094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7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8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CE9A-9919-CE7F-4E18-440036B0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EAF8B-7A71-6FFB-FD90-DFACDFDF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2F3B0-708B-B4DE-A704-241BF932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A414F8-6529-2297-1811-E3A590AA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51430"/>
              </p:ext>
            </p:extLst>
          </p:nvPr>
        </p:nvGraphicFramePr>
        <p:xfrm>
          <a:off x="0" y="0"/>
          <a:ext cx="12191999" cy="75256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253">
                  <a:extLst>
                    <a:ext uri="{9D8B030D-6E8A-4147-A177-3AD203B41FA5}">
                      <a16:colId xmlns:a16="http://schemas.microsoft.com/office/drawing/2014/main" val="2942852114"/>
                    </a:ext>
                  </a:extLst>
                </a:gridCol>
                <a:gridCol w="2556747">
                  <a:extLst>
                    <a:ext uri="{9D8B030D-6E8A-4147-A177-3AD203B41FA5}">
                      <a16:colId xmlns:a16="http://schemas.microsoft.com/office/drawing/2014/main" val="3718482560"/>
                    </a:ext>
                  </a:extLst>
                </a:gridCol>
                <a:gridCol w="1743242">
                  <a:extLst>
                    <a:ext uri="{9D8B030D-6E8A-4147-A177-3AD203B41FA5}">
                      <a16:colId xmlns:a16="http://schemas.microsoft.com/office/drawing/2014/main" val="1778336483"/>
                    </a:ext>
                  </a:extLst>
                </a:gridCol>
                <a:gridCol w="2462551">
                  <a:extLst>
                    <a:ext uri="{9D8B030D-6E8A-4147-A177-3AD203B41FA5}">
                      <a16:colId xmlns:a16="http://schemas.microsoft.com/office/drawing/2014/main" val="618914315"/>
                    </a:ext>
                  </a:extLst>
                </a:gridCol>
                <a:gridCol w="1547975">
                  <a:extLst>
                    <a:ext uri="{9D8B030D-6E8A-4147-A177-3AD203B41FA5}">
                      <a16:colId xmlns:a16="http://schemas.microsoft.com/office/drawing/2014/main" val="374040504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631986346"/>
                    </a:ext>
                  </a:extLst>
                </a:gridCol>
              </a:tblGrid>
              <a:tr h="708010">
                <a:tc>
                  <a:txBody>
                    <a:bodyPr/>
                    <a:lstStyle/>
                    <a:p>
                      <a:r>
                        <a:rPr lang="en-IN" dirty="0"/>
                        <a:t>Year of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(or)</a:t>
                      </a:r>
                    </a:p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27591"/>
                  </a:ext>
                </a:extLst>
              </a:tr>
              <a:tr h="2528608"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machine learning‑based credit risk prediction engine system using a stacked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 a 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flter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‑based feature selection method[8]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http://archive.ics.uci.edu/ml/datas </a:t>
                      </a:r>
                      <a:r>
                        <a:rPr lang="en-US" dirty="0" err="1"/>
                        <a:t>ets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statlog</a:t>
                      </a:r>
                      <a:r>
                        <a:rPr lang="en-US" dirty="0"/>
                        <a:t>+(</a:t>
                      </a:r>
                      <a:r>
                        <a:rPr lang="en-US" dirty="0" err="1"/>
                        <a:t>australian+credit+approval</a:t>
                      </a:r>
                      <a:r>
                        <a:rPr lang="en-US" dirty="0"/>
                        <a:t>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RF, DB, XGB, KNN, ANN, DT, Stacked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RF– 87.68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potential challenges were mentioned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83198"/>
                  </a:ext>
                </a:extLst>
              </a:tr>
              <a:tr h="1618309"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Financial Inclusion in Emerging Economies: The Application of Machine Learning and Artificial Intelligence in Credit Risk Assessment[9]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about impact of AI and ML on credit risk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challenges were mentioned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08867"/>
                  </a:ext>
                </a:extLst>
              </a:tr>
              <a:tr h="10550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41460"/>
                  </a:ext>
                </a:extLst>
              </a:tr>
              <a:tr h="9480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7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89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A566F-0668-98B9-0A07-86A4B86F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EE061-4524-5EB4-FA2F-9B4CCA1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D41E3-4D9B-766F-1DA7-80C3628AAD45}"/>
              </a:ext>
            </a:extLst>
          </p:cNvPr>
          <p:cNvSpPr txBox="1"/>
          <p:nvPr/>
        </p:nvSpPr>
        <p:spPr>
          <a:xfrm>
            <a:off x="649224" y="347472"/>
            <a:ext cx="4065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B11A4-E004-45A3-650F-02B2676DEFBF}"/>
              </a:ext>
            </a:extLst>
          </p:cNvPr>
          <p:cNvSpPr txBox="1"/>
          <p:nvPr/>
        </p:nvSpPr>
        <p:spPr>
          <a:xfrm>
            <a:off x="838201" y="1259030"/>
            <a:ext cx="10515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15000 rows  x  20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Age , Income, Credit Score, Loan Amount, Assets Value,     Debt-to-Income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(Male, Female and Non-Binary), Education Level (Bachelor’s,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Master’s, High School) , Martial Status (Married, Widowed, Single, Divorced), Risk Rating (Low, Medium, High), Employment Status ( Unemployed and Employed), Loan Purpose, Payment History(Poor, Fair, Excellent),City , State,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Income, Credit Score, Loan Amount, Assets Value, Number of Dependents, Previous Defaults( all 2250 missing values).</a:t>
            </a:r>
          </a:p>
        </p:txBody>
      </p:sp>
    </p:spTree>
    <p:extLst>
      <p:ext uri="{BB962C8B-B14F-4D97-AF65-F5344CB8AC3E}">
        <p14:creationId xmlns:p14="http://schemas.microsoft.com/office/powerpoint/2010/main" val="167910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5F289-B6C7-9E28-5F90-E5333C6E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5A2C-6894-4B67-BACE-ADD90DADA9C9}" type="datetime1">
              <a:rPr lang="en-IN" smtClean="0"/>
              <a:t>26-11-2024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6E9C0-BCAD-6739-6D73-9534FFB0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DB0B2-6684-1C0D-F2E9-883A0D44BB09}"/>
              </a:ext>
            </a:extLst>
          </p:cNvPr>
          <p:cNvSpPr txBox="1"/>
          <p:nvPr/>
        </p:nvSpPr>
        <p:spPr>
          <a:xfrm>
            <a:off x="905256" y="420624"/>
            <a:ext cx="554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8598-337F-8BDC-6F6D-4D82B56722F2}"/>
              </a:ext>
            </a:extLst>
          </p:cNvPr>
          <p:cNvSpPr txBox="1"/>
          <p:nvPr/>
        </p:nvSpPr>
        <p:spPr>
          <a:xfrm>
            <a:off x="969264" y="1591056"/>
            <a:ext cx="10981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from Kaggle datasets(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financial_risk_assessment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 Cleaning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missing values in features like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Income, Credit Score, Loan Amount, Assets Value, Number of     Dependents, Previous Defaults( all 2250 missing values).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using mean for numerical features and mode for categorical  features.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Handling Categorical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Categorical values in the dataset are converted into numerical using Ordinal Encoding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We used this technique as the categorical variables have meaningful ranking or order.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Z- Score normalization to scale data between -1 and 1 for consistency.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Created new features like Income stability, Credit Utilization, Dependents to Income ratio,  Employment Duration Category, Debt-to-Income ratio.</a:t>
            </a:r>
          </a:p>
        </p:txBody>
      </p:sp>
    </p:spTree>
    <p:extLst>
      <p:ext uri="{BB962C8B-B14F-4D97-AF65-F5344CB8AC3E}">
        <p14:creationId xmlns:p14="http://schemas.microsoft.com/office/powerpoint/2010/main" val="396361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2185</Words>
  <Application>Microsoft Office PowerPoint</Application>
  <PresentationFormat>Widescreen</PresentationFormat>
  <Paragraphs>331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Alegreya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TALASU SAI SWAROOP-[BL.EN.U4AID23051]</dc:creator>
  <cp:lastModifiedBy>TALASU SAI SWAROOP-[BL.EN.U4AID23051]</cp:lastModifiedBy>
  <cp:revision>36</cp:revision>
  <dcterms:created xsi:type="dcterms:W3CDTF">2024-11-22T11:12:24Z</dcterms:created>
  <dcterms:modified xsi:type="dcterms:W3CDTF">2024-11-26T17:23:35Z</dcterms:modified>
</cp:coreProperties>
</file>