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5" r:id="rId13"/>
    <p:sldId id="269" r:id="rId14"/>
    <p:sldId id="273" r:id="rId15"/>
    <p:sldId id="270" r:id="rId16"/>
    <p:sldId id="271" r:id="rId17"/>
    <p:sldId id="272" r:id="rId18"/>
    <p:sldId id="274" r:id="rId19"/>
    <p:sldId id="275" r:id="rId20"/>
    <p:sldId id="276" r:id="rId21"/>
    <p:sldId id="277" r:id="rId22"/>
    <p:sldId id="278" r:id="rId23"/>
    <p:sldId id="279" r:id="rId24"/>
    <p:sldId id="280" r:id="rId25"/>
    <p:sldId id="281" r:id="rId26"/>
    <p:sldId id="284" r:id="rId27"/>
    <p:sldId id="283" r:id="rId28"/>
    <p:sldId id="282" r:id="rId29"/>
    <p:sldId id="287" r:id="rId30"/>
    <p:sldId id="285" r:id="rId31"/>
    <p:sldId id="286" r:id="rId32"/>
    <p:sldId id="288" r:id="rId33"/>
    <p:sldId id="289" r:id="rId34"/>
    <p:sldId id="290" r:id="rId35"/>
    <p:sldId id="291" r:id="rId36"/>
    <p:sldId id="298"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Statistics</a:t>
            </a:r>
          </a:p>
        </p:txBody>
      </p:sp>
    </p:spTree>
    <p:extLst>
      <p:ext uri="{BB962C8B-B14F-4D97-AF65-F5344CB8AC3E}">
        <p14:creationId xmlns:p14="http://schemas.microsoft.com/office/powerpoint/2010/main" val="142135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Deviation</a:t>
            </a:r>
          </a:p>
        </p:txBody>
      </p:sp>
      <p:sp>
        <p:nvSpPr>
          <p:cNvPr id="3" name="Content Placeholder 2"/>
          <p:cNvSpPr>
            <a:spLocks noGrp="1"/>
          </p:cNvSpPr>
          <p:nvPr>
            <p:ph idx="1"/>
          </p:nvPr>
        </p:nvSpPr>
        <p:spPr/>
        <p:txBody>
          <a:bodyPr/>
          <a:lstStyle/>
          <a:p>
            <a:r>
              <a:rPr lang="en-US" dirty="0"/>
              <a:t>If the Standard Deviation is small, that means everyone is close to mean;</a:t>
            </a:r>
          </a:p>
          <a:p>
            <a:r>
              <a:rPr lang="en-US" dirty="0"/>
              <a:t>If the Standard Deviation is large, that means everyone vary widely.</a:t>
            </a:r>
          </a:p>
          <a:p>
            <a:endParaRPr lang="en-US" dirty="0"/>
          </a:p>
        </p:txBody>
      </p:sp>
    </p:spTree>
    <p:extLst>
      <p:ext uri="{BB962C8B-B14F-4D97-AF65-F5344CB8AC3E}">
        <p14:creationId xmlns:p14="http://schemas.microsoft.com/office/powerpoint/2010/main" val="421692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Deviation</a:t>
            </a:r>
          </a:p>
        </p:txBody>
      </p:sp>
      <p:sp>
        <p:nvSpPr>
          <p:cNvPr id="3" name="Content Placeholder 2"/>
          <p:cNvSpPr>
            <a:spLocks noGrp="1"/>
          </p:cNvSpPr>
          <p:nvPr>
            <p:ph idx="1"/>
          </p:nvPr>
        </p:nvSpPr>
        <p:spPr/>
        <p:txBody>
          <a:bodyPr>
            <a:normAutofit lnSpcReduction="10000"/>
          </a:bodyPr>
          <a:lstStyle/>
          <a:p>
            <a:r>
              <a:rPr lang="en-US" dirty="0"/>
              <a:t>Some well-known rules</a:t>
            </a:r>
          </a:p>
          <a:p>
            <a:pPr lvl="1"/>
            <a:r>
              <a:rPr lang="en-US" dirty="0"/>
              <a:t>“</a:t>
            </a:r>
            <a:r>
              <a:rPr lang="en-US" u="sng" dirty="0"/>
              <a:t>95% of observations are within about two standard deviation of the mean</a:t>
            </a:r>
            <a:r>
              <a:rPr lang="en-US" dirty="0"/>
              <a:t>” (1.96)</a:t>
            </a:r>
          </a:p>
          <a:p>
            <a:pPr lvl="1"/>
            <a:r>
              <a:rPr lang="en-US" dirty="0"/>
              <a:t>“</a:t>
            </a:r>
            <a:r>
              <a:rPr lang="en-US" u="sng" dirty="0"/>
              <a:t>two-thirds of observations are within one standard deviation from the mean</a:t>
            </a:r>
            <a:r>
              <a:rPr lang="en-US" dirty="0"/>
              <a:t>”</a:t>
            </a:r>
          </a:p>
          <a:p>
            <a:pPr lvl="1"/>
            <a:r>
              <a:rPr lang="en-US" dirty="0"/>
              <a:t>“</a:t>
            </a:r>
            <a:r>
              <a:rPr lang="en-US" u="sng" dirty="0"/>
              <a:t>About half of observations are within two-thirds standard deviation from the mean</a:t>
            </a:r>
            <a:r>
              <a:rPr lang="en-US" dirty="0"/>
              <a:t>”</a:t>
            </a:r>
          </a:p>
          <a:p>
            <a:pPr marL="0" indent="0">
              <a:buNone/>
            </a:pPr>
            <a:endParaRPr lang="en-US" dirty="0"/>
          </a:p>
          <a:p>
            <a:pPr marL="0" indent="0">
              <a:buNone/>
            </a:pPr>
            <a:r>
              <a:rPr lang="en-US" dirty="0"/>
              <a:t>Verify based on previous example</a:t>
            </a:r>
          </a:p>
        </p:txBody>
      </p:sp>
    </p:spTree>
    <p:extLst>
      <p:ext uri="{BB962C8B-B14F-4D97-AF65-F5344CB8AC3E}">
        <p14:creationId xmlns:p14="http://schemas.microsoft.com/office/powerpoint/2010/main" val="238022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Interquartile Range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95607"/>
              </p:ext>
            </p:extLst>
          </p:nvPr>
        </p:nvGraphicFramePr>
        <p:xfrm>
          <a:off x="685800" y="1447800"/>
          <a:ext cx="3744729" cy="5171283"/>
        </p:xfrm>
        <a:graphic>
          <a:graphicData uri="http://schemas.openxmlformats.org/drawingml/2006/table">
            <a:tbl>
              <a:tblPr/>
              <a:tblGrid>
                <a:gridCol w="421905">
                  <a:extLst>
                    <a:ext uri="{9D8B030D-6E8A-4147-A177-3AD203B41FA5}">
                      <a16:colId xmlns:a16="http://schemas.microsoft.com/office/drawing/2014/main" val="20000"/>
                    </a:ext>
                  </a:extLst>
                </a:gridCol>
                <a:gridCol w="2027424">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99327">
                <a:tc>
                  <a:txBody>
                    <a:bodyPr/>
                    <a:lstStyle/>
                    <a:p>
                      <a:r>
                        <a:rPr lang="en-US" sz="1600" dirty="0"/>
                        <a:t>i</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x[i]</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Quartile</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4097">
                <a:tc>
                  <a:txBody>
                    <a:bodyPr/>
                    <a:lstStyle/>
                    <a:p>
                      <a:r>
                        <a:rPr lang="en-US" sz="1600" dirty="0"/>
                        <a:t>1</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102</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4097">
                <a:tc>
                  <a:txBody>
                    <a:bodyPr/>
                    <a:lstStyle/>
                    <a:p>
                      <a:r>
                        <a:rPr lang="en-US" sz="1600"/>
                        <a:t>2</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104</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4097">
                <a:tc>
                  <a:txBody>
                    <a:bodyPr/>
                    <a:lstStyle/>
                    <a:p>
                      <a:r>
                        <a:rPr lang="en-US" sz="1600"/>
                        <a:t>3</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105</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Q</a:t>
                      </a:r>
                      <a:r>
                        <a:rPr lang="en-US" sz="2000" baseline="-25000" dirty="0"/>
                        <a:t>1</a:t>
                      </a:r>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097">
                <a:tc>
                  <a:txBody>
                    <a:bodyPr/>
                    <a:lstStyle/>
                    <a:p>
                      <a:r>
                        <a:rPr lang="en-US" sz="1600"/>
                        <a:t>4</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107</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097">
                <a:tc>
                  <a:txBody>
                    <a:bodyPr/>
                    <a:lstStyle/>
                    <a:p>
                      <a:r>
                        <a:rPr lang="en-US" sz="1600"/>
                        <a:t>5</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108</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4097">
                <a:tc>
                  <a:txBody>
                    <a:bodyPr/>
                    <a:lstStyle/>
                    <a:p>
                      <a:r>
                        <a:rPr lang="en-US" sz="1600"/>
                        <a:t>6</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109</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Q</a:t>
                      </a:r>
                      <a:r>
                        <a:rPr lang="en-US" sz="2000" baseline="-25000" dirty="0"/>
                        <a:t>2</a:t>
                      </a:r>
                      <a:br>
                        <a:rPr lang="en-US" sz="2000" dirty="0"/>
                      </a:br>
                      <a:r>
                        <a:rPr lang="en-US" sz="2000" dirty="0"/>
                        <a:t>(median)</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84097">
                <a:tc>
                  <a:txBody>
                    <a:bodyPr/>
                    <a:lstStyle/>
                    <a:p>
                      <a:r>
                        <a:rPr lang="en-US" sz="1600"/>
                        <a:t>7</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110</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84097">
                <a:tc>
                  <a:txBody>
                    <a:bodyPr/>
                    <a:lstStyle/>
                    <a:p>
                      <a:r>
                        <a:rPr lang="en-US" sz="1600"/>
                        <a:t>8</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112</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84097">
                <a:tc>
                  <a:txBody>
                    <a:bodyPr/>
                    <a:lstStyle/>
                    <a:p>
                      <a:r>
                        <a:rPr lang="en-US" sz="1600"/>
                        <a:t>9</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115</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Q</a:t>
                      </a:r>
                      <a:r>
                        <a:rPr lang="en-US" sz="2000" baseline="-25000" dirty="0"/>
                        <a:t>3</a:t>
                      </a:r>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84097">
                <a:tc>
                  <a:txBody>
                    <a:bodyPr/>
                    <a:lstStyle/>
                    <a:p>
                      <a:r>
                        <a:rPr lang="en-US" sz="1600"/>
                        <a:t>10</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116</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84097">
                <a:tc>
                  <a:txBody>
                    <a:bodyPr/>
                    <a:lstStyle/>
                    <a:p>
                      <a:r>
                        <a:rPr lang="en-US" sz="1600"/>
                        <a:t>11</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118</a:t>
                      </a:r>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marL="36796" marR="36796" marT="18398" marB="183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Rectangle 5"/>
          <p:cNvSpPr/>
          <p:nvPr/>
        </p:nvSpPr>
        <p:spPr>
          <a:xfrm>
            <a:off x="4876800" y="2590800"/>
            <a:ext cx="3962400" cy="1200329"/>
          </a:xfrm>
          <a:prstGeom prst="rect">
            <a:avLst/>
          </a:prstGeom>
        </p:spPr>
        <p:txBody>
          <a:bodyPr wrap="square">
            <a:spAutoFit/>
          </a:bodyPr>
          <a:lstStyle/>
          <a:p>
            <a:r>
              <a:rPr lang="en-US" sz="2400" dirty="0"/>
              <a:t>For the data in this table the interquartile range is IQR = 115 − 105 = 10.</a:t>
            </a:r>
          </a:p>
        </p:txBody>
      </p:sp>
    </p:spTree>
    <p:extLst>
      <p:ext uri="{BB962C8B-B14F-4D97-AF65-F5344CB8AC3E}">
        <p14:creationId xmlns:p14="http://schemas.microsoft.com/office/powerpoint/2010/main" val="70776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3" name="Content Placeholder 2"/>
          <p:cNvSpPr>
            <a:spLocks noGrp="1"/>
          </p:cNvSpPr>
          <p:nvPr>
            <p:ph idx="1"/>
          </p:nvPr>
        </p:nvSpPr>
        <p:spPr/>
        <p:txBody>
          <a:bodyPr/>
          <a:lstStyle/>
          <a:p>
            <a:r>
              <a:rPr lang="en-US" dirty="0"/>
              <a:t>Everything we talked so far</a:t>
            </a:r>
          </a:p>
          <a:p>
            <a:pPr lvl="1"/>
            <a:r>
              <a:rPr lang="en-US" dirty="0"/>
              <a:t>Means</a:t>
            </a:r>
          </a:p>
          <a:p>
            <a:pPr lvl="1"/>
            <a:r>
              <a:rPr lang="en-US" dirty="0"/>
              <a:t>Medians</a:t>
            </a:r>
          </a:p>
          <a:p>
            <a:pPr lvl="1"/>
            <a:r>
              <a:rPr lang="en-US" dirty="0"/>
              <a:t>Standard deviations</a:t>
            </a:r>
          </a:p>
          <a:p>
            <a:pPr lvl="1"/>
            <a:r>
              <a:rPr lang="en-US" dirty="0"/>
              <a:t>Interquartile ranges</a:t>
            </a:r>
          </a:p>
          <a:p>
            <a:pPr marL="0" indent="0">
              <a:buNone/>
            </a:pPr>
            <a:r>
              <a:rPr lang="en-US" dirty="0"/>
              <a:t>are known as descriptive statistics. </a:t>
            </a:r>
          </a:p>
          <a:p>
            <a:pPr marL="0" indent="0">
              <a:buNone/>
            </a:pPr>
            <a:endParaRPr lang="en-US" dirty="0"/>
          </a:p>
          <a:p>
            <a:pPr marL="0" indent="0">
              <a:buNone/>
            </a:pPr>
            <a:r>
              <a:rPr lang="en-US" dirty="0"/>
              <a:t>They are useful to describe a dataset.</a:t>
            </a:r>
          </a:p>
        </p:txBody>
      </p:sp>
    </p:spTree>
    <p:extLst>
      <p:ext uri="{BB962C8B-B14F-4D97-AF65-F5344CB8AC3E}">
        <p14:creationId xmlns:p14="http://schemas.microsoft.com/office/powerpoint/2010/main" val="420947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different types of Data</a:t>
            </a:r>
          </a:p>
        </p:txBody>
      </p:sp>
      <p:sp>
        <p:nvSpPr>
          <p:cNvPr id="3" name="Content Placeholder 2"/>
          <p:cNvSpPr>
            <a:spLocks noGrp="1"/>
          </p:cNvSpPr>
          <p:nvPr>
            <p:ph idx="1"/>
          </p:nvPr>
        </p:nvSpPr>
        <p:spPr/>
        <p:txBody>
          <a:bodyPr/>
          <a:lstStyle/>
          <a:p>
            <a:r>
              <a:rPr lang="en-US" dirty="0"/>
              <a:t>Lot of Static numbers (such as mean) do not occur on the dataset.</a:t>
            </a:r>
          </a:p>
          <a:p>
            <a:r>
              <a:rPr lang="en-US" dirty="0"/>
              <a:t>People sometimes choose particular number from the data as being illustrative (such as median).</a:t>
            </a:r>
          </a:p>
          <a:p>
            <a:r>
              <a:rPr lang="en-US" dirty="0"/>
              <a:t>Variables could be continuous or categorical.</a:t>
            </a:r>
          </a:p>
          <a:p>
            <a:pPr lvl="1"/>
            <a:r>
              <a:rPr lang="en-US" dirty="0"/>
              <a:t>Height; gender; income; race; years of education</a:t>
            </a:r>
          </a:p>
        </p:txBody>
      </p:sp>
    </p:spTree>
    <p:extLst>
      <p:ext uri="{BB962C8B-B14F-4D97-AF65-F5344CB8AC3E}">
        <p14:creationId xmlns:p14="http://schemas.microsoft.com/office/powerpoint/2010/main" val="403585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Skewed shot</a:t>
            </a:r>
          </a:p>
        </p:txBody>
      </p:sp>
      <p:sp>
        <p:nvSpPr>
          <p:cNvPr id="3" name="Content Placeholder 2"/>
          <p:cNvSpPr>
            <a:spLocks noGrp="1"/>
          </p:cNvSpPr>
          <p:nvPr>
            <p:ph idx="1"/>
          </p:nvPr>
        </p:nvSpPr>
        <p:spPr/>
        <p:txBody>
          <a:bodyPr/>
          <a:lstStyle/>
          <a:p>
            <a:r>
              <a:rPr lang="en-US" dirty="0"/>
              <a:t>Skew means “off to one side”. It has two reasons,</a:t>
            </a:r>
          </a:p>
          <a:p>
            <a:pPr marL="971550" lvl="1" indent="-514350">
              <a:buFont typeface="+mj-lt"/>
              <a:buAutoNum type="arabicPeriod"/>
            </a:pPr>
            <a:r>
              <a:rPr lang="en-US" dirty="0"/>
              <a:t>You have more observations on one side than the other. (BMI distribution and Gestation time)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114800"/>
            <a:ext cx="389572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747104"/>
            <a:ext cx="4801869" cy="250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5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Skewed shot</a:t>
            </a:r>
          </a:p>
        </p:txBody>
      </p:sp>
      <p:sp>
        <p:nvSpPr>
          <p:cNvPr id="3" name="Content Placeholder 2"/>
          <p:cNvSpPr>
            <a:spLocks noGrp="1"/>
          </p:cNvSpPr>
          <p:nvPr>
            <p:ph idx="1"/>
          </p:nvPr>
        </p:nvSpPr>
        <p:spPr/>
        <p:txBody>
          <a:bodyPr>
            <a:normAutofit lnSpcReduction="10000"/>
          </a:bodyPr>
          <a:lstStyle/>
          <a:p>
            <a:r>
              <a:rPr lang="en-US" dirty="0"/>
              <a:t>Another meaning of skew is “skewed away from the truth”.</a:t>
            </a:r>
          </a:p>
          <a:p>
            <a:pPr lvl="1"/>
            <a:r>
              <a:rPr lang="en-US" dirty="0"/>
              <a:t>Example of Frank Roosevelt's re-election in 1936</a:t>
            </a:r>
          </a:p>
          <a:p>
            <a:pPr lvl="2"/>
            <a:r>
              <a:rPr lang="en-US" dirty="0"/>
              <a:t>The pool was based on phone book</a:t>
            </a:r>
          </a:p>
          <a:p>
            <a:pPr lvl="2"/>
            <a:r>
              <a:rPr lang="en-US" dirty="0"/>
              <a:t>Response rate was low</a:t>
            </a:r>
          </a:p>
          <a:p>
            <a:pPr lvl="1"/>
            <a:r>
              <a:rPr lang="en-US" dirty="0"/>
              <a:t>Thus, the study was biased</a:t>
            </a:r>
          </a:p>
          <a:p>
            <a:r>
              <a:rPr lang="en-US" dirty="0"/>
              <a:t>You can also get bias even if you select your sample carefully and fairly</a:t>
            </a:r>
          </a:p>
          <a:p>
            <a:pPr lvl="1"/>
            <a:r>
              <a:rPr lang="en-US" dirty="0"/>
              <a:t>How do you phase your question?</a:t>
            </a:r>
          </a:p>
        </p:txBody>
      </p:sp>
    </p:spTree>
    <p:extLst>
      <p:ext uri="{BB962C8B-B14F-4D97-AF65-F5344CB8AC3E}">
        <p14:creationId xmlns:p14="http://schemas.microsoft.com/office/powerpoint/2010/main" val="363083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a:t>
            </a:r>
          </a:p>
        </p:txBody>
      </p:sp>
      <p:sp>
        <p:nvSpPr>
          <p:cNvPr id="3" name="Content Placeholder 2"/>
          <p:cNvSpPr>
            <a:spLocks noGrp="1"/>
          </p:cNvSpPr>
          <p:nvPr>
            <p:ph idx="1"/>
          </p:nvPr>
        </p:nvSpPr>
        <p:spPr/>
        <p:txBody>
          <a:bodyPr/>
          <a:lstStyle/>
          <a:p>
            <a:r>
              <a:rPr lang="en-US" dirty="0"/>
              <a:t>There are numerous types of bias.</a:t>
            </a:r>
          </a:p>
          <a:p>
            <a:pPr lvl="1"/>
            <a:r>
              <a:rPr lang="en-US" dirty="0"/>
              <a:t>I will not ask you to remember their name here</a:t>
            </a:r>
          </a:p>
          <a:p>
            <a:r>
              <a:rPr lang="en-US" dirty="0"/>
              <a:t>But</a:t>
            </a:r>
          </a:p>
          <a:p>
            <a:pPr lvl="1"/>
            <a:r>
              <a:rPr lang="en-US" dirty="0"/>
              <a:t>Skew is out there as part of the world</a:t>
            </a:r>
          </a:p>
          <a:p>
            <a:pPr lvl="1"/>
            <a:r>
              <a:rPr lang="en-US" dirty="0"/>
              <a:t>Bias is what can sometime introduce when we study the world, but in most case, we should try to avoid the bias. </a:t>
            </a:r>
          </a:p>
        </p:txBody>
      </p:sp>
    </p:spTree>
    <p:extLst>
      <p:ext uri="{BB962C8B-B14F-4D97-AF65-F5344CB8AC3E}">
        <p14:creationId xmlns:p14="http://schemas.microsoft.com/office/powerpoint/2010/main" val="322666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Draw a Graph</a:t>
            </a:r>
          </a:p>
        </p:txBody>
      </p:sp>
      <p:sp>
        <p:nvSpPr>
          <p:cNvPr id="3" name="Content Placeholder 2"/>
          <p:cNvSpPr>
            <a:spLocks noGrp="1"/>
          </p:cNvSpPr>
          <p:nvPr>
            <p:ph idx="1"/>
          </p:nvPr>
        </p:nvSpPr>
        <p:spPr/>
        <p:txBody>
          <a:bodyPr>
            <a:normAutofit fontScale="92500" lnSpcReduction="10000"/>
          </a:bodyPr>
          <a:lstStyle/>
          <a:p>
            <a:r>
              <a:rPr lang="en-US" dirty="0"/>
              <a:t>X axis and y axis</a:t>
            </a:r>
          </a:p>
          <a:p>
            <a:pPr lvl="1"/>
            <a:r>
              <a:rPr lang="en-US" dirty="0"/>
              <a:t>The thing we want to understand can be called y.</a:t>
            </a:r>
          </a:p>
          <a:p>
            <a:pPr lvl="1"/>
            <a:r>
              <a:rPr lang="en-US" dirty="0"/>
              <a:t>The thing we use to understand y is called x.</a:t>
            </a:r>
          </a:p>
          <a:p>
            <a:r>
              <a:rPr lang="en-US" dirty="0"/>
              <a:t>Making a point at the x and y of each observation, is called a </a:t>
            </a:r>
            <a:r>
              <a:rPr lang="en-US" i="1" dirty="0"/>
              <a:t>scatterplot</a:t>
            </a:r>
            <a:r>
              <a:rPr lang="en-US" dirty="0"/>
              <a:t>.</a:t>
            </a:r>
          </a:p>
          <a:p>
            <a:r>
              <a:rPr lang="en-US" dirty="0"/>
              <a:t>One big challenges of statistics is to find the fitting functions. Those could be polynomial or non-linear. </a:t>
            </a:r>
          </a:p>
          <a:p>
            <a:pPr lvl="1"/>
            <a:r>
              <a:rPr lang="en-US" dirty="0"/>
              <a:t>Related methods: interpolation or smoothing</a:t>
            </a:r>
          </a:p>
          <a:p>
            <a:pPr lvl="1"/>
            <a:r>
              <a:rPr lang="en-US" dirty="0"/>
              <a:t>Related topic: regression analysis </a:t>
            </a:r>
          </a:p>
        </p:txBody>
      </p:sp>
    </p:spTree>
    <p:extLst>
      <p:ext uri="{BB962C8B-B14F-4D97-AF65-F5344CB8AC3E}">
        <p14:creationId xmlns:p14="http://schemas.microsoft.com/office/powerpoint/2010/main" val="187296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Formula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 </m:t>
                          </m:r>
                          <m:r>
                            <a:rPr lang="en-US" b="0" i="1" smtClean="0">
                              <a:latin typeface="Cambria Math"/>
                              <a:ea typeface="Cambria Math"/>
                            </a:rPr>
                            <m:t>𝜇</m:t>
                          </m:r>
                          <m:r>
                            <a:rPr lang="en-US" b="0" i="1" smtClean="0">
                              <a:latin typeface="Cambria Math"/>
                              <a:ea typeface="Cambria Math"/>
                            </a:rPr>
                            <m:t>, </m:t>
                          </m:r>
                          <m:r>
                            <a:rPr lang="en-US" b="0" i="1" smtClean="0">
                              <a:latin typeface="Cambria Math"/>
                              <a:ea typeface="Cambria Math"/>
                            </a:rPr>
                            <m:t>𝜎</m:t>
                          </m:r>
                        </m:e>
                      </m:d>
                      <m:r>
                        <a:rPr lang="en-US" b="0" i="1" smtClean="0">
                          <a:latin typeface="Cambria Math"/>
                          <a:ea typeface="Cambria Math"/>
                        </a:rPr>
                        <m:t>= </m:t>
                      </m: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𝜎</m:t>
                          </m:r>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2</m:t>
                              </m:r>
                              <m:r>
                                <a:rPr lang="en-US" b="0" i="1" smtClean="0">
                                  <a:latin typeface="Cambria Math"/>
                                  <a:ea typeface="Cambria Math"/>
                                </a:rPr>
                                <m:t>𝜋</m:t>
                              </m:r>
                            </m:e>
                          </m:rad>
                        </m:den>
                      </m:f>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r>
                            <a:rPr lang="en-US" b="0" i="1" smtClean="0">
                              <a:latin typeface="Cambria Math"/>
                              <a:ea typeface="Cambria Math"/>
                            </a:rPr>
                            <m:t>−</m:t>
                          </m:r>
                          <m:f>
                            <m:fPr>
                              <m:ctrlPr>
                                <a:rPr lang="en-US" b="0" i="1" smtClean="0">
                                  <a:latin typeface="Cambria Math" panose="02040503050406030204" pitchFamily="18" charset="0"/>
                                  <a:ea typeface="Cambria Math"/>
                                </a:rPr>
                              </m:ctrlPr>
                            </m:fPr>
                            <m:num>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𝜇</m:t>
                                  </m:r>
                                  <m:r>
                                    <a:rPr lang="en-US" b="0" i="1" smtClean="0">
                                      <a:latin typeface="Cambria Math"/>
                                      <a:ea typeface="Cambria Math"/>
                                    </a:rPr>
                                    <m:t>)</m:t>
                                  </m:r>
                                </m:e>
                                <m:sup>
                                  <m:r>
                                    <a:rPr lang="en-US" b="0" i="1" smtClean="0">
                                      <a:latin typeface="Cambria Math"/>
                                      <a:ea typeface="Cambria Math"/>
                                    </a:rPr>
                                    <m:t>2</m:t>
                                  </m:r>
                                </m:sup>
                              </m:sSup>
                            </m:num>
                            <m:den>
                              <m:r>
                                <a:rPr lang="en-US" b="0" i="1" smtClean="0">
                                  <a:latin typeface="Cambria Math"/>
                                  <a:ea typeface="Cambria Math"/>
                                </a:rPr>
                                <m:t>2</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den>
                          </m:f>
                        </m:sup>
                      </m:sSup>
                    </m:oMath>
                  </m:oMathPara>
                </a14:m>
                <a:endParaRPr lang="en-US" dirty="0"/>
              </a:p>
              <a:p>
                <a:r>
                  <a:rPr lang="en-US" dirty="0"/>
                  <a:t>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𝑁</m:t>
                      </m:r>
                      <m:r>
                        <a:rPr lang="en-US" b="0" i="1" smtClean="0">
                          <a:latin typeface="Cambria Math"/>
                        </a:rPr>
                        <m:t>(</m:t>
                      </m:r>
                      <m:r>
                        <a:rPr lang="en-US" b="0" i="1" smtClean="0">
                          <a:latin typeface="Cambria Math"/>
                          <a:ea typeface="Cambria Math"/>
                        </a:rPr>
                        <m:t>𝜇</m:t>
                      </m:r>
                      <m:r>
                        <a:rPr lang="en-US" b="0" i="1" smtClean="0">
                          <a:latin typeface="Cambria Math"/>
                          <a:ea typeface="Cambria Math"/>
                        </a:rPr>
                        <m:t>, </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r>
                        <a:rPr lang="en-US" b="0" i="1" smtClean="0">
                          <a:latin typeface="Cambria Math"/>
                        </a:rPr>
                        <m:t>)</m:t>
                      </m:r>
                    </m:oMath>
                  </m:oMathPara>
                </a14:m>
                <a:endParaRPr lang="en-US" dirty="0"/>
              </a:p>
              <a:p>
                <a:r>
                  <a:rPr lang="en-US" dirty="0"/>
                  <a:t>If </a:t>
                </a:r>
                <a14:m>
                  <m:oMath xmlns:m="http://schemas.openxmlformats.org/officeDocument/2006/math">
                    <m:r>
                      <a:rPr lang="en-US" i="1" smtClean="0">
                        <a:latin typeface="Cambria Math"/>
                        <a:ea typeface="Cambria Math"/>
                      </a:rPr>
                      <m:t>𝜇</m:t>
                    </m:r>
                    <m:r>
                      <a:rPr lang="en-US" b="0" i="1" smtClean="0">
                        <a:latin typeface="Cambria Math"/>
                        <a:ea typeface="Cambria Math"/>
                      </a:rPr>
                      <m:t>=0 </m:t>
                    </m:r>
                    <m:r>
                      <a:rPr lang="en-US" b="0" i="1" smtClean="0">
                        <a:latin typeface="Cambria Math"/>
                        <a:ea typeface="Cambria Math"/>
                      </a:rPr>
                      <m:t>𝑎𝑛𝑑</m:t>
                    </m:r>
                    <m:r>
                      <a:rPr lang="en-US" b="0" i="1" smtClean="0">
                        <a:latin typeface="Cambria Math"/>
                        <a:ea typeface="Cambria Math"/>
                      </a:rPr>
                      <m:t> </m:t>
                    </m:r>
                    <m:r>
                      <a:rPr lang="en-US" b="0" i="1" smtClean="0">
                        <a:latin typeface="Cambria Math"/>
                        <a:ea typeface="Cambria Math"/>
                      </a:rPr>
                      <m:t>𝜎</m:t>
                    </m:r>
                    <m:r>
                      <a:rPr lang="en-US" b="0" i="1" smtClean="0">
                        <a:latin typeface="Cambria Math"/>
                        <a:ea typeface="Cambria Math"/>
                      </a:rPr>
                      <m:t>=1,</m:t>
                    </m:r>
                  </m:oMath>
                </a14:m>
                <a:r>
                  <a:rPr lang="en-US" dirty="0"/>
                  <a:t> </a:t>
                </a:r>
                <a14:m>
                  <m:oMath xmlns:m="http://schemas.openxmlformats.org/officeDocument/2006/math">
                    <m:r>
                      <a:rPr lang="en-US" i="1">
                        <a:latin typeface="Cambria Math"/>
                        <a:ea typeface="Cambria Math"/>
                      </a:rPr>
                      <m:t>𝑖𝑡</m:t>
                    </m:r>
                    <m:r>
                      <a:rPr lang="en-US" i="1">
                        <a:latin typeface="Cambria Math"/>
                        <a:ea typeface="Cambria Math"/>
                      </a:rPr>
                      <m:t> </m:t>
                    </m:r>
                    <m:r>
                      <a:rPr lang="en-US" i="1">
                        <a:latin typeface="Cambria Math"/>
                        <a:ea typeface="Cambria Math"/>
                      </a:rPr>
                      <m:t>𝑖𝑠</m:t>
                    </m:r>
                    <m:r>
                      <a:rPr lang="en-US" i="1">
                        <a:latin typeface="Cambria Math"/>
                        <a:ea typeface="Cambria Math"/>
                      </a:rPr>
                      <m:t> </m:t>
                    </m:r>
                    <m:r>
                      <a:rPr lang="en-US" i="1">
                        <a:latin typeface="Cambria Math"/>
                        <a:ea typeface="Cambria Math"/>
                      </a:rPr>
                      <m:t>𝑐𝑎𝑙𝑙𝑒𝑑</m:t>
                    </m:r>
                    <m:r>
                      <a:rPr lang="en-US" i="1">
                        <a:latin typeface="Cambria Math"/>
                        <a:ea typeface="Cambria Math"/>
                      </a:rPr>
                      <m:t> </m:t>
                    </m:r>
                    <m:r>
                      <a:rPr lang="en-US" i="1">
                        <a:latin typeface="Cambria Math"/>
                        <a:ea typeface="Cambria Math"/>
                      </a:rPr>
                      <m:t>𝑠𝑡𝑎𝑛𝑑𝑎𝑟𝑑</m:t>
                    </m:r>
                    <m:r>
                      <a:rPr lang="en-US" i="1">
                        <a:latin typeface="Cambria Math"/>
                        <a:ea typeface="Cambria Math"/>
                      </a:rPr>
                      <m:t> </m:t>
                    </m:r>
                    <m:r>
                      <a:rPr lang="en-US" i="1">
                        <a:latin typeface="Cambria Math"/>
                        <a:ea typeface="Cambria Math"/>
                      </a:rPr>
                      <m:t>𝑛𝑜𝑟𝑚𝑎𝑙</m:t>
                    </m:r>
                  </m:oMath>
                </a14:m>
                <a:r>
                  <a:rPr lang="en-US" dirty="0"/>
                  <a:t>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96608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Statistics?</a:t>
            </a:r>
          </a:p>
        </p:txBody>
      </p:sp>
      <p:sp>
        <p:nvSpPr>
          <p:cNvPr id="3" name="Content Placeholder 2"/>
          <p:cNvSpPr>
            <a:spLocks noGrp="1"/>
          </p:cNvSpPr>
          <p:nvPr>
            <p:ph idx="1"/>
          </p:nvPr>
        </p:nvSpPr>
        <p:spPr/>
        <p:txBody>
          <a:bodyPr>
            <a:normAutofit fontScale="92500" lnSpcReduction="10000"/>
          </a:bodyPr>
          <a:lstStyle/>
          <a:p>
            <a:r>
              <a:rPr lang="en-US" dirty="0"/>
              <a:t>Statistics involves estimation, inference and study design.</a:t>
            </a:r>
          </a:p>
          <a:p>
            <a:pPr lvl="1"/>
            <a:r>
              <a:rPr lang="en-US" dirty="0"/>
              <a:t>Estimation is about trying to work out how large or small something is.</a:t>
            </a:r>
          </a:p>
          <a:p>
            <a:pPr lvl="1"/>
            <a:r>
              <a:rPr lang="en-US" dirty="0"/>
              <a:t>Inference is about drawing conclusions</a:t>
            </a:r>
          </a:p>
          <a:p>
            <a:pPr lvl="2"/>
            <a:r>
              <a:rPr lang="en-US" dirty="0"/>
              <a:t>Statisticians usually make inference by testing hypothesis.</a:t>
            </a:r>
          </a:p>
          <a:p>
            <a:pPr lvl="2"/>
            <a:r>
              <a:rPr lang="en-US" dirty="0"/>
              <a:t>A hypothesis is a statement about the world that could be tested to see whether it is true or false.</a:t>
            </a:r>
          </a:p>
          <a:p>
            <a:pPr lvl="1"/>
            <a:r>
              <a:rPr lang="en-US" dirty="0"/>
              <a:t>Design a study is very complicated. Statisticians often have a lot to say about HOW EXACTLY a study should be designed.   </a:t>
            </a:r>
          </a:p>
        </p:txBody>
      </p:sp>
    </p:spTree>
    <p:extLst>
      <p:ext uri="{BB962C8B-B14F-4D97-AF65-F5344CB8AC3E}">
        <p14:creationId xmlns:p14="http://schemas.microsoft.com/office/powerpoint/2010/main" val="217501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a:t>
            </a:r>
          </a:p>
        </p:txBody>
      </p:sp>
      <p:sp>
        <p:nvSpPr>
          <p:cNvPr id="3" name="Content Placeholder 2"/>
          <p:cNvSpPr>
            <a:spLocks noGrp="1"/>
          </p:cNvSpPr>
          <p:nvPr>
            <p:ph idx="1"/>
          </p:nvPr>
        </p:nvSpPr>
        <p:spPr/>
        <p:txBody>
          <a:bodyPr/>
          <a:lstStyle/>
          <a:p>
            <a:r>
              <a:rPr lang="en-US" dirty="0"/>
              <a:t>How to understand</a:t>
            </a:r>
          </a:p>
          <a:p>
            <a:pPr lvl="1"/>
            <a:r>
              <a:rPr lang="en-US" dirty="0"/>
              <a:t>The normal distribution is what you get when you add up a large number of random events</a:t>
            </a:r>
          </a:p>
          <a:p>
            <a:pPr lvl="1"/>
            <a:r>
              <a:rPr lang="en-US" dirty="0"/>
              <a:t>The normal distribution describes the variation of many natural phenomena, such as hemoglobin levels.</a:t>
            </a:r>
          </a:p>
          <a:p>
            <a:pPr lvl="1"/>
            <a:r>
              <a:rPr lang="en-US" dirty="0"/>
              <a:t>The normal distribution also describes the variation in results of a study, were we repeat it many times.</a:t>
            </a:r>
          </a:p>
        </p:txBody>
      </p:sp>
    </p:spTree>
    <p:extLst>
      <p:ext uri="{BB962C8B-B14F-4D97-AF65-F5344CB8AC3E}">
        <p14:creationId xmlns:p14="http://schemas.microsoft.com/office/powerpoint/2010/main" val="1966928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in Normal Distribution is NOT Normal</a:t>
            </a:r>
          </a:p>
        </p:txBody>
      </p:sp>
      <p:sp>
        <p:nvSpPr>
          <p:cNvPr id="3" name="Content Placeholder 2"/>
          <p:cNvSpPr>
            <a:spLocks noGrp="1"/>
          </p:cNvSpPr>
          <p:nvPr>
            <p:ph idx="1"/>
          </p:nvPr>
        </p:nvSpPr>
        <p:spPr/>
        <p:txBody>
          <a:bodyPr/>
          <a:lstStyle/>
          <a:p>
            <a:r>
              <a:rPr lang="en-US" dirty="0"/>
              <a:t>It is normal for you to see error data and missing data</a:t>
            </a:r>
          </a:p>
          <a:p>
            <a:r>
              <a:rPr lang="en-US" dirty="0"/>
              <a:t>You rarely see a normal distribution in some areas of statistics.</a:t>
            </a:r>
          </a:p>
          <a:p>
            <a:r>
              <a:rPr lang="en-US" dirty="0"/>
              <a:t>Some reasons:</a:t>
            </a:r>
          </a:p>
          <a:p>
            <a:pPr lvl="1"/>
            <a:r>
              <a:rPr lang="en-US" dirty="0"/>
              <a:t>Sampling variance</a:t>
            </a:r>
          </a:p>
          <a:p>
            <a:pPr lvl="1"/>
            <a:r>
              <a:rPr lang="en-US" dirty="0"/>
              <a:t>Some data are not Normal</a:t>
            </a:r>
          </a:p>
        </p:txBody>
      </p:sp>
    </p:spTree>
    <p:extLst>
      <p:ext uri="{BB962C8B-B14F-4D97-AF65-F5344CB8AC3E}">
        <p14:creationId xmlns:p14="http://schemas.microsoft.com/office/powerpoint/2010/main" val="23556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in Normal Distribution is NOT Normal</a:t>
            </a:r>
          </a:p>
        </p:txBody>
      </p:sp>
      <p:sp>
        <p:nvSpPr>
          <p:cNvPr id="3" name="Content Placeholder 2"/>
          <p:cNvSpPr>
            <a:spLocks noGrp="1"/>
          </p:cNvSpPr>
          <p:nvPr>
            <p:ph idx="1"/>
          </p:nvPr>
        </p:nvSpPr>
        <p:spPr/>
        <p:txBody>
          <a:bodyPr>
            <a:normAutofit fontScale="92500" lnSpcReduction="20000"/>
          </a:bodyPr>
          <a:lstStyle/>
          <a:p>
            <a:r>
              <a:rPr lang="en-US" dirty="0"/>
              <a:t>Normal distributions are rare when the data come not from the whole population, but from a special sample, such as medical patients</a:t>
            </a:r>
          </a:p>
          <a:p>
            <a:r>
              <a:rPr lang="en-US" dirty="0"/>
              <a:t>The distribution of data depends on the underlying process creating the data.</a:t>
            </a:r>
          </a:p>
          <a:p>
            <a:pPr lvl="1"/>
            <a:r>
              <a:rPr lang="en-US" dirty="0"/>
              <a:t>Many phenomena result from the </a:t>
            </a:r>
            <a:r>
              <a:rPr lang="en-US" dirty="0" err="1"/>
              <a:t>multification</a:t>
            </a:r>
            <a:r>
              <a:rPr lang="en-US" dirty="0"/>
              <a:t> of random events</a:t>
            </a:r>
          </a:p>
          <a:p>
            <a:pPr lvl="1"/>
            <a:r>
              <a:rPr lang="en-US" dirty="0"/>
              <a:t>Logarithms change multiplication into addition.</a:t>
            </a:r>
          </a:p>
          <a:p>
            <a:pPr lvl="1"/>
            <a:r>
              <a:rPr lang="en-US" dirty="0"/>
              <a:t>Thus, non-normal distributions are changed into normal distribution.</a:t>
            </a:r>
          </a:p>
          <a:p>
            <a:pPr lvl="1"/>
            <a:r>
              <a:rPr lang="en-US" u="sng" dirty="0"/>
              <a:t>Log will NOT solve all the problem.</a:t>
            </a:r>
          </a:p>
        </p:txBody>
      </p:sp>
    </p:spTree>
    <p:extLst>
      <p:ext uri="{BB962C8B-B14F-4D97-AF65-F5344CB8AC3E}">
        <p14:creationId xmlns:p14="http://schemas.microsoft.com/office/powerpoint/2010/main" val="352646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a:t>
            </a:r>
          </a:p>
        </p:txBody>
      </p:sp>
      <p:sp>
        <p:nvSpPr>
          <p:cNvPr id="3" name="Content Placeholder 2"/>
          <p:cNvSpPr>
            <a:spLocks noGrp="1"/>
          </p:cNvSpPr>
          <p:nvPr>
            <p:ph idx="1"/>
          </p:nvPr>
        </p:nvSpPr>
        <p:spPr/>
        <p:txBody>
          <a:bodyPr>
            <a:normAutofit/>
          </a:bodyPr>
          <a:lstStyle/>
          <a:p>
            <a:r>
              <a:rPr lang="en-US" dirty="0"/>
              <a:t>Textbook version </a:t>
            </a:r>
          </a:p>
          <a:p>
            <a:pPr marL="971550" lvl="1" indent="-514350">
              <a:buFont typeface="+mj-lt"/>
              <a:buAutoNum type="arabicPeriod"/>
            </a:pPr>
            <a:r>
              <a:rPr lang="en-US" dirty="0"/>
              <a:t>Take a look at data</a:t>
            </a:r>
          </a:p>
          <a:p>
            <a:pPr marL="971550" lvl="1" indent="-514350">
              <a:buFont typeface="+mj-lt"/>
              <a:buAutoNum type="arabicPeriod"/>
            </a:pPr>
            <a:r>
              <a:rPr lang="en-US" dirty="0"/>
              <a:t>Test whether or not it is close to certain statistical distribution </a:t>
            </a:r>
          </a:p>
          <a:p>
            <a:pPr marL="971550" lvl="1" indent="-514350">
              <a:buFont typeface="+mj-lt"/>
              <a:buAutoNum type="arabicPeriod"/>
            </a:pPr>
            <a:r>
              <a:rPr lang="en-US" dirty="0"/>
              <a:t>Decide how to analyze it</a:t>
            </a:r>
          </a:p>
          <a:p>
            <a:pPr marL="1371600" lvl="2" indent="-514350"/>
            <a:r>
              <a:rPr lang="en-US" dirty="0"/>
              <a:t>If Normal distribution</a:t>
            </a:r>
          </a:p>
          <a:p>
            <a:pPr marL="1828800" lvl="3" indent="-514350"/>
            <a:r>
              <a:rPr lang="en-US" dirty="0"/>
              <a:t>Using T-test</a:t>
            </a:r>
          </a:p>
          <a:p>
            <a:pPr marL="1371600" lvl="2" indent="-514350"/>
            <a:r>
              <a:rPr lang="en-US" dirty="0"/>
              <a:t>Else</a:t>
            </a:r>
          </a:p>
          <a:p>
            <a:pPr marL="1828800" lvl="3" indent="-514350"/>
            <a:r>
              <a:rPr lang="en-US" dirty="0"/>
              <a:t>Use the Wilcoxon</a:t>
            </a:r>
          </a:p>
        </p:txBody>
      </p:sp>
    </p:spTree>
    <p:extLst>
      <p:ext uri="{BB962C8B-B14F-4D97-AF65-F5344CB8AC3E}">
        <p14:creationId xmlns:p14="http://schemas.microsoft.com/office/powerpoint/2010/main" val="416560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a:t>
            </a:r>
          </a:p>
        </p:txBody>
      </p:sp>
      <p:sp>
        <p:nvSpPr>
          <p:cNvPr id="3" name="Content Placeholder 2"/>
          <p:cNvSpPr>
            <a:spLocks noGrp="1"/>
          </p:cNvSpPr>
          <p:nvPr>
            <p:ph idx="1"/>
          </p:nvPr>
        </p:nvSpPr>
        <p:spPr/>
        <p:txBody>
          <a:bodyPr/>
          <a:lstStyle/>
          <a:p>
            <a:r>
              <a:rPr lang="en-US" dirty="0"/>
              <a:t>In real world, there is no clear rules for determining whether a data set is close enough to the normal distribution to make it  reasonable to use statistical procedures that assume normality.</a:t>
            </a:r>
          </a:p>
          <a:p>
            <a:r>
              <a:rPr lang="en-US" dirty="0"/>
              <a:t>It is a judgment call (subjective) on whether the method provides a “good enough” approximation. </a:t>
            </a:r>
          </a:p>
          <a:p>
            <a:endParaRPr lang="en-US" dirty="0"/>
          </a:p>
        </p:txBody>
      </p:sp>
    </p:spTree>
    <p:extLst>
      <p:ext uri="{BB962C8B-B14F-4D97-AF65-F5344CB8AC3E}">
        <p14:creationId xmlns:p14="http://schemas.microsoft.com/office/powerpoint/2010/main" val="1048203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lstStyle/>
          <a:p>
            <a:r>
              <a:rPr lang="en-US" dirty="0"/>
              <a:t>There are two sorts of variations.</a:t>
            </a:r>
          </a:p>
          <a:p>
            <a:pPr lvl="1"/>
            <a:r>
              <a:rPr lang="en-US" dirty="0"/>
              <a:t>One is </a:t>
            </a:r>
            <a:r>
              <a:rPr lang="en-US" u="sng" dirty="0"/>
              <a:t>natural variation </a:t>
            </a:r>
            <a:r>
              <a:rPr lang="en-US" dirty="0"/>
              <a:t>that can be observed</a:t>
            </a:r>
          </a:p>
          <a:p>
            <a:pPr lvl="1"/>
            <a:r>
              <a:rPr lang="en-US" dirty="0"/>
              <a:t>The other is the variation of study results (</a:t>
            </a:r>
            <a:r>
              <a:rPr lang="en-US" u="sng" dirty="0"/>
              <a:t>theoretical variation</a:t>
            </a:r>
            <a:r>
              <a:rPr lang="en-US" dirty="0"/>
              <a:t>), when a study is repeated. </a:t>
            </a:r>
          </a:p>
          <a:p>
            <a:pPr lvl="2"/>
            <a:r>
              <a:rPr lang="en-US" dirty="0"/>
              <a:t>It is not easy to evaluate because repeating is expensive.</a:t>
            </a:r>
          </a:p>
          <a:p>
            <a:pPr lvl="2"/>
            <a:r>
              <a:rPr lang="en-US" dirty="0"/>
              <a:t>It is major task for statisticians. </a:t>
            </a:r>
          </a:p>
        </p:txBody>
      </p:sp>
    </p:spTree>
    <p:extLst>
      <p:ext uri="{BB962C8B-B14F-4D97-AF65-F5344CB8AC3E}">
        <p14:creationId xmlns:p14="http://schemas.microsoft.com/office/powerpoint/2010/main" val="2565795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normAutofit fontScale="92500" lnSpcReduction="10000"/>
          </a:bodyPr>
          <a:lstStyle/>
          <a:p>
            <a:r>
              <a:rPr lang="en-US" dirty="0"/>
              <a:t>Standard deviation is used to describe the natural variation of something you can measure.</a:t>
            </a:r>
          </a:p>
          <a:p>
            <a:r>
              <a:rPr lang="en-US" u="sng" dirty="0"/>
              <a:t>Standard error</a:t>
            </a:r>
            <a:r>
              <a:rPr lang="en-US" dirty="0"/>
              <a:t> is used to describe the variation of study results – a statistic such as a mean or proportion calculated from study data – imagining hypothetically you were to repeat a study many times. </a:t>
            </a:r>
          </a:p>
          <a:p>
            <a:r>
              <a:rPr lang="en-US" dirty="0"/>
              <a:t>The variation of study results often follows a normal distribution, even it the data from each individual are non-normal. </a:t>
            </a:r>
          </a:p>
        </p:txBody>
      </p:sp>
    </p:spTree>
    <p:extLst>
      <p:ext uri="{BB962C8B-B14F-4D97-AF65-F5344CB8AC3E}">
        <p14:creationId xmlns:p14="http://schemas.microsoft.com/office/powerpoint/2010/main" val="295168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Formulas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𝑆𝐸</m:t>
                          </m:r>
                        </m:e>
                        <m:sub>
                          <m:acc>
                            <m:accPr>
                              <m:chr m:val="̅"/>
                              <m:ctrlPr>
                                <a:rPr lang="en-US" i="1" smtClean="0">
                                  <a:latin typeface="Cambria Math" panose="02040503050406030204" pitchFamily="18" charset="0"/>
                                </a:rPr>
                              </m:ctrlPr>
                            </m:accPr>
                            <m:e>
                              <m:r>
                                <a:rPr lang="en-US" b="0" i="1" smtClean="0">
                                  <a:latin typeface="Cambria Math"/>
                                </a:rPr>
                                <m:t>𝑥</m:t>
                              </m:r>
                            </m:e>
                          </m:acc>
                        </m:sub>
                      </m:sSub>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𝑠</m:t>
                          </m:r>
                        </m:num>
                        <m:den>
                          <m:rad>
                            <m:radPr>
                              <m:degHide m:val="on"/>
                              <m:ctrlPr>
                                <a:rPr lang="en-US" b="0" i="1" smtClean="0">
                                  <a:latin typeface="Cambria Math" panose="02040503050406030204" pitchFamily="18" charset="0"/>
                                </a:rPr>
                              </m:ctrlPr>
                            </m:radPr>
                            <m:deg/>
                            <m:e>
                              <m:r>
                                <a:rPr lang="en-US" b="0" i="1" smtClean="0">
                                  <a:latin typeface="Cambria Math"/>
                                </a:rPr>
                                <m:t>𝑁</m:t>
                              </m:r>
                            </m:e>
                          </m:rad>
                        </m:den>
                      </m:f>
                    </m:oMath>
                  </m:oMathPara>
                </a14:m>
                <a:endParaRPr lang="en-US" dirty="0"/>
              </a:p>
              <a:p>
                <a:pPr marL="0" indent="0">
                  <a:buNone/>
                </a:pPr>
                <a:r>
                  <a:rPr lang="en-US" dirty="0"/>
                  <a:t>Where </a:t>
                </a:r>
              </a:p>
              <a:p>
                <a:pPr lvl="1"/>
                <a:r>
                  <a:rPr lang="en-US" dirty="0"/>
                  <a:t>s is the sample standard deviation;</a:t>
                </a:r>
              </a:p>
              <a:p>
                <a:pPr lvl="1"/>
                <a:r>
                  <a:rPr lang="en-US" dirty="0"/>
                  <a:t>n is the size of the sample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𝑠</m:t>
                      </m:r>
                      <m:r>
                        <a:rPr lang="en-US" b="0" i="1" smtClean="0">
                          <a:latin typeface="Cambria Math"/>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𝑁</m:t>
                              </m:r>
                            </m:den>
                          </m:f>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p>
                                <m:sSupPr>
                                  <m:ctrlPr>
                                    <a:rPr lang="en-US" b="0" i="1" smtClean="0">
                                      <a:latin typeface="Cambria Math" panose="02040503050406030204" pitchFamily="18" charset="0"/>
                                    </a:rPr>
                                  </m:ctrlPr>
                                </m:sSupPr>
                                <m:e>
                                  <m:r>
                                    <a:rPr lang="en-US" b="0" i="1" smtClean="0">
                                      <a:latin typeface="Cambria Math"/>
                                    </a:rPr>
                                    <m:t>( </m:t>
                                  </m:r>
                                  <m:sSubSup>
                                    <m:sSubSupPr>
                                      <m:ctrlPr>
                                        <a:rPr lang="en-US" b="0" i="1" smtClean="0">
                                          <a:latin typeface="Cambria Math" panose="02040503050406030204" pitchFamily="18" charset="0"/>
                                        </a:rPr>
                                      </m:ctrlPr>
                                    </m:sSubSupPr>
                                    <m:e>
                                      <m:r>
                                        <a:rPr lang="en-US" b="0" i="1" smtClean="0">
                                          <a:latin typeface="Cambria Math"/>
                                        </a:rPr>
                                        <m:t>𝑥</m:t>
                                      </m:r>
                                    </m:e>
                                    <m:sub>
                                      <m:r>
                                        <a:rPr lang="en-US" b="0" i="1" smtClean="0">
                                          <a:latin typeface="Cambria Math"/>
                                        </a:rPr>
                                        <m:t>𝑖</m:t>
                                      </m:r>
                                    </m:sub>
                                    <m:sup/>
                                  </m:sSubSup>
                                  <m:r>
                                    <a:rPr lang="en-US" b="0" i="1" smtClean="0">
                                      <a:latin typeface="Cambria Math"/>
                                    </a:rPr>
                                    <m:t> − </m:t>
                                  </m:r>
                                  <m:acc>
                                    <m:accPr>
                                      <m:chr m:val="̅"/>
                                      <m:ctrlPr>
                                        <a:rPr lang="en-US" b="0" i="1" smtClean="0">
                                          <a:latin typeface="Cambria Math" panose="02040503050406030204" pitchFamily="18" charset="0"/>
                                        </a:rPr>
                                      </m:ctrlPr>
                                    </m:accPr>
                                    <m:e>
                                      <m:r>
                                        <a:rPr lang="en-US" b="0" i="1" smtClean="0">
                                          <a:latin typeface="Cambria Math"/>
                                        </a:rPr>
                                        <m:t>𝑥</m:t>
                                      </m:r>
                                    </m:e>
                                  </m:acc>
                                  <m:r>
                                    <a:rPr lang="en-US" b="0" i="1" smtClean="0">
                                      <a:latin typeface="Cambria Math"/>
                                    </a:rPr>
                                    <m:t>)</m:t>
                                  </m:r>
                                </m:e>
                                <m:sup>
                                  <m:r>
                                    <a:rPr lang="en-US" b="0" i="1" smtClean="0">
                                      <a:latin typeface="Cambria Math"/>
                                    </a:rPr>
                                    <m:t>2</m:t>
                                  </m:r>
                                </m:sup>
                              </m:sSup>
                            </m:e>
                          </m:nary>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2695"/>
                </a:stretch>
              </a:blipFill>
            </p:spPr>
            <p:txBody>
              <a:bodyPr/>
              <a:lstStyle/>
              <a:p>
                <a:r>
                  <a:rPr lang="en-US">
                    <a:noFill/>
                  </a:rPr>
                  <a:t> </a:t>
                </a:r>
              </a:p>
            </p:txBody>
          </p:sp>
        </mc:Fallback>
      </mc:AlternateContent>
    </p:spTree>
    <p:extLst>
      <p:ext uri="{BB962C8B-B14F-4D97-AF65-F5344CB8AC3E}">
        <p14:creationId xmlns:p14="http://schemas.microsoft.com/office/powerpoint/2010/main" val="874001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normAutofit/>
          </a:bodyPr>
          <a:lstStyle/>
          <a:p>
            <a:r>
              <a:rPr lang="en-US" dirty="0"/>
              <a:t>The </a:t>
            </a:r>
            <a:r>
              <a:rPr lang="en-US" b="1" u="sng" dirty="0"/>
              <a:t>standard error of the mean (SEM)</a:t>
            </a:r>
            <a:r>
              <a:rPr lang="en-US" dirty="0"/>
              <a:t> is the standard deviation of those sample means over all possible samples (of a given size) drawn from the population.</a:t>
            </a:r>
          </a:p>
          <a:p>
            <a:r>
              <a:rPr lang="en-US" dirty="0"/>
              <a:t>Secondly, the standard error of the mean can refer to an estimate of that standard deviation, computed from the sample of data being analyzed at the time.</a:t>
            </a:r>
          </a:p>
        </p:txBody>
      </p:sp>
    </p:spTree>
    <p:extLst>
      <p:ext uri="{BB962C8B-B14F-4D97-AF65-F5344CB8AC3E}">
        <p14:creationId xmlns:p14="http://schemas.microsoft.com/office/powerpoint/2010/main" val="516256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normAutofit fontScale="85000" lnSpcReduction="10000"/>
          </a:bodyPr>
          <a:lstStyle/>
          <a:p>
            <a:r>
              <a:rPr lang="en-US" dirty="0"/>
              <a:t>The </a:t>
            </a:r>
            <a:r>
              <a:rPr lang="en-US" b="1" dirty="0"/>
              <a:t>standard error</a:t>
            </a:r>
            <a:r>
              <a:rPr lang="en-US" dirty="0"/>
              <a:t> of the sample is an estimate of how far the sample mean is likely to be from the population mean, whereas the </a:t>
            </a:r>
            <a:r>
              <a:rPr lang="en-US" b="1" dirty="0"/>
              <a:t>standard deviation</a:t>
            </a:r>
            <a:r>
              <a:rPr lang="en-US" dirty="0"/>
              <a:t> of the sample is the degree to which individuals within the sample differ from the sample mean.</a:t>
            </a:r>
          </a:p>
          <a:p>
            <a:r>
              <a:rPr lang="en-US" dirty="0"/>
              <a:t>If the population standard deviation is finite, the standard error of the sample will tend to zero with increasing sample size, because the estimate of the population mean will improve, while the standard deviation of the sample will tend to the population standard deviation as the sample size increases.</a:t>
            </a:r>
          </a:p>
        </p:txBody>
      </p:sp>
    </p:spTree>
    <p:extLst>
      <p:ext uri="{BB962C8B-B14F-4D97-AF65-F5344CB8AC3E}">
        <p14:creationId xmlns:p14="http://schemas.microsoft.com/office/powerpoint/2010/main" val="356459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and Data</a:t>
            </a:r>
          </a:p>
        </p:txBody>
      </p:sp>
      <p:sp>
        <p:nvSpPr>
          <p:cNvPr id="3" name="Content Placeholder 2"/>
          <p:cNvSpPr>
            <a:spLocks noGrp="1"/>
          </p:cNvSpPr>
          <p:nvPr>
            <p:ph idx="1"/>
          </p:nvPr>
        </p:nvSpPr>
        <p:spPr/>
        <p:txBody>
          <a:bodyPr/>
          <a:lstStyle/>
          <a:p>
            <a:r>
              <a:rPr lang="en-US" dirty="0"/>
              <a:t>“If the rats are dirty, so will my data be”</a:t>
            </a:r>
          </a:p>
          <a:p>
            <a:pPr lvl="1"/>
            <a:r>
              <a:rPr lang="en-US" dirty="0"/>
              <a:t>R.A. Fisher</a:t>
            </a:r>
          </a:p>
          <a:p>
            <a:pPr lvl="1"/>
            <a:endParaRPr lang="en-US" dirty="0"/>
          </a:p>
          <a:p>
            <a:r>
              <a:rPr lang="en-US" dirty="0"/>
              <a:t>“There are lies, damned lies and statistics”</a:t>
            </a:r>
          </a:p>
          <a:p>
            <a:pPr lvl="1"/>
            <a:r>
              <a:rPr lang="en-US" dirty="0"/>
              <a:t>Who said that?</a:t>
            </a:r>
          </a:p>
        </p:txBody>
      </p:sp>
    </p:spTree>
    <p:extLst>
      <p:ext uri="{BB962C8B-B14F-4D97-AF65-F5344CB8AC3E}">
        <p14:creationId xmlns:p14="http://schemas.microsoft.com/office/powerpoint/2010/main" val="434557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lstStyle/>
          <a:p>
            <a:r>
              <a:rPr lang="en-US" u="sng" dirty="0"/>
              <a:t>It is all about guess right.</a:t>
            </a:r>
          </a:p>
          <a:p>
            <a:r>
              <a:rPr lang="en-US" dirty="0"/>
              <a:t>If we take a sample of individuals, 95% will have values within 2 standard deviations of the mean. This is called the </a:t>
            </a:r>
            <a:r>
              <a:rPr lang="en-US" u="sng" dirty="0"/>
              <a:t>reference range</a:t>
            </a:r>
            <a:r>
              <a:rPr lang="en-US" dirty="0"/>
              <a:t>.</a:t>
            </a:r>
          </a:p>
          <a:p>
            <a:r>
              <a:rPr lang="en-US" dirty="0"/>
              <a:t>If we repeated a study a large number of times, 95% of the estimates would be within 2 standard errors of the true mean; it is called the </a:t>
            </a:r>
            <a:r>
              <a:rPr lang="en-US" u="sng" dirty="0"/>
              <a:t>confidence interval</a:t>
            </a:r>
            <a:r>
              <a:rPr lang="en-US" dirty="0"/>
              <a:t>.  </a:t>
            </a:r>
          </a:p>
        </p:txBody>
      </p:sp>
    </p:spTree>
    <p:extLst>
      <p:ext uri="{BB962C8B-B14F-4D97-AF65-F5344CB8AC3E}">
        <p14:creationId xmlns:p14="http://schemas.microsoft.com/office/powerpoint/2010/main" val="1544885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lstStyle/>
          <a:p>
            <a:r>
              <a:rPr lang="en-US" dirty="0"/>
              <a:t>Reference ranges are only used for some specific purposes, such as identifying patients with blood values suggestive of disease. Reference ranges are not usually reported in scientific papers.</a:t>
            </a:r>
          </a:p>
          <a:p>
            <a:r>
              <a:rPr lang="en-US" dirty="0"/>
              <a:t>Confidence intervals are useful way of thinking what the results of a study might plausible be, were you repeat it. </a:t>
            </a:r>
          </a:p>
        </p:txBody>
      </p:sp>
    </p:spTree>
    <p:extLst>
      <p:ext uri="{BB962C8B-B14F-4D97-AF65-F5344CB8AC3E}">
        <p14:creationId xmlns:p14="http://schemas.microsoft.com/office/powerpoint/2010/main" val="228695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of Error</a:t>
            </a:r>
          </a:p>
        </p:txBody>
      </p:sp>
      <p:sp>
        <p:nvSpPr>
          <p:cNvPr id="3" name="Content Placeholder 2"/>
          <p:cNvSpPr>
            <a:spLocks noGrp="1"/>
          </p:cNvSpPr>
          <p:nvPr>
            <p:ph idx="1"/>
          </p:nvPr>
        </p:nvSpPr>
        <p:spPr/>
        <p:txBody>
          <a:bodyPr/>
          <a:lstStyle/>
          <a:p>
            <a:r>
              <a:rPr lang="en-US" dirty="0"/>
              <a:t>The idea of a margin of error makes it sound as though the true result could be absolutely anywhere within the confidential interval. </a:t>
            </a:r>
          </a:p>
          <a:p>
            <a:pPr lvl="1"/>
            <a:r>
              <a:rPr lang="en-US" dirty="0"/>
              <a:t>In fact, it is more likely to be nearer the middle of the confidence interval than at either extreme</a:t>
            </a:r>
          </a:p>
          <a:p>
            <a:r>
              <a:rPr lang="en-US" dirty="0"/>
              <a:t>A “statistical tie” means that the confidence interval includes no difference</a:t>
            </a:r>
          </a:p>
        </p:txBody>
      </p:sp>
    </p:spTree>
    <p:extLst>
      <p:ext uri="{BB962C8B-B14F-4D97-AF65-F5344CB8AC3E}">
        <p14:creationId xmlns:p14="http://schemas.microsoft.com/office/powerpoint/2010/main" val="2981074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How Well Do the Methods Work</a:t>
            </a:r>
          </a:p>
        </p:txBody>
      </p:sp>
      <p:sp>
        <p:nvSpPr>
          <p:cNvPr id="27651" name="Content Placeholder 2"/>
          <p:cNvSpPr>
            <a:spLocks noGrp="1"/>
          </p:cNvSpPr>
          <p:nvPr>
            <p:ph idx="1"/>
          </p:nvPr>
        </p:nvSpPr>
        <p:spPr>
          <a:xfrm>
            <a:off x="457200" y="1752600"/>
            <a:ext cx="8305800" cy="4419600"/>
          </a:xfrm>
        </p:spPr>
        <p:txBody>
          <a:bodyPr/>
          <a:lstStyle/>
          <a:p>
            <a:r>
              <a:rPr lang="en-US" altLang="en-US" sz="2800" dirty="0"/>
              <a:t>Different methods often produce different – and sometime contradictory – results</a:t>
            </a:r>
          </a:p>
          <a:p>
            <a:r>
              <a:rPr lang="en-US" altLang="en-US" sz="2800" dirty="0"/>
              <a:t>Lots of reasons for that. </a:t>
            </a:r>
          </a:p>
          <a:p>
            <a:endParaRPr lang="en-US" altLang="en-US" sz="2800" dirty="0"/>
          </a:p>
          <a:p>
            <a:pPr marL="0" indent="0">
              <a:buNone/>
            </a:pPr>
            <a:endParaRPr lang="en-US" altLang="en-US" sz="2800" dirty="0"/>
          </a:p>
          <a:p>
            <a:pPr marL="0" indent="0" algn="ctr">
              <a:buNone/>
            </a:pPr>
            <a:r>
              <a:rPr lang="en-US" altLang="en-US" sz="2800" dirty="0"/>
              <a:t>No methods is perfect</a:t>
            </a:r>
            <a:endParaRPr lang="en-US" altLang="en-US" sz="2400" dirty="0"/>
          </a:p>
        </p:txBody>
      </p:sp>
    </p:spTree>
    <p:extLst>
      <p:ext uri="{BB962C8B-B14F-4D97-AF65-F5344CB8AC3E}">
        <p14:creationId xmlns:p14="http://schemas.microsoft.com/office/powerpoint/2010/main" val="3966563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How Well Do the Methods Work</a:t>
            </a:r>
          </a:p>
        </p:txBody>
      </p:sp>
      <p:sp>
        <p:nvSpPr>
          <p:cNvPr id="28675" name="Content Placeholder 2"/>
          <p:cNvSpPr>
            <a:spLocks noGrp="1"/>
          </p:cNvSpPr>
          <p:nvPr>
            <p:ph idx="1"/>
          </p:nvPr>
        </p:nvSpPr>
        <p:spPr/>
        <p:txBody>
          <a:bodyPr/>
          <a:lstStyle/>
          <a:p>
            <a:r>
              <a:rPr lang="en-US" altLang="en-US" dirty="0"/>
              <a:t>It is useful to be able to measure the overall accuracy of methods, and a number of attempts have been made at estimating their performance. </a:t>
            </a:r>
          </a:p>
        </p:txBody>
      </p:sp>
    </p:spTree>
    <p:extLst>
      <p:ext uri="{BB962C8B-B14F-4D97-AF65-F5344CB8AC3E}">
        <p14:creationId xmlns:p14="http://schemas.microsoft.com/office/powerpoint/2010/main" val="2760337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How Well Do the Methods Work</a:t>
            </a:r>
          </a:p>
        </p:txBody>
      </p:sp>
      <p:sp>
        <p:nvSpPr>
          <p:cNvPr id="29699" name="Content Placeholder 2"/>
          <p:cNvSpPr>
            <a:spLocks noGrp="1"/>
          </p:cNvSpPr>
          <p:nvPr>
            <p:ph idx="1"/>
          </p:nvPr>
        </p:nvSpPr>
        <p:spPr>
          <a:xfrm>
            <a:off x="566738" y="1752600"/>
            <a:ext cx="8001000" cy="4343400"/>
          </a:xfrm>
        </p:spPr>
        <p:txBody>
          <a:bodyPr/>
          <a:lstStyle/>
          <a:p>
            <a:r>
              <a:rPr lang="en-US" altLang="en-US"/>
              <a:t>Four possible outcomes of a prediction:</a:t>
            </a:r>
          </a:p>
          <a:p>
            <a:pPr lvl="1"/>
            <a:r>
              <a:rPr lang="en-US" altLang="en-US"/>
              <a:t>True positive (TP)</a:t>
            </a:r>
          </a:p>
          <a:p>
            <a:pPr lvl="1"/>
            <a:r>
              <a:rPr lang="en-US" altLang="en-US"/>
              <a:t>Ture negative (TN)</a:t>
            </a:r>
          </a:p>
          <a:p>
            <a:pPr lvl="1"/>
            <a:r>
              <a:rPr lang="en-US" altLang="en-US"/>
              <a:t>Flase positive (FP)</a:t>
            </a:r>
          </a:p>
          <a:p>
            <a:pPr lvl="1"/>
            <a:r>
              <a:rPr lang="en-US" altLang="en-US"/>
              <a:t>Flase negative (FN)</a:t>
            </a:r>
          </a:p>
        </p:txBody>
      </p:sp>
    </p:spTree>
    <p:extLst>
      <p:ext uri="{BB962C8B-B14F-4D97-AF65-F5344CB8AC3E}">
        <p14:creationId xmlns:p14="http://schemas.microsoft.com/office/powerpoint/2010/main" val="1201462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How Well Do the Methods Work</a:t>
            </a:r>
          </a:p>
        </p:txBody>
      </p:sp>
      <p:graphicFrame>
        <p:nvGraphicFramePr>
          <p:cNvPr id="4" name="Table 3"/>
          <p:cNvGraphicFramePr>
            <a:graphicFrameLocks noGrp="1"/>
          </p:cNvGraphicFramePr>
          <p:nvPr>
            <p:extLst>
              <p:ext uri="{D42A27DB-BD31-4B8C-83A1-F6EECF244321}">
                <p14:modId xmlns:p14="http://schemas.microsoft.com/office/powerpoint/2010/main" val="645739128"/>
              </p:ext>
            </p:extLst>
          </p:nvPr>
        </p:nvGraphicFramePr>
        <p:xfrm>
          <a:off x="1143000" y="3048000"/>
          <a:ext cx="6096000" cy="192031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946">
                <a:tc>
                  <a:txBody>
                    <a:bodyPr/>
                    <a:lstStyle/>
                    <a:p>
                      <a:pPr algn="ctr"/>
                      <a:endParaRPr lang="en-US" sz="3600" dirty="0"/>
                    </a:p>
                  </a:txBody>
                  <a:tcPr marT="45733" marB="45733">
                    <a:noFill/>
                  </a:tcPr>
                </a:tc>
                <a:tc>
                  <a:txBody>
                    <a:bodyPr/>
                    <a:lstStyle/>
                    <a:p>
                      <a:pPr algn="ctr"/>
                      <a:r>
                        <a:rPr lang="en-US" sz="3600" b="1" dirty="0">
                          <a:solidFill>
                            <a:srgbClr val="FF0000"/>
                          </a:solidFill>
                        </a:rPr>
                        <a:t>Positive</a:t>
                      </a:r>
                    </a:p>
                  </a:txBody>
                  <a:tcPr marT="45733" marB="45733">
                    <a:noFill/>
                  </a:tcPr>
                </a:tc>
                <a:tc>
                  <a:txBody>
                    <a:bodyPr/>
                    <a:lstStyle/>
                    <a:p>
                      <a:pPr algn="ctr"/>
                      <a:r>
                        <a:rPr lang="en-US" sz="3600" dirty="0">
                          <a:solidFill>
                            <a:srgbClr val="FF0000"/>
                          </a:solidFill>
                        </a:rPr>
                        <a:t>Negative</a:t>
                      </a:r>
                    </a:p>
                  </a:txBody>
                  <a:tcPr marT="45733" marB="45733">
                    <a:noFill/>
                  </a:tcPr>
                </a:tc>
                <a:extLst>
                  <a:ext uri="{0D108BD9-81ED-4DB2-BD59-A6C34878D82A}">
                    <a16:rowId xmlns:a16="http://schemas.microsoft.com/office/drawing/2014/main" val="10000"/>
                  </a:ext>
                </a:extLst>
              </a:tr>
              <a:tr h="370946">
                <a:tc>
                  <a:txBody>
                    <a:bodyPr/>
                    <a:lstStyle/>
                    <a:p>
                      <a:pPr algn="ctr"/>
                      <a:r>
                        <a:rPr lang="en-US" sz="3600" b="1" dirty="0">
                          <a:solidFill>
                            <a:srgbClr val="FF0000"/>
                          </a:solidFill>
                        </a:rPr>
                        <a:t>Positive</a:t>
                      </a:r>
                    </a:p>
                  </a:txBody>
                  <a:tcPr marT="45733" marB="45733">
                    <a:noFill/>
                  </a:tcPr>
                </a:tc>
                <a:tc>
                  <a:txBody>
                    <a:bodyPr/>
                    <a:lstStyle/>
                    <a:p>
                      <a:pPr algn="ctr"/>
                      <a:r>
                        <a:rPr lang="en-US" sz="3600" dirty="0"/>
                        <a:t>TP</a:t>
                      </a:r>
                    </a:p>
                  </a:txBody>
                  <a:tcPr marT="45733" marB="45733">
                    <a:noFill/>
                  </a:tcPr>
                </a:tc>
                <a:tc>
                  <a:txBody>
                    <a:bodyPr/>
                    <a:lstStyle/>
                    <a:p>
                      <a:pPr algn="ctr"/>
                      <a:r>
                        <a:rPr lang="en-US" sz="3600" dirty="0"/>
                        <a:t>FN</a:t>
                      </a:r>
                    </a:p>
                  </a:txBody>
                  <a:tcPr marT="45733" marB="45733">
                    <a:noFill/>
                  </a:tcPr>
                </a:tc>
                <a:extLst>
                  <a:ext uri="{0D108BD9-81ED-4DB2-BD59-A6C34878D82A}">
                    <a16:rowId xmlns:a16="http://schemas.microsoft.com/office/drawing/2014/main" val="10001"/>
                  </a:ext>
                </a:extLst>
              </a:tr>
              <a:tr h="370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FF0000"/>
                          </a:solidFill>
                        </a:rPr>
                        <a:t>Negative</a:t>
                      </a:r>
                    </a:p>
                  </a:txBody>
                  <a:tcPr marT="45733" marB="45733">
                    <a:noFill/>
                  </a:tcPr>
                </a:tc>
                <a:tc>
                  <a:txBody>
                    <a:bodyPr/>
                    <a:lstStyle/>
                    <a:p>
                      <a:pPr algn="ctr"/>
                      <a:r>
                        <a:rPr lang="en-US" sz="3600"/>
                        <a:t>FP</a:t>
                      </a:r>
                      <a:endParaRPr lang="en-US" sz="3600" dirty="0"/>
                    </a:p>
                  </a:txBody>
                  <a:tcPr marT="45733" marB="45733">
                    <a:noFill/>
                  </a:tcPr>
                </a:tc>
                <a:tc>
                  <a:txBody>
                    <a:bodyPr/>
                    <a:lstStyle/>
                    <a:p>
                      <a:pPr algn="ctr"/>
                      <a:r>
                        <a:rPr lang="en-US" sz="3600" dirty="0"/>
                        <a:t>TN</a:t>
                      </a:r>
                    </a:p>
                  </a:txBody>
                  <a:tcPr marT="45733" marB="45733">
                    <a:noFill/>
                  </a:tcPr>
                </a:tc>
                <a:extLst>
                  <a:ext uri="{0D108BD9-81ED-4DB2-BD59-A6C34878D82A}">
                    <a16:rowId xmlns:a16="http://schemas.microsoft.com/office/drawing/2014/main" val="10002"/>
                  </a:ext>
                </a:extLst>
              </a:tr>
            </a:tbl>
          </a:graphicData>
        </a:graphic>
      </p:graphicFrame>
      <p:sp>
        <p:nvSpPr>
          <p:cNvPr id="30741" name="TextBox 4"/>
          <p:cNvSpPr txBox="1">
            <a:spLocks noChangeArrowheads="1"/>
          </p:cNvSpPr>
          <p:nvPr/>
        </p:nvSpPr>
        <p:spPr bwMode="auto">
          <a:xfrm>
            <a:off x="3886200" y="2514600"/>
            <a:ext cx="381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altLang="en-US" sz="2000" b="1">
                <a:solidFill>
                  <a:srgbClr val="002060"/>
                </a:solidFill>
              </a:rPr>
              <a:t>Predicted</a:t>
            </a:r>
          </a:p>
        </p:txBody>
      </p:sp>
      <p:sp>
        <p:nvSpPr>
          <p:cNvPr id="30742" name="TextBox 5"/>
          <p:cNvSpPr txBox="1">
            <a:spLocks noChangeArrowheads="1"/>
          </p:cNvSpPr>
          <p:nvPr/>
        </p:nvSpPr>
        <p:spPr bwMode="auto">
          <a:xfrm>
            <a:off x="274638" y="3124200"/>
            <a:ext cx="4921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altLang="en-US" sz="2000" b="1">
                <a:solidFill>
                  <a:srgbClr val="002060"/>
                </a:solidFill>
              </a:rPr>
              <a:t>Actual</a:t>
            </a:r>
          </a:p>
        </p:txBody>
      </p:sp>
    </p:spTree>
    <p:extLst>
      <p:ext uri="{BB962C8B-B14F-4D97-AF65-F5344CB8AC3E}">
        <p14:creationId xmlns:p14="http://schemas.microsoft.com/office/powerpoint/2010/main" val="2503799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How Well Do the Methods Work</a:t>
            </a:r>
          </a:p>
        </p:txBody>
      </p:sp>
      <p:sp>
        <p:nvSpPr>
          <p:cNvPr id="31747" name="Content Placeholder 2"/>
          <p:cNvSpPr>
            <a:spLocks noGrp="1"/>
          </p:cNvSpPr>
          <p:nvPr>
            <p:ph idx="1"/>
          </p:nvPr>
        </p:nvSpPr>
        <p:spPr/>
        <p:txBody>
          <a:bodyPr/>
          <a:lstStyle/>
          <a:p>
            <a:r>
              <a:rPr lang="en-US" altLang="en-US" dirty="0"/>
              <a:t>Sensitivity(Sn): Sensitivity is defined as positive results that has been predicted correctly</a:t>
            </a:r>
          </a:p>
          <a:p>
            <a:endParaRPr lang="en-US" altLang="en-US" dirty="0"/>
          </a:p>
          <a:p>
            <a:pPr lvl="1">
              <a:buFont typeface="Wingdings" pitchFamily="2" charset="2"/>
              <a:buNone/>
            </a:pPr>
            <a:r>
              <a:rPr lang="en-US" altLang="en-US" dirty="0"/>
              <a:t>Sensitivity (Sn) = TP/(TP + FN) </a:t>
            </a:r>
          </a:p>
        </p:txBody>
      </p:sp>
    </p:spTree>
    <p:extLst>
      <p:ext uri="{BB962C8B-B14F-4D97-AF65-F5344CB8AC3E}">
        <p14:creationId xmlns:p14="http://schemas.microsoft.com/office/powerpoint/2010/main" val="4035538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How Well Do the Methods Work</a:t>
            </a:r>
          </a:p>
        </p:txBody>
      </p:sp>
      <p:sp>
        <p:nvSpPr>
          <p:cNvPr id="32771" name="Content Placeholder 2"/>
          <p:cNvSpPr>
            <a:spLocks noGrp="1"/>
          </p:cNvSpPr>
          <p:nvPr>
            <p:ph idx="1"/>
          </p:nvPr>
        </p:nvSpPr>
        <p:spPr>
          <a:xfrm>
            <a:off x="566738" y="1828800"/>
            <a:ext cx="8001000" cy="4267200"/>
          </a:xfrm>
        </p:spPr>
        <p:txBody>
          <a:bodyPr/>
          <a:lstStyle/>
          <a:p>
            <a:r>
              <a:rPr lang="en-US" altLang="en-US" dirty="0"/>
              <a:t>Specificity (</a:t>
            </a:r>
            <a:r>
              <a:rPr lang="en-US" altLang="en-US" dirty="0" err="1"/>
              <a:t>Sp</a:t>
            </a:r>
            <a:r>
              <a:rPr lang="en-US" altLang="en-US" dirty="0"/>
              <a:t>): Specificity is defined as the portion of Negative results of the prediction that is correct</a:t>
            </a:r>
          </a:p>
          <a:p>
            <a:pPr lvl="1">
              <a:buFont typeface="Wingdings" pitchFamily="2" charset="2"/>
              <a:buNone/>
            </a:pPr>
            <a:endParaRPr lang="en-US" altLang="en-US" dirty="0"/>
          </a:p>
          <a:p>
            <a:pPr lvl="1">
              <a:buFont typeface="Wingdings" pitchFamily="2" charset="2"/>
              <a:buNone/>
            </a:pPr>
            <a:r>
              <a:rPr lang="en-US" altLang="en-US" dirty="0"/>
              <a:t>Specificity (</a:t>
            </a:r>
            <a:r>
              <a:rPr lang="en-US" altLang="en-US" dirty="0" err="1"/>
              <a:t>Sp</a:t>
            </a:r>
            <a:r>
              <a:rPr lang="en-US" altLang="en-US" dirty="0"/>
              <a:t>) </a:t>
            </a:r>
            <a:r>
              <a:rPr lang="en-US" altLang="en-US"/>
              <a:t>= TN </a:t>
            </a:r>
            <a:r>
              <a:rPr lang="en-US" altLang="en-US" dirty="0"/>
              <a:t>/ </a:t>
            </a:r>
            <a:r>
              <a:rPr lang="en-US" altLang="en-US"/>
              <a:t>(TN </a:t>
            </a:r>
            <a:r>
              <a:rPr lang="en-US" altLang="en-US" dirty="0"/>
              <a:t>+ FP) </a:t>
            </a:r>
          </a:p>
        </p:txBody>
      </p:sp>
    </p:spTree>
    <p:extLst>
      <p:ext uri="{BB962C8B-B14F-4D97-AF65-F5344CB8AC3E}">
        <p14:creationId xmlns:p14="http://schemas.microsoft.com/office/powerpoint/2010/main" val="229133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How Well Do the Methods Work</a:t>
            </a:r>
          </a:p>
        </p:txBody>
      </p:sp>
      <p:sp>
        <p:nvSpPr>
          <p:cNvPr id="33795" name="Content Placeholder 2"/>
          <p:cNvSpPr>
            <a:spLocks noGrp="1"/>
          </p:cNvSpPr>
          <p:nvPr>
            <p:ph idx="1"/>
          </p:nvPr>
        </p:nvSpPr>
        <p:spPr/>
        <p:txBody>
          <a:bodyPr/>
          <a:lstStyle/>
          <a:p>
            <a:r>
              <a:rPr lang="en-US" altLang="en-US"/>
              <a:t>Question</a:t>
            </a:r>
          </a:p>
          <a:p>
            <a:pPr lvl="1"/>
            <a:r>
              <a:rPr lang="en-US" altLang="en-US"/>
              <a:t>For a perfect prediction, what is the value of Sn and Sp?</a:t>
            </a:r>
          </a:p>
        </p:txBody>
      </p:sp>
    </p:spTree>
    <p:extLst>
      <p:ext uri="{BB962C8B-B14F-4D97-AF65-F5344CB8AC3E}">
        <p14:creationId xmlns:p14="http://schemas.microsoft.com/office/powerpoint/2010/main" val="247767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Means and Medians</a:t>
            </a:r>
          </a:p>
        </p:txBody>
      </p:sp>
      <p:sp>
        <p:nvSpPr>
          <p:cNvPr id="3" name="Content Placeholder 2"/>
          <p:cNvSpPr>
            <a:spLocks noGrp="1"/>
          </p:cNvSpPr>
          <p:nvPr>
            <p:ph idx="1"/>
          </p:nvPr>
        </p:nvSpPr>
        <p:spPr/>
        <p:txBody>
          <a:bodyPr/>
          <a:lstStyle/>
          <a:p>
            <a:r>
              <a:rPr lang="en-US" dirty="0"/>
              <a:t>What most people call an “average” is what statisticians call a mean.</a:t>
            </a:r>
          </a:p>
          <a:p>
            <a:r>
              <a:rPr lang="en-US" dirty="0"/>
              <a:t>The median is half way point of your list of number.</a:t>
            </a:r>
          </a:p>
          <a:p>
            <a:r>
              <a:rPr lang="en-US" u="sng" dirty="0"/>
              <a:t>Please figure out algorithms to calculate mean and median.</a:t>
            </a:r>
          </a:p>
        </p:txBody>
      </p:sp>
    </p:spTree>
    <p:extLst>
      <p:ext uri="{BB962C8B-B14F-4D97-AF65-F5344CB8AC3E}">
        <p14:creationId xmlns:p14="http://schemas.microsoft.com/office/powerpoint/2010/main" val="1958284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How Well Do the Methods Work</a:t>
            </a:r>
          </a:p>
        </p:txBody>
      </p:sp>
      <p:sp>
        <p:nvSpPr>
          <p:cNvPr id="34819" name="Content Placeholder 2"/>
          <p:cNvSpPr>
            <a:spLocks noGrp="1"/>
          </p:cNvSpPr>
          <p:nvPr>
            <p:ph idx="1"/>
          </p:nvPr>
        </p:nvSpPr>
        <p:spPr/>
        <p:txBody>
          <a:bodyPr>
            <a:normAutofit lnSpcReduction="10000"/>
          </a:bodyPr>
          <a:lstStyle/>
          <a:p>
            <a:r>
              <a:rPr lang="en-US" altLang="en-US" b="1" dirty="0"/>
              <a:t>Correlation coefficient </a:t>
            </a:r>
            <a:r>
              <a:rPr lang="en-US" altLang="en-US" dirty="0"/>
              <a:t>combines the sensitivity and specificity. </a:t>
            </a:r>
          </a:p>
          <a:p>
            <a:pPr lvl="1">
              <a:buFont typeface="Wingdings" pitchFamily="2" charset="2"/>
              <a:buNone/>
            </a:pPr>
            <a:endParaRPr lang="en-US" altLang="en-US" dirty="0"/>
          </a:p>
          <a:p>
            <a:pPr lvl="1">
              <a:buFont typeface="Wingdings" pitchFamily="2" charset="2"/>
              <a:buNone/>
            </a:pPr>
            <a:r>
              <a:rPr lang="en-US" altLang="en-US" dirty="0"/>
              <a:t>CC=[(TP x TN) – (FN x FP))]÷ </a:t>
            </a:r>
          </a:p>
          <a:p>
            <a:pPr lvl="1">
              <a:buFont typeface="Wingdings" pitchFamily="2" charset="2"/>
              <a:buNone/>
            </a:pPr>
            <a:r>
              <a:rPr lang="en-US" altLang="en-US" dirty="0"/>
              <a:t>		</a:t>
            </a:r>
            <a:r>
              <a:rPr lang="en-US" altLang="en-US" dirty="0" err="1"/>
              <a:t>sqrt</a:t>
            </a:r>
            <a:r>
              <a:rPr lang="en-US" altLang="en-US" dirty="0"/>
              <a:t>[(TP+FN)(TN+FP)(TP+FP)(TN+FN)]</a:t>
            </a:r>
          </a:p>
          <a:p>
            <a:pPr lvl="1">
              <a:buFont typeface="Wingdings" pitchFamily="2" charset="2"/>
              <a:buNone/>
            </a:pPr>
            <a:endParaRPr lang="en-US" altLang="en-US" dirty="0"/>
          </a:p>
          <a:p>
            <a:pPr lvl="1">
              <a:buFont typeface="Wingdings" pitchFamily="2" charset="2"/>
              <a:buNone/>
            </a:pPr>
            <a:r>
              <a:rPr lang="en-US" altLang="en-US" dirty="0"/>
              <a:t>CC ranges from 1 to -1; where 1 means a prefect prediction; and a value of -1 indicates that every coding regions has been predicted as noncoding, and vice versa.</a:t>
            </a:r>
          </a:p>
        </p:txBody>
      </p:sp>
    </p:spTree>
    <p:extLst>
      <p:ext uri="{BB962C8B-B14F-4D97-AF65-F5344CB8AC3E}">
        <p14:creationId xmlns:p14="http://schemas.microsoft.com/office/powerpoint/2010/main" val="272168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a:t>
            </a:r>
          </a:p>
        </p:txBody>
      </p:sp>
      <p:sp>
        <p:nvSpPr>
          <p:cNvPr id="3" name="Content Placeholder 2"/>
          <p:cNvSpPr>
            <a:spLocks noGrp="1"/>
          </p:cNvSpPr>
          <p:nvPr>
            <p:ph idx="1"/>
          </p:nvPr>
        </p:nvSpPr>
        <p:spPr/>
        <p:txBody>
          <a:bodyPr>
            <a:normAutofit lnSpcReduction="10000"/>
          </a:bodyPr>
          <a:lstStyle/>
          <a:p>
            <a:r>
              <a:rPr lang="en-US" dirty="0"/>
              <a:t>An outlier is when you have an observation that does not follow the pattern of the data.</a:t>
            </a:r>
          </a:p>
          <a:p>
            <a:endParaRPr lang="en-US" dirty="0"/>
          </a:p>
          <a:p>
            <a:r>
              <a:rPr lang="en-US" dirty="0"/>
              <a:t>When you have outliers, the median often gives a fair reflection of the data than the mean.</a:t>
            </a:r>
          </a:p>
          <a:p>
            <a:endParaRPr lang="en-US" dirty="0"/>
          </a:p>
          <a:p>
            <a:r>
              <a:rPr lang="en-US" dirty="0"/>
              <a:t>Generally speaking, means are better than medians for planning and making decision.</a:t>
            </a:r>
          </a:p>
          <a:p>
            <a:endParaRPr lang="en-US" dirty="0"/>
          </a:p>
        </p:txBody>
      </p:sp>
    </p:spTree>
    <p:extLst>
      <p:ext uri="{BB962C8B-B14F-4D97-AF65-F5344CB8AC3E}">
        <p14:creationId xmlns:p14="http://schemas.microsoft.com/office/powerpoint/2010/main" val="101476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r>
              <a:rPr lang="en-US" dirty="0"/>
              <a:t>Here is a die rolling game:</a:t>
            </a:r>
          </a:p>
          <a:p>
            <a:r>
              <a:rPr lang="en-US" dirty="0"/>
              <a:t>You roll a die and if you get 1-5, I give you $20; if you roll a 6, you give me $1,000. Would you play? Explain your answer.</a:t>
            </a:r>
          </a:p>
        </p:txBody>
      </p:sp>
    </p:spTree>
    <p:extLst>
      <p:ext uri="{BB962C8B-B14F-4D97-AF65-F5344CB8AC3E}">
        <p14:creationId xmlns:p14="http://schemas.microsoft.com/office/powerpoint/2010/main" val="73617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 Deviation and Interquartile Range</a:t>
            </a:r>
          </a:p>
        </p:txBody>
      </p:sp>
      <p:sp>
        <p:nvSpPr>
          <p:cNvPr id="3" name="Content Placeholder 2"/>
          <p:cNvSpPr>
            <a:spLocks noGrp="1"/>
          </p:cNvSpPr>
          <p:nvPr>
            <p:ph idx="1"/>
          </p:nvPr>
        </p:nvSpPr>
        <p:spPr/>
        <p:txBody>
          <a:bodyPr>
            <a:normAutofit lnSpcReduction="10000"/>
          </a:bodyPr>
          <a:lstStyle/>
          <a:p>
            <a:r>
              <a:rPr lang="en-US" dirty="0"/>
              <a:t>A person had his head in oven and his feet in the fridge. He said, “on average, pretty good”.</a:t>
            </a:r>
          </a:p>
          <a:p>
            <a:r>
              <a:rPr lang="en-US" dirty="0"/>
              <a:t>You generally want to know more than average of a data set.</a:t>
            </a:r>
          </a:p>
          <a:p>
            <a:pPr lvl="1"/>
            <a:r>
              <a:rPr lang="en-US" dirty="0"/>
              <a:t>How much the data vary around that average: a </a:t>
            </a:r>
            <a:r>
              <a:rPr lang="en-US" u="sng" dirty="0"/>
              <a:t>measure of spread</a:t>
            </a:r>
          </a:p>
          <a:p>
            <a:pPr lvl="2"/>
            <a:r>
              <a:rPr lang="en-US" dirty="0"/>
              <a:t>The measure of spread normally reported with a mean is the </a:t>
            </a:r>
            <a:r>
              <a:rPr lang="en-US" u="sng" dirty="0"/>
              <a:t>standard deviation</a:t>
            </a:r>
            <a:r>
              <a:rPr lang="en-US" dirty="0"/>
              <a:t>;</a:t>
            </a:r>
          </a:p>
          <a:p>
            <a:pPr lvl="2"/>
            <a:r>
              <a:rPr lang="en-US" dirty="0"/>
              <a:t>The measure of spread normally reported with a median is the </a:t>
            </a:r>
            <a:r>
              <a:rPr lang="en-US" u="sng" dirty="0"/>
              <a:t>interquartile range</a:t>
            </a:r>
            <a:r>
              <a:rPr lang="en-US" dirty="0"/>
              <a:t>. </a:t>
            </a:r>
          </a:p>
        </p:txBody>
      </p:sp>
    </p:spTree>
    <p:extLst>
      <p:ext uri="{BB962C8B-B14F-4D97-AF65-F5344CB8AC3E}">
        <p14:creationId xmlns:p14="http://schemas.microsoft.com/office/powerpoint/2010/main" val="90868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 Deviation and Interquartile Range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Standard deviation: </a:t>
                </a:r>
              </a:p>
              <a:p>
                <a:pPr lvl="1"/>
                <a14:m>
                  <m:oMath xmlns:m="http://schemas.openxmlformats.org/officeDocument/2006/math">
                    <m:r>
                      <a:rPr lang="en-US" i="1" smtClean="0">
                        <a:latin typeface="Cambria Math"/>
                        <a:ea typeface="Cambria Math"/>
                      </a:rPr>
                      <m:t>𝛿</m:t>
                    </m:r>
                    <m:r>
                      <a:rPr lang="en-US" b="0" i="1" smtClean="0">
                        <a:latin typeface="Cambria Math"/>
                        <a:ea typeface="Cambria Math"/>
                      </a:rPr>
                      <m:t>= </m:t>
                    </m:r>
                    <m:rad>
                      <m:radPr>
                        <m:degHide m:val="on"/>
                        <m:ctrlPr>
                          <a:rPr lang="en-US" b="0" i="1" smtClean="0">
                            <a:latin typeface="Cambria Math" panose="02040503050406030204" pitchFamily="18" charset="0"/>
                            <a:ea typeface="Cambria Math"/>
                          </a:rPr>
                        </m:ctrlPr>
                      </m:radPr>
                      <m:deg/>
                      <m:e>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𝑁</m:t>
                            </m:r>
                          </m:den>
                        </m:f>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𝑁</m:t>
                            </m:r>
                          </m:sup>
                          <m:e>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𝑖</m:t>
                                    </m:r>
                                  </m:sub>
                                </m:sSub>
                                <m:r>
                                  <a:rPr lang="en-US" b="0" i="1" smtClean="0">
                                    <a:latin typeface="Cambria Math"/>
                                    <a:ea typeface="Cambria Math"/>
                                  </a:rPr>
                                  <m:t> − </m:t>
                                </m:r>
                                <m:r>
                                  <a:rPr lang="en-US" b="0" i="1" smtClean="0">
                                    <a:latin typeface="Cambria Math"/>
                                    <a:ea typeface="Cambria Math"/>
                                  </a:rPr>
                                  <m:t>𝜇</m:t>
                                </m:r>
                                <m:r>
                                  <a:rPr lang="en-US" b="0" i="1" smtClean="0">
                                    <a:latin typeface="Cambria Math"/>
                                    <a:ea typeface="Cambria Math"/>
                                  </a:rPr>
                                  <m:t>)</m:t>
                                </m:r>
                              </m:e>
                              <m:sup>
                                <m:r>
                                  <a:rPr lang="en-US" b="0" i="1" smtClean="0">
                                    <a:latin typeface="Cambria Math"/>
                                    <a:ea typeface="Cambria Math"/>
                                  </a:rPr>
                                  <m:t>2</m:t>
                                </m:r>
                              </m:sup>
                            </m:sSup>
                          </m:e>
                        </m:nary>
                      </m:e>
                    </m:rad>
                  </m:oMath>
                </a14:m>
                <a:endParaRPr lang="en-US" dirty="0"/>
              </a:p>
              <a:p>
                <a:pPr lvl="1"/>
                <a14:m>
                  <m:oMath xmlns:m="http://schemas.openxmlformats.org/officeDocument/2006/math">
                    <m:r>
                      <a:rPr lang="en-US" i="1">
                        <a:latin typeface="Cambria Math"/>
                        <a:ea typeface="Cambria Math"/>
                      </a:rPr>
                      <m:t>𝛿</m:t>
                    </m:r>
                    <m:r>
                      <a:rPr lang="en-US" i="1">
                        <a:latin typeface="Cambria Math"/>
                        <a:ea typeface="Cambria Math"/>
                      </a:rPr>
                      <m:t>= </m:t>
                    </m:r>
                    <m:rad>
                      <m:radPr>
                        <m:degHide m:val="on"/>
                        <m:ctrlPr>
                          <a:rPr lang="en-US" i="1">
                            <a:latin typeface="Cambria Math" panose="02040503050406030204" pitchFamily="18" charset="0"/>
                            <a:ea typeface="Cambria Math"/>
                          </a:rPr>
                        </m:ctrlPr>
                      </m:radPr>
                      <m:deg/>
                      <m:e>
                        <m:nary>
                          <m:naryPr>
                            <m:chr m:val="∑"/>
                            <m:ctrlPr>
                              <a:rPr lang="en-US" i="1">
                                <a:latin typeface="Cambria Math" panose="02040503050406030204" pitchFamily="18" charset="0"/>
                                <a:ea typeface="Cambria Math"/>
                              </a:rPr>
                            </m:ctrlPr>
                          </m:naryPr>
                          <m:sub>
                            <m:r>
                              <m:rPr>
                                <m:brk m:alnAt="23"/>
                              </m:rPr>
                              <a:rPr lang="en-US" i="1">
                                <a:latin typeface="Cambria Math"/>
                                <a:ea typeface="Cambria Math"/>
                              </a:rPr>
                              <m:t>𝑖</m:t>
                            </m:r>
                            <m:r>
                              <a:rPr lang="en-US" i="1">
                                <a:latin typeface="Cambria Math"/>
                                <a:ea typeface="Cambria Math"/>
                              </a:rPr>
                              <m:t>=1</m:t>
                            </m:r>
                          </m:sub>
                          <m:sup>
                            <m:r>
                              <a:rPr lang="en-US" i="1">
                                <a:latin typeface="Cambria Math"/>
                                <a:ea typeface="Cambria Math"/>
                              </a:rPr>
                              <m:t>𝑁</m:t>
                            </m:r>
                          </m:sup>
                          <m:e>
                            <m:sSub>
                              <m:sSubPr>
                                <m:ctrlPr>
                                  <a:rPr lang="en-US"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𝑖</m:t>
                                </m:r>
                              </m:sub>
                            </m:sSub>
                            <m:sSup>
                              <m:sSupPr>
                                <m:ctrlPr>
                                  <a:rPr lang="en-US" i="1">
                                    <a:latin typeface="Cambria Math" panose="02040503050406030204" pitchFamily="18" charset="0"/>
                                    <a:ea typeface="Cambria Math"/>
                                  </a:rPr>
                                </m:ctrlPr>
                              </m:sSupPr>
                              <m:e>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𝑥</m:t>
                                    </m:r>
                                  </m:e>
                                  <m:sub>
                                    <m:r>
                                      <a:rPr lang="en-US" i="1">
                                        <a:latin typeface="Cambria Math"/>
                                        <a:ea typeface="Cambria Math"/>
                                      </a:rPr>
                                      <m:t>𝑖</m:t>
                                    </m:r>
                                  </m:sub>
                                </m:sSub>
                                <m:r>
                                  <a:rPr lang="en-US" i="1">
                                    <a:latin typeface="Cambria Math"/>
                                    <a:ea typeface="Cambria Math"/>
                                  </a:rPr>
                                  <m:t> − </m:t>
                                </m:r>
                                <m:r>
                                  <a:rPr lang="en-US" i="1">
                                    <a:latin typeface="Cambria Math"/>
                                    <a:ea typeface="Cambria Math"/>
                                  </a:rPr>
                                  <m:t>𝜇</m:t>
                                </m:r>
                                <m:r>
                                  <a:rPr lang="en-US" i="1">
                                    <a:latin typeface="Cambria Math"/>
                                    <a:ea typeface="Cambria Math"/>
                                  </a:rPr>
                                  <m:t>)</m:t>
                                </m:r>
                              </m:e>
                              <m:sup>
                                <m:r>
                                  <a:rPr lang="en-US" i="1">
                                    <a:latin typeface="Cambria Math"/>
                                    <a:ea typeface="Cambria Math"/>
                                  </a:rPr>
                                  <m:t>2</m:t>
                                </m:r>
                              </m:sup>
                            </m:sSup>
                          </m:e>
                        </m:nary>
                      </m:e>
                    </m:rad>
                  </m:oMath>
                </a14:m>
                <a:endParaRPr lang="en-US" dirty="0"/>
              </a:p>
              <a:p>
                <a:r>
                  <a:rPr lang="en-US" dirty="0"/>
                  <a:t>Interquartile Range: </a:t>
                </a:r>
              </a:p>
              <a:p>
                <a:pPr lvl="1"/>
                <a:r>
                  <a:rPr lang="en-US" dirty="0"/>
                  <a:t>IQR = </a:t>
                </a:r>
                <a:r>
                  <a:rPr lang="en-US" i="1" dirty="0"/>
                  <a:t>Q</a:t>
                </a:r>
                <a:r>
                  <a:rPr lang="en-US" baseline="-25000" dirty="0"/>
                  <a:t>3</a:t>
                </a:r>
                <a:r>
                  <a:rPr lang="en-US" dirty="0"/>
                  <a:t> −  </a:t>
                </a:r>
                <a:r>
                  <a:rPr lang="en-US" i="1" dirty="0"/>
                  <a:t>Q</a:t>
                </a:r>
                <a:r>
                  <a:rPr lang="en-US" baseline="-25000" dirty="0"/>
                  <a:t>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52626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Deviation</a:t>
            </a:r>
          </a:p>
        </p:txBody>
      </p:sp>
      <p:sp>
        <p:nvSpPr>
          <p:cNvPr id="3" name="Content Placeholder 2"/>
          <p:cNvSpPr>
            <a:spLocks noGrp="1"/>
          </p:cNvSpPr>
          <p:nvPr>
            <p:ph idx="1"/>
          </p:nvPr>
        </p:nvSpPr>
        <p:spPr/>
        <p:txBody>
          <a:bodyPr/>
          <a:lstStyle/>
          <a:p>
            <a:r>
              <a:rPr lang="en-US" dirty="0"/>
              <a:t>A list of array</a:t>
            </a:r>
          </a:p>
          <a:p>
            <a:pPr marL="0" indent="0">
              <a:buNone/>
            </a:pPr>
            <a:r>
              <a:rPr lang="en-US" dirty="0"/>
              <a:t>2, 4, 4, 4, 5, 5, 7, 9</a:t>
            </a:r>
          </a:p>
          <a:p>
            <a:pPr marL="0" indent="0">
              <a:buNone/>
            </a:pPr>
            <a:endParaRPr lang="en-US" dirty="0"/>
          </a:p>
          <a:p>
            <a:pPr marL="0" indent="0">
              <a:buNone/>
            </a:pPr>
            <a:r>
              <a:rPr lang="en-US" dirty="0"/>
              <a:t>What is the mean? </a:t>
            </a:r>
          </a:p>
          <a:p>
            <a:pPr marL="0" indent="0">
              <a:buNone/>
            </a:pPr>
            <a:endParaRPr lang="en-US" dirty="0"/>
          </a:p>
          <a:p>
            <a:pPr marL="0" indent="0">
              <a:buNone/>
            </a:pPr>
            <a:r>
              <a:rPr lang="en-US" dirty="0"/>
              <a:t>What is the standard deviation?</a:t>
            </a:r>
          </a:p>
        </p:txBody>
      </p:sp>
    </p:spTree>
    <p:extLst>
      <p:ext uri="{BB962C8B-B14F-4D97-AF65-F5344CB8AC3E}">
        <p14:creationId xmlns:p14="http://schemas.microsoft.com/office/powerpoint/2010/main" val="3265304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2039</TotalTime>
  <Words>1914</Words>
  <Application>Microsoft Office PowerPoint</Application>
  <PresentationFormat>On-screen Show (4:3)</PresentationFormat>
  <Paragraphs>238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Cambria Math</vt:lpstr>
      <vt:lpstr>Verdana</vt:lpstr>
      <vt:lpstr>Wingdings</vt:lpstr>
      <vt:lpstr>Office Theme</vt:lpstr>
      <vt:lpstr>Introduction to Statistics</vt:lpstr>
      <vt:lpstr>What is Statistics?</vt:lpstr>
      <vt:lpstr>Statistics and Data</vt:lpstr>
      <vt:lpstr>Means and Medians</vt:lpstr>
      <vt:lpstr>Outlier</vt:lpstr>
      <vt:lpstr>Question</vt:lpstr>
      <vt:lpstr>Standard Deviation and Interquartile Range</vt:lpstr>
      <vt:lpstr>Standard Deviation and Interquartile Range</vt:lpstr>
      <vt:lpstr>Standard Deviation</vt:lpstr>
      <vt:lpstr>Standard Deviation</vt:lpstr>
      <vt:lpstr>Standard Deviation</vt:lpstr>
      <vt:lpstr>Interquartile Range</vt:lpstr>
      <vt:lpstr>Descriptive statistics</vt:lpstr>
      <vt:lpstr>On different types of Data</vt:lpstr>
      <vt:lpstr>Skewed shot</vt:lpstr>
      <vt:lpstr>Skewed shot</vt:lpstr>
      <vt:lpstr>Bias</vt:lpstr>
      <vt:lpstr>How to Draw a Graph</vt:lpstr>
      <vt:lpstr>Normal Distribution</vt:lpstr>
      <vt:lpstr>Normal Distribution </vt:lpstr>
      <vt:lpstr>Data in Normal Distribution is NOT Normal</vt:lpstr>
      <vt:lpstr>Data in Normal Distribution is NOT Normal</vt:lpstr>
      <vt:lpstr>Statistical Analysis</vt:lpstr>
      <vt:lpstr>Statistical Analysis</vt:lpstr>
      <vt:lpstr>Variations</vt:lpstr>
      <vt:lpstr>Variations</vt:lpstr>
      <vt:lpstr>Standard Errors</vt:lpstr>
      <vt:lpstr>Variations</vt:lpstr>
      <vt:lpstr>Variations</vt:lpstr>
      <vt:lpstr>Variations</vt:lpstr>
      <vt:lpstr>Variations</vt:lpstr>
      <vt:lpstr>Margin of Error</vt:lpstr>
      <vt:lpstr>How Well Do the Methods Work</vt:lpstr>
      <vt:lpstr>How Well Do the Methods Work</vt:lpstr>
      <vt:lpstr>How Well Do the Methods Work</vt:lpstr>
      <vt:lpstr>How Well Do the Methods Work</vt:lpstr>
      <vt:lpstr>How Well Do the Methods Work</vt:lpstr>
      <vt:lpstr>How Well Do the Methods Work</vt:lpstr>
      <vt:lpstr>How Well Do the Methods Work</vt:lpstr>
      <vt:lpstr>How Well Do the Methods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Liu, Yunkai</dc:creator>
  <cp:lastModifiedBy>sai swaroop</cp:lastModifiedBy>
  <cp:revision>42</cp:revision>
  <dcterms:created xsi:type="dcterms:W3CDTF">2006-08-16T00:00:00Z</dcterms:created>
  <dcterms:modified xsi:type="dcterms:W3CDTF">2020-05-27T04:45:17Z</dcterms:modified>
</cp:coreProperties>
</file>