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3411299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nysalaries</a:t>
            </a:r>
            <a:r>
              <a:rPr lang="fr-FR" dirty="0"/>
              <a:t> = c(33750, 44000, 138188, 45566.67, 44000, 141666.67,</a:t>
            </a:r>
            <a:r>
              <a:rPr lang="en-US" dirty="0"/>
              <a:t> 292500, 5600000, 103500, 190000, 65000, 33750, 195000, 44000.04, 4600000, 194375, 33750, 112495.5, 95000, 301999, 181500, 33750, 185000, 205000, 44000)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boxplot(</a:t>
            </a:r>
            <a:r>
              <a:rPr lang="en-US" dirty="0" err="1"/>
              <a:t>nysalaries</a:t>
            </a:r>
            <a:r>
              <a:rPr lang="en-US" dirty="0"/>
              <a:t>/1000, </a:t>
            </a:r>
            <a:r>
              <a:rPr lang="en-US" dirty="0" err="1"/>
              <a:t>ylab</a:t>
            </a:r>
            <a:r>
              <a:rPr lang="en-US" dirty="0"/>
              <a:t>="Salaries in 1000's of US dollars")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median(</a:t>
            </a:r>
            <a:r>
              <a:rPr lang="en-US" dirty="0" err="1"/>
              <a:t>nysalaries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mean(</a:t>
            </a:r>
            <a:r>
              <a:rPr lang="en-US" dirty="0" err="1"/>
              <a:t>nysalaries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mean(</a:t>
            </a:r>
            <a:r>
              <a:rPr lang="en-US" dirty="0" err="1"/>
              <a:t>nysalaries</a:t>
            </a:r>
            <a:r>
              <a:rPr lang="en-US" dirty="0"/>
              <a:t>, trim=0.08)</a:t>
            </a:r>
          </a:p>
        </p:txBody>
      </p:sp>
    </p:spTree>
    <p:extLst>
      <p:ext uri="{BB962C8B-B14F-4D97-AF65-F5344CB8AC3E}">
        <p14:creationId xmlns:p14="http://schemas.microsoft.com/office/powerpoint/2010/main" val="156546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= </a:t>
            </a:r>
            <a:r>
              <a:rPr lang="en-US" dirty="0" err="1"/>
              <a:t>read.table</a:t>
            </a:r>
            <a:r>
              <a:rPr lang="en-US" dirty="0"/>
              <a:t>("LifeExpTable.txt")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lifeexp</a:t>
            </a:r>
            <a:r>
              <a:rPr lang="en-US" dirty="0"/>
              <a:t> = data[,2]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boxplot(</a:t>
            </a:r>
            <a:r>
              <a:rPr lang="en-US" dirty="0" err="1"/>
              <a:t>lifeexp</a:t>
            </a:r>
            <a:r>
              <a:rPr lang="en-US" dirty="0"/>
              <a:t>, </a:t>
            </a:r>
            <a:r>
              <a:rPr lang="en-US" dirty="0" err="1"/>
              <a:t>ylab</a:t>
            </a:r>
            <a:r>
              <a:rPr lang="en-US" dirty="0"/>
              <a:t>='Life Expectancy', </a:t>
            </a:r>
            <a:r>
              <a:rPr lang="en-US" dirty="0" err="1"/>
              <a:t>ylim</a:t>
            </a:r>
            <a:r>
              <a:rPr lang="en-US" dirty="0"/>
              <a:t>=c(40,90))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summary(</a:t>
            </a:r>
            <a:r>
              <a:rPr lang="en-US" dirty="0" err="1"/>
              <a:t>lifeexp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range(</a:t>
            </a:r>
            <a:r>
              <a:rPr lang="en-US" dirty="0" err="1"/>
              <a:t>lifeexp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max(</a:t>
            </a:r>
            <a:r>
              <a:rPr lang="en-US" dirty="0" err="1"/>
              <a:t>lifeexp</a:t>
            </a:r>
            <a:r>
              <a:rPr lang="en-US" dirty="0"/>
              <a:t>) - min(</a:t>
            </a:r>
            <a:r>
              <a:rPr lang="en-US" dirty="0" err="1"/>
              <a:t>lifeexp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IQR(</a:t>
            </a:r>
            <a:r>
              <a:rPr lang="en-US" dirty="0" err="1"/>
              <a:t>lifeexp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225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grades = c(79, 68, 69, 88, 90, 74, 87, 76, 93)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summary(grades)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var</a:t>
            </a:r>
            <a:r>
              <a:rPr lang="en-US" dirty="0"/>
              <a:t>(grades)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sd</a:t>
            </a:r>
            <a:r>
              <a:rPr lang="en-US" dirty="0"/>
              <a:t>(grades)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(grades))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round(</a:t>
            </a:r>
            <a:r>
              <a:rPr lang="en-US" dirty="0" err="1"/>
              <a:t>sd</a:t>
            </a:r>
            <a:r>
              <a:rPr lang="en-US" dirty="0"/>
              <a:t>(grades),1)</a:t>
            </a:r>
          </a:p>
        </p:txBody>
      </p:sp>
    </p:spTree>
    <p:extLst>
      <p:ext uri="{BB962C8B-B14F-4D97-AF65-F5344CB8AC3E}">
        <p14:creationId xmlns:p14="http://schemas.microsoft.com/office/powerpoint/2010/main" val="58401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nysalaries</a:t>
            </a:r>
            <a:r>
              <a:rPr lang="fr-FR" dirty="0"/>
              <a:t> = c(33750, 44000, 138188, 45566.67, 44000, 141666.67, </a:t>
            </a:r>
            <a:r>
              <a:rPr lang="en-US" dirty="0"/>
              <a:t>292500, 5600000, 103500, 190000, 65000, 33750, 195000, 44000.04, 4600000, 194375, 33750, 112495.5, 95000, 301999, 181500, 33750, 185000, 205000, 44000)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nysalariesTrim</a:t>
            </a:r>
            <a:r>
              <a:rPr lang="en-US" dirty="0"/>
              <a:t> = sort(</a:t>
            </a:r>
            <a:r>
              <a:rPr lang="en-US" dirty="0" err="1"/>
              <a:t>nysalaries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nysalariesTrim</a:t>
            </a:r>
            <a:r>
              <a:rPr lang="en-US" dirty="0"/>
              <a:t> = </a:t>
            </a:r>
            <a:r>
              <a:rPr lang="en-US" dirty="0" err="1"/>
              <a:t>nysalariesTrim</a:t>
            </a:r>
            <a:r>
              <a:rPr lang="en-US" dirty="0"/>
              <a:t>[3:23]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length(</a:t>
            </a:r>
            <a:r>
              <a:rPr lang="en-US" dirty="0" err="1"/>
              <a:t>nysalariesTrim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539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median = median(</a:t>
            </a:r>
            <a:r>
              <a:rPr lang="en-US" dirty="0" err="1"/>
              <a:t>nysalaries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mean = mean(</a:t>
            </a:r>
            <a:r>
              <a:rPr lang="en-US" dirty="0" err="1"/>
              <a:t>nysalaries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range = max(</a:t>
            </a:r>
            <a:r>
              <a:rPr lang="en-US" dirty="0" err="1"/>
              <a:t>nysalaries</a:t>
            </a:r>
            <a:r>
              <a:rPr lang="en-US" dirty="0"/>
              <a:t>) - min(</a:t>
            </a:r>
            <a:r>
              <a:rPr lang="en-US" dirty="0" err="1"/>
              <a:t>nysalaries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iqr</a:t>
            </a:r>
            <a:r>
              <a:rPr lang="en-US" dirty="0"/>
              <a:t> = IQR(</a:t>
            </a:r>
            <a:r>
              <a:rPr lang="en-US" dirty="0" err="1"/>
              <a:t>nysalaries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st.dev</a:t>
            </a:r>
            <a:r>
              <a:rPr lang="en-US" dirty="0"/>
              <a:t> = 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nysalaries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orign</a:t>
            </a:r>
            <a:r>
              <a:rPr lang="en-US" dirty="0"/>
              <a:t> = c(median, mean, range, </a:t>
            </a:r>
            <a:r>
              <a:rPr lang="en-US" dirty="0" err="1"/>
              <a:t>iqr</a:t>
            </a:r>
            <a:r>
              <a:rPr lang="en-US" dirty="0"/>
              <a:t>, </a:t>
            </a:r>
            <a:r>
              <a:rPr lang="en-US" dirty="0" err="1"/>
              <a:t>st.dev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8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medianTrim</a:t>
            </a:r>
            <a:r>
              <a:rPr lang="en-US" dirty="0"/>
              <a:t> = median(</a:t>
            </a:r>
            <a:r>
              <a:rPr lang="en-US" dirty="0" err="1"/>
              <a:t>nysalariesTrim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meanTrim</a:t>
            </a:r>
            <a:r>
              <a:rPr lang="en-US" dirty="0"/>
              <a:t> = mean(</a:t>
            </a:r>
            <a:r>
              <a:rPr lang="en-US" dirty="0" err="1"/>
              <a:t>nysalariesTrim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rangeTrim</a:t>
            </a:r>
            <a:r>
              <a:rPr lang="en-US" dirty="0"/>
              <a:t> = max(</a:t>
            </a:r>
            <a:r>
              <a:rPr lang="en-US" dirty="0" err="1"/>
              <a:t>nysalariesTrim</a:t>
            </a:r>
            <a:r>
              <a:rPr lang="en-US" dirty="0"/>
              <a:t>) - min(</a:t>
            </a:r>
            <a:r>
              <a:rPr lang="en-US" dirty="0" err="1"/>
              <a:t>nysalariesTrim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iqrTrim</a:t>
            </a:r>
            <a:r>
              <a:rPr lang="en-US" dirty="0"/>
              <a:t> = IQR(</a:t>
            </a:r>
            <a:r>
              <a:rPr lang="en-US" dirty="0" err="1"/>
              <a:t>nysalariesTrim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st.devTrim</a:t>
            </a:r>
            <a:r>
              <a:rPr lang="en-US" dirty="0"/>
              <a:t> = 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nysalariesTrim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trim = c(</a:t>
            </a:r>
            <a:r>
              <a:rPr lang="en-US" dirty="0" err="1"/>
              <a:t>medianTrim</a:t>
            </a:r>
            <a:r>
              <a:rPr lang="en-US" dirty="0"/>
              <a:t>, </a:t>
            </a:r>
            <a:r>
              <a:rPr lang="en-US" dirty="0" err="1"/>
              <a:t>meanTrim</a:t>
            </a:r>
            <a:r>
              <a:rPr lang="en-US" dirty="0"/>
              <a:t>, </a:t>
            </a:r>
            <a:r>
              <a:rPr lang="en-US" dirty="0" err="1"/>
              <a:t>rangeTrim</a:t>
            </a:r>
            <a:r>
              <a:rPr lang="en-US" dirty="0"/>
              <a:t>, </a:t>
            </a:r>
            <a:r>
              <a:rPr lang="en-US" dirty="0" err="1"/>
              <a:t>iqrTrim</a:t>
            </a:r>
            <a:r>
              <a:rPr lang="en-US" dirty="0"/>
              <a:t>, </a:t>
            </a:r>
            <a:r>
              <a:rPr lang="en-US" dirty="0" err="1"/>
              <a:t>st.devTrim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033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stats = 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orign</a:t>
            </a:r>
            <a:r>
              <a:rPr lang="en-US" dirty="0"/>
              <a:t>, trim)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rownames</a:t>
            </a:r>
            <a:r>
              <a:rPr lang="en-US" dirty="0"/>
              <a:t>(stats) = c('median', 'mean', 'range', 'IQR', '</a:t>
            </a:r>
            <a:r>
              <a:rPr lang="en-US" dirty="0" err="1"/>
              <a:t>std.dev</a:t>
            </a:r>
            <a:r>
              <a:rPr lang="en-US" dirty="0"/>
              <a:t>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stats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3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= </a:t>
            </a:r>
            <a:r>
              <a:rPr lang="en-US" dirty="0" err="1"/>
              <a:t>read.table</a:t>
            </a:r>
            <a:r>
              <a:rPr lang="en-US" dirty="0"/>
              <a:t>('LifeExpTable.txt')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lifeexp</a:t>
            </a:r>
            <a:r>
              <a:rPr lang="en-US" dirty="0"/>
              <a:t> = data[,2]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lifeexp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lifeexp</a:t>
            </a:r>
            <a:r>
              <a:rPr lang="en-US" dirty="0"/>
              <a:t>, breaks=5)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lifeexp</a:t>
            </a:r>
            <a:r>
              <a:rPr lang="en-US" dirty="0"/>
              <a:t>, breaks=5, </a:t>
            </a:r>
            <a:r>
              <a:rPr lang="en-US" dirty="0" err="1"/>
              <a:t>xlab</a:t>
            </a:r>
            <a:r>
              <a:rPr lang="en-US" dirty="0"/>
              <a:t> = 'Life Expectancy (years)')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lifeexp</a:t>
            </a:r>
            <a:r>
              <a:rPr lang="en-US" dirty="0"/>
              <a:t>, breaks=5, </a:t>
            </a:r>
            <a:r>
              <a:rPr lang="en-US" dirty="0" err="1"/>
              <a:t>xlab</a:t>
            </a:r>
            <a:r>
              <a:rPr lang="en-US" dirty="0"/>
              <a:t> = 'Life Expectancy (years)', main = 'Histogram of Life Expectancies')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lifeexp</a:t>
            </a:r>
            <a:r>
              <a:rPr lang="en-US" dirty="0"/>
              <a:t>, breaks=10, </a:t>
            </a:r>
            <a:r>
              <a:rPr lang="en-US" dirty="0" err="1"/>
              <a:t>xlab</a:t>
            </a:r>
            <a:r>
              <a:rPr lang="en-US" dirty="0"/>
              <a:t> = 'Life Expectancy (years)', main = 'Histogram of Life Expectancies')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lifeexp</a:t>
            </a:r>
            <a:r>
              <a:rPr lang="en-US" dirty="0"/>
              <a:t>, breaks=20, </a:t>
            </a:r>
            <a:r>
              <a:rPr lang="en-US" dirty="0" err="1"/>
              <a:t>xlab</a:t>
            </a:r>
            <a:r>
              <a:rPr lang="en-US" dirty="0"/>
              <a:t> = 'Life Expectancy (years)', main = 'Histogram of Life Expectancies')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boxplot(</a:t>
            </a:r>
            <a:r>
              <a:rPr lang="en-US" dirty="0" err="1"/>
              <a:t>lifeexp</a:t>
            </a:r>
            <a:r>
              <a:rPr lang="en-US" dirty="0"/>
              <a:t>, horizontal=TRUE, range=0, </a:t>
            </a:r>
            <a:r>
              <a:rPr lang="en-US" dirty="0" err="1"/>
              <a:t>xlab</a:t>
            </a:r>
            <a:r>
              <a:rPr lang="en-US" dirty="0"/>
              <a:t> = 'Life Expectancy (years)')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summary(</a:t>
            </a:r>
            <a:r>
              <a:rPr lang="en-US" dirty="0" err="1"/>
              <a:t>lifeexp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8777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skeleton = </a:t>
            </a:r>
            <a:r>
              <a:rPr lang="en-US" dirty="0" err="1"/>
              <a:t>read.table</a:t>
            </a:r>
            <a:r>
              <a:rPr lang="en-US" dirty="0"/>
              <a:t>('SkeletonData.txt', header=TRUE)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attach(skeleton)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DGDifference</a:t>
            </a:r>
            <a:r>
              <a:rPr lang="en-US" dirty="0"/>
              <a:t>, </a:t>
            </a:r>
            <a:r>
              <a:rPr lang="en-US" dirty="0" err="1"/>
              <a:t>xlab</a:t>
            </a:r>
            <a:r>
              <a:rPr lang="en-US" dirty="0"/>
              <a:t>="Estimated Age - Actual Age (years)", main="Histogram of Difference")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boxplot(</a:t>
            </a:r>
            <a:r>
              <a:rPr lang="en-US" dirty="0" err="1"/>
              <a:t>DGDifference</a:t>
            </a:r>
            <a:r>
              <a:rPr lang="en-US" dirty="0"/>
              <a:t>, horizontal=TRUE, </a:t>
            </a:r>
            <a:r>
              <a:rPr lang="en-US" dirty="0" err="1"/>
              <a:t>xlab</a:t>
            </a:r>
            <a:r>
              <a:rPr lang="en-US" dirty="0"/>
              <a:t>="Estimated Age - Actual Age (years)")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summary(</a:t>
            </a:r>
            <a:r>
              <a:rPr lang="en-US" dirty="0" err="1"/>
              <a:t>DGDifference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5229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nysalaries</a:t>
            </a:r>
            <a:r>
              <a:rPr lang="en-US" dirty="0"/>
              <a:t>=c(33750,44000,138188,45566.67,44000,141666.67,292500,5600000,103500,190000,65000,33750,195000,44000.04,4600000,194375,33750,112495.5,95000,301999,181500,33750,185000,205000,44000)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nysalaries</a:t>
            </a:r>
            <a:r>
              <a:rPr lang="en-US" dirty="0"/>
              <a:t>/1000,breaks=24, </a:t>
            </a:r>
            <a:r>
              <a:rPr lang="en-US" dirty="0" err="1"/>
              <a:t>xlab</a:t>
            </a:r>
            <a:r>
              <a:rPr lang="en-US" dirty="0"/>
              <a:t>="Salaries in thousands of dollars (US)", main="Histogram of NY Red Bulls Salaries")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nysalaries_OutliersRmv</a:t>
            </a:r>
            <a:r>
              <a:rPr lang="en-US" dirty="0"/>
              <a:t> = sort(</a:t>
            </a:r>
            <a:r>
              <a:rPr lang="en-US" dirty="0" err="1"/>
              <a:t>nysalaries</a:t>
            </a:r>
            <a:r>
              <a:rPr lang="en-US" dirty="0"/>
              <a:t>)[1:23]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nysalaries_OutliersRmv</a:t>
            </a:r>
            <a:r>
              <a:rPr lang="en-US" dirty="0"/>
              <a:t>/1000, breaks=3, </a:t>
            </a:r>
            <a:r>
              <a:rPr lang="en-US" dirty="0" err="1"/>
              <a:t>xlab</a:t>
            </a:r>
            <a:r>
              <a:rPr lang="en-US" dirty="0"/>
              <a:t>="Salaries in thousands of dollars (US), outliers removed", main="Histogram of NY Red Bulls Salaries")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boxplot(</a:t>
            </a:r>
            <a:r>
              <a:rPr lang="en-US" dirty="0" err="1"/>
              <a:t>nysalaries_OutliersRmv</a:t>
            </a:r>
            <a:r>
              <a:rPr lang="en-US" dirty="0"/>
              <a:t>/1000, horizontal=TRUE, </a:t>
            </a:r>
            <a:r>
              <a:rPr lang="en-US" dirty="0" err="1"/>
              <a:t>xlab</a:t>
            </a:r>
            <a:r>
              <a:rPr lang="en-US" dirty="0"/>
              <a:t>="NY Red Bulls salaries in thousands of dollars (US), outliers removed")</a:t>
            </a:r>
          </a:p>
        </p:txBody>
      </p:sp>
    </p:spTree>
    <p:extLst>
      <p:ext uri="{BB962C8B-B14F-4D97-AF65-F5344CB8AC3E}">
        <p14:creationId xmlns:p14="http://schemas.microsoft.com/office/powerpoint/2010/main" val="107608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R-language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 is free software and comes with ABSOLUTELY NO WARRANTY.</a:t>
            </a:r>
          </a:p>
          <a:p>
            <a:pPr lvl="1"/>
            <a:r>
              <a:rPr lang="en-US" dirty="0"/>
              <a:t>You are welcome to redistribute it under certain conditions.</a:t>
            </a:r>
          </a:p>
          <a:p>
            <a:pPr lvl="1"/>
            <a:r>
              <a:rPr lang="en-US" dirty="0"/>
              <a:t>Type 'license()' or '</a:t>
            </a:r>
            <a:r>
              <a:rPr lang="en-US" dirty="0" err="1"/>
              <a:t>licence</a:t>
            </a:r>
            <a:r>
              <a:rPr lang="en-US" dirty="0"/>
              <a:t>()' for distribution details.</a:t>
            </a:r>
          </a:p>
          <a:p>
            <a:r>
              <a:rPr lang="en-US" dirty="0"/>
              <a:t>R is a collaborative project with many contributors.</a:t>
            </a:r>
          </a:p>
          <a:p>
            <a:pPr lvl="1"/>
            <a:r>
              <a:rPr lang="en-US" dirty="0"/>
              <a:t>Type 'contributors()' for more information and</a:t>
            </a:r>
          </a:p>
          <a:p>
            <a:pPr lvl="1"/>
            <a:r>
              <a:rPr lang="en-US" dirty="0"/>
              <a:t>'citation()' on how to cite R or R packages in publications</a:t>
            </a:r>
          </a:p>
        </p:txBody>
      </p:sp>
    </p:spTree>
    <p:extLst>
      <p:ext uri="{BB962C8B-B14F-4D97-AF65-F5344CB8AC3E}">
        <p14:creationId xmlns:p14="http://schemas.microsoft.com/office/powerpoint/2010/main" val="53478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Digits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summary(</a:t>
            </a:r>
            <a:r>
              <a:rPr lang="en-US" dirty="0" err="1"/>
              <a:t>nysalaries_OutliersRmv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summary(</a:t>
            </a:r>
            <a:r>
              <a:rPr lang="en-US" dirty="0" err="1"/>
              <a:t>nysalaries_OutliersRmv</a:t>
            </a:r>
            <a:r>
              <a:rPr lang="en-US" dirty="0"/>
              <a:t>, digits=6)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summary(</a:t>
            </a:r>
            <a:r>
              <a:rPr lang="en-US" dirty="0" err="1"/>
              <a:t>nysalaries_OutliersRmv</a:t>
            </a:r>
            <a:r>
              <a:rPr lang="en-US" dirty="0"/>
              <a:t>, digits=7)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summary(</a:t>
            </a:r>
            <a:r>
              <a:rPr lang="en-US" dirty="0" err="1"/>
              <a:t>nysalaries_OutliersRmv</a:t>
            </a:r>
            <a:r>
              <a:rPr lang="en-US" dirty="0"/>
              <a:t>, digits=8)</a:t>
            </a:r>
          </a:p>
        </p:txBody>
      </p:sp>
    </p:spTree>
    <p:extLst>
      <p:ext uri="{BB962C8B-B14F-4D97-AF65-F5344CB8AC3E}">
        <p14:creationId xmlns:p14="http://schemas.microsoft.com/office/powerpoint/2010/main" val="2552785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= </a:t>
            </a:r>
            <a:r>
              <a:rPr lang="en-US" dirty="0" err="1"/>
              <a:t>read.table</a:t>
            </a:r>
            <a:r>
              <a:rPr lang="en-US" dirty="0"/>
              <a:t>('LifeExpRegion.txt')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region = data[,3]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table(region)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counts = table(region)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relfreq</a:t>
            </a:r>
            <a:r>
              <a:rPr lang="en-US" dirty="0"/>
              <a:t> = counts/sum(counts)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region_names</a:t>
            </a:r>
            <a:r>
              <a:rPr lang="en-US" dirty="0"/>
              <a:t> = c("Americas", "</a:t>
            </a:r>
            <a:r>
              <a:rPr lang="en-US" dirty="0" err="1"/>
              <a:t>E.Asia&amp;Pc</a:t>
            </a:r>
            <a:r>
              <a:rPr lang="en-US" dirty="0"/>
              <a:t>", "</a:t>
            </a:r>
            <a:r>
              <a:rPr lang="en-US" dirty="0" err="1"/>
              <a:t>Eur&amp;C.As</a:t>
            </a:r>
            <a:r>
              <a:rPr lang="en-US" dirty="0"/>
              <a:t>", "</a:t>
            </a:r>
            <a:r>
              <a:rPr lang="en-US" dirty="0" err="1"/>
              <a:t>M.E&amp;N.Afr</a:t>
            </a:r>
            <a:r>
              <a:rPr lang="en-US" dirty="0"/>
              <a:t>", "</a:t>
            </a:r>
            <a:r>
              <a:rPr lang="en-US" dirty="0" err="1"/>
              <a:t>S.Asia</a:t>
            </a:r>
            <a:r>
              <a:rPr lang="en-US" dirty="0"/>
              <a:t>", "S-</a:t>
            </a:r>
            <a:r>
              <a:rPr lang="en-US" dirty="0" err="1"/>
              <a:t>S.Africa</a:t>
            </a:r>
            <a:r>
              <a:rPr lang="en-US" dirty="0"/>
              <a:t>")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barplot</a:t>
            </a:r>
            <a:r>
              <a:rPr lang="en-US" dirty="0"/>
              <a:t>(counts, col=rainbow(6), </a:t>
            </a:r>
            <a:r>
              <a:rPr lang="en-US" dirty="0" err="1"/>
              <a:t>names.arg</a:t>
            </a:r>
            <a:r>
              <a:rPr lang="en-US" dirty="0"/>
              <a:t> = </a:t>
            </a:r>
            <a:r>
              <a:rPr lang="en-US" dirty="0" err="1"/>
              <a:t>region_names</a:t>
            </a:r>
            <a:r>
              <a:rPr lang="en-US" dirty="0"/>
              <a:t>, main = "World Regions: Bar Chart")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relfreq</a:t>
            </a:r>
            <a:r>
              <a:rPr lang="en-US" dirty="0"/>
              <a:t>, col=rainbow(6), </a:t>
            </a:r>
            <a:r>
              <a:rPr lang="en-US" dirty="0" err="1"/>
              <a:t>names.arg</a:t>
            </a:r>
            <a:r>
              <a:rPr lang="en-US" dirty="0"/>
              <a:t> = </a:t>
            </a:r>
            <a:r>
              <a:rPr lang="en-US" dirty="0" err="1"/>
              <a:t>region_names</a:t>
            </a:r>
            <a:r>
              <a:rPr lang="en-US" dirty="0"/>
              <a:t>, main = "World Regions: Relative Frequencies")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pie(counts, col=rainbow(6), label = </a:t>
            </a:r>
            <a:r>
              <a:rPr lang="en-US" dirty="0" err="1"/>
              <a:t>region_names</a:t>
            </a:r>
            <a:r>
              <a:rPr lang="en-US" dirty="0"/>
              <a:t>, main = "World Regions: Pie Chart")</a:t>
            </a:r>
          </a:p>
        </p:txBody>
      </p:sp>
    </p:spTree>
    <p:extLst>
      <p:ext uri="{BB962C8B-B14F-4D97-AF65-F5344CB8AC3E}">
        <p14:creationId xmlns:p14="http://schemas.microsoft.com/office/powerpoint/2010/main" val="3820823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skeleton = </a:t>
            </a:r>
            <a:r>
              <a:rPr lang="en-US" dirty="0" err="1"/>
              <a:t>read.table</a:t>
            </a:r>
            <a:r>
              <a:rPr lang="en-US" dirty="0"/>
              <a:t>('SkeletonData.txt', header=TRUE)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attach(skeleton)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sex_counts</a:t>
            </a:r>
            <a:r>
              <a:rPr lang="en-US" dirty="0"/>
              <a:t> = table(Sex)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sex_freq</a:t>
            </a:r>
            <a:r>
              <a:rPr lang="en-US" dirty="0"/>
              <a:t> = </a:t>
            </a:r>
            <a:r>
              <a:rPr lang="en-US" dirty="0" err="1"/>
              <a:t>sex_counts</a:t>
            </a:r>
            <a:r>
              <a:rPr lang="en-US" dirty="0"/>
              <a:t>/sum(</a:t>
            </a:r>
            <a:r>
              <a:rPr lang="en-US" dirty="0" err="1"/>
              <a:t>sex_counts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sex_names</a:t>
            </a:r>
            <a:r>
              <a:rPr lang="en-US" dirty="0"/>
              <a:t> = c('Male', 'Female')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sex_counts</a:t>
            </a:r>
            <a:r>
              <a:rPr lang="en-US" dirty="0"/>
              <a:t>, col=rainbow(2), </a:t>
            </a:r>
            <a:r>
              <a:rPr lang="en-US" dirty="0" err="1"/>
              <a:t>names.arg</a:t>
            </a:r>
            <a:r>
              <a:rPr lang="en-US" dirty="0"/>
              <a:t> = </a:t>
            </a:r>
            <a:r>
              <a:rPr lang="en-US" dirty="0" err="1"/>
              <a:t>sex_names</a:t>
            </a:r>
            <a:r>
              <a:rPr lang="en-US" dirty="0"/>
              <a:t>, main='Skeleton Sex Bar Chart')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sex_freq</a:t>
            </a:r>
            <a:r>
              <a:rPr lang="en-US" dirty="0"/>
              <a:t>, col=rainbow(2), </a:t>
            </a:r>
            <a:r>
              <a:rPr lang="en-US" dirty="0" err="1"/>
              <a:t>names.arg</a:t>
            </a:r>
            <a:r>
              <a:rPr lang="en-US" dirty="0"/>
              <a:t> = </a:t>
            </a:r>
            <a:r>
              <a:rPr lang="en-US" dirty="0" err="1"/>
              <a:t>sex_names</a:t>
            </a:r>
            <a:r>
              <a:rPr lang="en-US" dirty="0"/>
              <a:t>, main='Skeleton Sex Relative Frequencies')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pie(</a:t>
            </a:r>
            <a:r>
              <a:rPr lang="en-US" dirty="0" err="1"/>
              <a:t>sex_counts</a:t>
            </a:r>
            <a:r>
              <a:rPr lang="en-US" dirty="0"/>
              <a:t>, col=rainbow(2), label=</a:t>
            </a:r>
            <a:r>
              <a:rPr lang="en-US" dirty="0" err="1"/>
              <a:t>sex_names</a:t>
            </a:r>
            <a:r>
              <a:rPr lang="en-US" dirty="0"/>
              <a:t>, main='Skeleton Sex Main Pie Chart')</a:t>
            </a:r>
          </a:p>
        </p:txBody>
      </p:sp>
    </p:spTree>
    <p:extLst>
      <p:ext uri="{BB962C8B-B14F-4D97-AF65-F5344CB8AC3E}">
        <p14:creationId xmlns:p14="http://schemas.microsoft.com/office/powerpoint/2010/main" val="3755590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BMI_counts</a:t>
            </a:r>
            <a:r>
              <a:rPr lang="en-US" dirty="0"/>
              <a:t> = table(BMI)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BMI_freq</a:t>
            </a:r>
            <a:r>
              <a:rPr lang="en-US" dirty="0"/>
              <a:t> = </a:t>
            </a:r>
            <a:r>
              <a:rPr lang="en-US" dirty="0" err="1"/>
              <a:t>BMI_counts</a:t>
            </a:r>
            <a:r>
              <a:rPr lang="en-US" dirty="0"/>
              <a:t>/sum(</a:t>
            </a:r>
            <a:r>
              <a:rPr lang="en-US" dirty="0" err="1"/>
              <a:t>BMI_counts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BMI_names</a:t>
            </a:r>
            <a:r>
              <a:rPr lang="en-US" dirty="0"/>
              <a:t> = c('Normal', 'Obese', 'Overweight', 'Underweight')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BMI_counts</a:t>
            </a:r>
            <a:r>
              <a:rPr lang="en-US" dirty="0"/>
              <a:t>, col=rainbow(4), </a:t>
            </a:r>
            <a:r>
              <a:rPr lang="en-US" dirty="0" err="1"/>
              <a:t>names.arg</a:t>
            </a:r>
            <a:r>
              <a:rPr lang="en-US" dirty="0"/>
              <a:t>=</a:t>
            </a:r>
            <a:r>
              <a:rPr lang="en-US" dirty="0" err="1"/>
              <a:t>BMI_names</a:t>
            </a:r>
            <a:r>
              <a:rPr lang="en-US" dirty="0"/>
              <a:t>, main='Skeleton Mass Category Bar Chart')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BMI_freq</a:t>
            </a:r>
            <a:r>
              <a:rPr lang="en-US" dirty="0"/>
              <a:t>, col=rainbow(4), </a:t>
            </a:r>
            <a:r>
              <a:rPr lang="en-US" dirty="0" err="1"/>
              <a:t>names.arg</a:t>
            </a:r>
            <a:r>
              <a:rPr lang="en-US" dirty="0"/>
              <a:t>=</a:t>
            </a:r>
            <a:r>
              <a:rPr lang="en-US" dirty="0" err="1"/>
              <a:t>BMI_names</a:t>
            </a:r>
            <a:r>
              <a:rPr lang="en-US" dirty="0"/>
              <a:t>, main='Skeleton Mass Category Relative Frequencies')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pie(</a:t>
            </a:r>
            <a:r>
              <a:rPr lang="en-US" dirty="0" err="1"/>
              <a:t>BMI_counts</a:t>
            </a:r>
            <a:r>
              <a:rPr lang="en-US" dirty="0"/>
              <a:t>, col=rainbow(4), label=</a:t>
            </a:r>
            <a:r>
              <a:rPr lang="en-US" dirty="0" err="1"/>
              <a:t>BMI_names</a:t>
            </a:r>
            <a:r>
              <a:rPr lang="en-US"/>
              <a:t>, main='Skeleton Mass Category Pie Chart')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5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'demo()' for some demos, 'help()' for on-line help, or</a:t>
            </a:r>
          </a:p>
          <a:p>
            <a:r>
              <a:rPr lang="en-US" dirty="0"/>
              <a:t>'</a:t>
            </a:r>
            <a:r>
              <a:rPr lang="en-US" dirty="0" err="1"/>
              <a:t>help.start</a:t>
            </a:r>
            <a:r>
              <a:rPr lang="en-US" dirty="0"/>
              <a:t>()' for an HTML browser interface to help.</a:t>
            </a:r>
          </a:p>
          <a:p>
            <a:r>
              <a:rPr lang="en-US" dirty="0"/>
              <a:t>Type 'q()' to quit R.</a:t>
            </a:r>
          </a:p>
          <a:p>
            <a:r>
              <a:rPr lang="en-US" dirty="0"/>
              <a:t>Type ‘?function‘ for detailed description of a special  </a:t>
            </a:r>
            <a:r>
              <a:rPr lang="en-US" dirty="0" err="1"/>
              <a:t>fucntion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0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URL: </a:t>
            </a:r>
            <a:r>
              <a:rPr lang="en-US" dirty="0">
                <a:hlinkClick r:id="rId2"/>
              </a:rPr>
              <a:t>http://www.r-project.org/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to CRAN to pick the site close to you. (CASE)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Choose “Download R for Windows”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the downloaded files  (my version 3.1.1)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8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Number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getwd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/>
              <a:buChar char="Ø"/>
            </a:pPr>
            <a:r>
              <a:rPr lang="en-US" dirty="0" err="1"/>
              <a:t>setwd</a:t>
            </a:r>
            <a:r>
              <a:rPr lang="en-US" dirty="0"/>
              <a:t>('Z:/</a:t>
            </a:r>
            <a:r>
              <a:rPr lang="en-US" dirty="0" err="1"/>
              <a:t>Rdata</a:t>
            </a:r>
            <a:r>
              <a:rPr lang="en-US" dirty="0"/>
              <a:t>')</a:t>
            </a:r>
          </a:p>
          <a:p>
            <a:pPr>
              <a:buFont typeface="Wingdings"/>
              <a:buChar char="Ø"/>
            </a:pPr>
            <a:endParaRPr lang="en-US" dirty="0"/>
          </a:p>
          <a:p>
            <a:pPr>
              <a:buFont typeface="Wingdings"/>
              <a:buChar char="Ø"/>
            </a:pPr>
            <a:r>
              <a:rPr lang="en-US" dirty="0"/>
              <a:t>data = </a:t>
            </a:r>
            <a:r>
              <a:rPr lang="en-US" dirty="0" err="1"/>
              <a:t>read.table</a:t>
            </a:r>
            <a:r>
              <a:rPr lang="en-US" dirty="0"/>
              <a:t>('LifeExpTable.txt')</a:t>
            </a:r>
          </a:p>
          <a:p>
            <a:pPr>
              <a:buFont typeface="Wingdings"/>
              <a:buChar char="Ø"/>
            </a:pPr>
            <a:endParaRPr lang="en-US" dirty="0"/>
          </a:p>
          <a:p>
            <a:pPr>
              <a:buFont typeface="Wingdings"/>
              <a:buChar char="Ø"/>
            </a:pP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26948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Number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lifeexp</a:t>
            </a:r>
            <a:r>
              <a:rPr lang="en-US" dirty="0"/>
              <a:t> = data[,2]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plot(</a:t>
            </a:r>
            <a:r>
              <a:rPr lang="en-US" dirty="0" err="1"/>
              <a:t>lifeexp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plot(</a:t>
            </a:r>
            <a:r>
              <a:rPr lang="en-US" dirty="0" err="1"/>
              <a:t>lifeexp</a:t>
            </a:r>
            <a:r>
              <a:rPr lang="en-US" dirty="0"/>
              <a:t>, </a:t>
            </a:r>
            <a:r>
              <a:rPr lang="en-US" dirty="0" err="1"/>
              <a:t>xlab</a:t>
            </a:r>
            <a:r>
              <a:rPr lang="en-US" dirty="0"/>
              <a:t>='Country', </a:t>
            </a:r>
            <a:r>
              <a:rPr lang="en-US" dirty="0" err="1"/>
              <a:t>ylab</a:t>
            </a:r>
            <a:r>
              <a:rPr lang="en-US" dirty="0"/>
              <a:t>='Life Expectancy', </a:t>
            </a:r>
            <a:r>
              <a:rPr lang="en-US" dirty="0" err="1"/>
              <a:t>ylim</a:t>
            </a:r>
            <a:r>
              <a:rPr lang="en-US" dirty="0"/>
              <a:t>=c(0,86))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plot(sort(</a:t>
            </a:r>
            <a:r>
              <a:rPr lang="en-US" dirty="0" err="1"/>
              <a:t>lifeexp</a:t>
            </a:r>
            <a:r>
              <a:rPr lang="en-US" dirty="0"/>
              <a:t>), </a:t>
            </a:r>
            <a:r>
              <a:rPr lang="en-US" dirty="0" err="1"/>
              <a:t>xlab</a:t>
            </a:r>
            <a:r>
              <a:rPr lang="en-US" dirty="0"/>
              <a:t>='Country', </a:t>
            </a:r>
            <a:r>
              <a:rPr lang="en-US" dirty="0" err="1"/>
              <a:t>ylab</a:t>
            </a:r>
            <a:r>
              <a:rPr lang="en-US" dirty="0"/>
              <a:t>='Life Expectancy', </a:t>
            </a:r>
            <a:r>
              <a:rPr lang="en-US" dirty="0" err="1"/>
              <a:t>ylim</a:t>
            </a:r>
            <a:r>
              <a:rPr lang="en-US" dirty="0"/>
              <a:t>=c(0,86))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boxplot(</a:t>
            </a:r>
            <a:r>
              <a:rPr lang="en-US" dirty="0" err="1"/>
              <a:t>lifeexp</a:t>
            </a:r>
            <a:r>
              <a:rPr lang="en-US" dirty="0"/>
              <a:t>, </a:t>
            </a:r>
            <a:r>
              <a:rPr lang="en-US" dirty="0" err="1"/>
              <a:t>ylab</a:t>
            </a:r>
            <a:r>
              <a:rPr lang="en-US" dirty="0"/>
              <a:t>='Life Expectancy', </a:t>
            </a:r>
            <a:r>
              <a:rPr lang="en-US" dirty="0" err="1"/>
              <a:t>ylim</a:t>
            </a:r>
            <a:r>
              <a:rPr lang="en-US" dirty="0"/>
              <a:t>=c(0,86))</a:t>
            </a:r>
          </a:p>
        </p:txBody>
      </p:sp>
    </p:spTree>
    <p:extLst>
      <p:ext uri="{BB962C8B-B14F-4D97-AF65-F5344CB8AC3E}">
        <p14:creationId xmlns:p14="http://schemas.microsoft.com/office/powerpoint/2010/main" val="261609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Number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summary(</a:t>
            </a:r>
            <a:r>
              <a:rPr lang="en-US" dirty="0" err="1"/>
              <a:t>lifeexp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grades = c(79, 68, 69, 88, 90, 74, 87, 76, 93)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sort(grades)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summary(grades)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boxplot(grades, </a:t>
            </a:r>
            <a:r>
              <a:rPr lang="en-US" dirty="0" err="1"/>
              <a:t>ylab</a:t>
            </a:r>
            <a:r>
              <a:rPr lang="en-US" dirty="0"/>
              <a:t>='Grade', </a:t>
            </a:r>
            <a:r>
              <a:rPr lang="en-US" dirty="0" err="1"/>
              <a:t>ylim</a:t>
            </a:r>
            <a:r>
              <a:rPr lang="en-US" dirty="0"/>
              <a:t>=c(60,100))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six_grades</a:t>
            </a:r>
            <a:r>
              <a:rPr lang="fr-FR" dirty="0"/>
              <a:t> = c(68, 84, 90, 74, 78, 93)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sort(</a:t>
            </a:r>
            <a:r>
              <a:rPr lang="en-US" dirty="0" err="1"/>
              <a:t>six_grades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summary(</a:t>
            </a:r>
            <a:r>
              <a:rPr lang="en-US" dirty="0" err="1"/>
              <a:t>six_grades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plot(sort(</a:t>
            </a:r>
            <a:r>
              <a:rPr lang="en-US" dirty="0" err="1"/>
              <a:t>six_grades</a:t>
            </a:r>
            <a:r>
              <a:rPr lang="en-US" dirty="0"/>
              <a:t>), type='b', </a:t>
            </a:r>
            <a:r>
              <a:rPr lang="en-US" dirty="0" err="1"/>
              <a:t>xlab</a:t>
            </a:r>
            <a:r>
              <a:rPr lang="en-US" dirty="0"/>
              <a:t>='Student', </a:t>
            </a:r>
            <a:r>
              <a:rPr lang="en-US" dirty="0" err="1"/>
              <a:t>ylab</a:t>
            </a:r>
            <a:r>
              <a:rPr lang="en-US" dirty="0"/>
              <a:t>='Grade', </a:t>
            </a:r>
            <a:r>
              <a:rPr lang="en-US" dirty="0" err="1"/>
              <a:t>ylim</a:t>
            </a:r>
            <a:r>
              <a:rPr lang="en-US" dirty="0"/>
              <a:t>=c(60,100))</a:t>
            </a:r>
          </a:p>
        </p:txBody>
      </p:sp>
    </p:spTree>
    <p:extLst>
      <p:ext uri="{BB962C8B-B14F-4D97-AF65-F5344CB8AC3E}">
        <p14:creationId xmlns:p14="http://schemas.microsoft.com/office/powerpoint/2010/main" val="274728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skeleton = </a:t>
            </a:r>
            <a:r>
              <a:rPr lang="en-US" dirty="0" err="1"/>
              <a:t>read.table</a:t>
            </a:r>
            <a:r>
              <a:rPr lang="en-US" dirty="0"/>
              <a:t>('SkeletonData.txt', header=TRUE)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skeleton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attach(skeleton)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boxplot(</a:t>
            </a:r>
            <a:r>
              <a:rPr lang="en-US" dirty="0" err="1"/>
              <a:t>DGDifference</a:t>
            </a:r>
            <a:r>
              <a:rPr lang="en-US" dirty="0"/>
              <a:t>, range=0, </a:t>
            </a:r>
            <a:r>
              <a:rPr lang="en-US" dirty="0" err="1"/>
              <a:t>ylab</a:t>
            </a:r>
            <a:r>
              <a:rPr lang="en-US" dirty="0"/>
              <a:t>='Estimated Age - Actual age (years)')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boxplot(</a:t>
            </a:r>
            <a:r>
              <a:rPr lang="en-US" dirty="0" err="1"/>
              <a:t>DGDifference</a:t>
            </a:r>
            <a:r>
              <a:rPr lang="en-US" dirty="0"/>
              <a:t>, </a:t>
            </a:r>
            <a:r>
              <a:rPr lang="en-US" dirty="0" err="1"/>
              <a:t>ylab</a:t>
            </a:r>
            <a:r>
              <a:rPr lang="en-US" dirty="0"/>
              <a:t>='Estimated Age - Actual age (years)')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summary(</a:t>
            </a:r>
            <a:r>
              <a:rPr lang="en-US" dirty="0" err="1"/>
              <a:t>DGDifference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572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 = sum(</a:t>
            </a:r>
            <a:r>
              <a:rPr lang="en-US" dirty="0" err="1"/>
              <a:t>DGDifference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 = length(</a:t>
            </a:r>
            <a:r>
              <a:rPr lang="en-US" dirty="0" err="1"/>
              <a:t>DGDifference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sum/n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mean(</a:t>
            </a:r>
            <a:r>
              <a:rPr lang="en-US" dirty="0" err="1"/>
              <a:t>DGDifference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mean(</a:t>
            </a:r>
            <a:r>
              <a:rPr lang="en-US" dirty="0" err="1"/>
              <a:t>DGDifference</a:t>
            </a:r>
            <a:r>
              <a:rPr lang="en-US" dirty="0"/>
              <a:t>, trim=0.10)</a:t>
            </a:r>
          </a:p>
        </p:txBody>
      </p:sp>
    </p:spTree>
    <p:extLst>
      <p:ext uri="{BB962C8B-B14F-4D97-AF65-F5344CB8AC3E}">
        <p14:creationId xmlns:p14="http://schemas.microsoft.com/office/powerpoint/2010/main" val="57614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1594</Words>
  <Application>Microsoft Office PowerPoint</Application>
  <PresentationFormat>On-screen Show (4:3)</PresentationFormat>
  <Paragraphs>158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Introduction to R</vt:lpstr>
      <vt:lpstr>R-language</vt:lpstr>
      <vt:lpstr>R-language</vt:lpstr>
      <vt:lpstr>Installing R</vt:lpstr>
      <vt:lpstr>Five Number Summary</vt:lpstr>
      <vt:lpstr>Five Number Summary</vt:lpstr>
      <vt:lpstr>Five Number Summary</vt:lpstr>
      <vt:lpstr>Center of Data</vt:lpstr>
      <vt:lpstr>Center of Data</vt:lpstr>
      <vt:lpstr>Center of Data</vt:lpstr>
      <vt:lpstr>Spread of Data</vt:lpstr>
      <vt:lpstr>Spread of Data</vt:lpstr>
      <vt:lpstr>Spread of Data</vt:lpstr>
      <vt:lpstr>Spread of Data</vt:lpstr>
      <vt:lpstr>Spread of Data</vt:lpstr>
      <vt:lpstr>Spread of Data</vt:lpstr>
      <vt:lpstr>Histogram</vt:lpstr>
      <vt:lpstr>Histogram</vt:lpstr>
      <vt:lpstr>Histogram</vt:lpstr>
      <vt:lpstr>Summary Digits</vt:lpstr>
      <vt:lpstr>Categorical Variables </vt:lpstr>
      <vt:lpstr>Categorical Variables </vt:lpstr>
      <vt:lpstr>Categorical Variables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Yunkai</dc:creator>
  <cp:lastModifiedBy>sai swaroop</cp:lastModifiedBy>
  <cp:revision>15</cp:revision>
  <dcterms:created xsi:type="dcterms:W3CDTF">2006-08-16T00:00:00Z</dcterms:created>
  <dcterms:modified xsi:type="dcterms:W3CDTF">2020-05-27T04:45:32Z</dcterms:modified>
</cp:coreProperties>
</file>