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79" r:id="rId28"/>
    <p:sldId id="284" r:id="rId29"/>
    <p:sldId id="285" r:id="rId30"/>
    <p:sldId id="28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test</a:t>
            </a:r>
          </a:p>
        </p:txBody>
      </p:sp>
    </p:spTree>
    <p:extLst>
      <p:ext uri="{BB962C8B-B14F-4D97-AF65-F5344CB8AC3E}">
        <p14:creationId xmlns:p14="http://schemas.microsoft.com/office/powerpoint/2010/main" val="22838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Determine the null hypothesis and the 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59836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Court case analogy: the evidence</a:t>
                </a:r>
              </a:p>
              <a:p>
                <a:endParaRPr lang="en-US" dirty="0"/>
              </a:p>
              <a:p>
                <a:r>
                  <a:rPr lang="en-US" dirty="0" err="1"/>
                  <a:t>Summarise</a:t>
                </a:r>
                <a:r>
                  <a:rPr lang="en-US" dirty="0"/>
                  <a:t> the data into a </a:t>
                </a:r>
                <a:r>
                  <a:rPr lang="en-US" u="sng" dirty="0"/>
                  <a:t>test statistic </a:t>
                </a:r>
                <a:r>
                  <a:rPr lang="en-US" dirty="0"/>
                  <a:t>(“evidence”)</a:t>
                </a:r>
              </a:p>
              <a:p>
                <a:r>
                  <a:rPr lang="en-US" dirty="0"/>
                  <a:t>A test statistic is constructed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null hypothesis, is true.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64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Collect the data and calculate a test statistic. </a:t>
            </a:r>
          </a:p>
        </p:txBody>
      </p:sp>
    </p:spTree>
    <p:extLst>
      <p:ext uri="{BB962C8B-B14F-4D97-AF65-F5344CB8AC3E}">
        <p14:creationId xmlns:p14="http://schemas.microsoft.com/office/powerpoint/2010/main" val="26851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Court case analogy: the deliberations  (beyond a reasonable doubt?)</a:t>
            </a:r>
          </a:p>
          <a:p>
            <a:r>
              <a:rPr lang="en-US" dirty="0"/>
              <a:t>Calculate p-value</a:t>
            </a:r>
          </a:p>
          <a:p>
            <a:r>
              <a:rPr lang="en-US" dirty="0"/>
              <a:t>A p-value is a number between 0 and 1 that quantifies the strength of difference against the null hypothesis</a:t>
            </a:r>
          </a:p>
          <a:p>
            <a:r>
              <a:rPr lang="en-US" u="sng" dirty="0"/>
              <a:t>The p-value is the probability that the data would be at least as extreme as those observed if the null hypothesis were true. </a:t>
            </a:r>
          </a:p>
        </p:txBody>
      </p:sp>
    </p:spTree>
    <p:extLst>
      <p:ext uri="{BB962C8B-B14F-4D97-AF65-F5344CB8AC3E}">
        <p14:creationId xmlns:p14="http://schemas.microsoft.com/office/powerpoint/2010/main" val="248394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how likely would be to observe a test statistic of this magnitude or larger, just by chance?</a:t>
                </a:r>
              </a:p>
              <a:p>
                <a:r>
                  <a:rPr lang="en-US" dirty="0"/>
                  <a:t>The numerical answer to this question is P-value.</a:t>
                </a:r>
              </a:p>
              <a:p>
                <a:r>
                  <a:rPr lang="en-US" dirty="0"/>
                  <a:t>The smaller the P-value, the stronger the evidence </a:t>
                </a:r>
                <a:r>
                  <a:rPr lang="en-US" b="1" u="sng" dirty="0"/>
                  <a:t>against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32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P-value does </a:t>
            </a:r>
            <a:r>
              <a:rPr lang="en-US" b="1" u="sng" dirty="0"/>
              <a:t>not</a:t>
            </a:r>
            <a:r>
              <a:rPr lang="en-US" dirty="0"/>
              <a:t> tell you: </a:t>
            </a:r>
          </a:p>
          <a:p>
            <a:pPr lvl="1"/>
            <a:r>
              <a:rPr lang="en-US" dirty="0"/>
              <a:t>How likely it is that the null hypothesis is true.</a:t>
            </a:r>
          </a:p>
          <a:p>
            <a:pPr lvl="1"/>
            <a:endParaRPr lang="en-US" dirty="0"/>
          </a:p>
          <a:p>
            <a:r>
              <a:rPr lang="en-US" dirty="0"/>
              <a:t>What a P-value does tell you: </a:t>
            </a:r>
          </a:p>
          <a:p>
            <a:pPr lvl="1"/>
            <a:r>
              <a:rPr lang="en-US" dirty="0"/>
              <a:t>How likely the observed data would be if the null hypothesis were true.</a:t>
            </a:r>
          </a:p>
        </p:txBody>
      </p:sp>
    </p:spTree>
    <p:extLst>
      <p:ext uri="{BB962C8B-B14F-4D97-AF65-F5344CB8AC3E}">
        <p14:creationId xmlns:p14="http://schemas.microsoft.com/office/powerpoint/2010/main" val="168792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Determine how unlikely the test statistic is if the null hypothesis is true. This is the P-value. </a:t>
            </a:r>
          </a:p>
        </p:txBody>
      </p:sp>
    </p:spTree>
    <p:extLst>
      <p:ext uri="{BB962C8B-B14F-4D97-AF65-F5344CB8AC3E}">
        <p14:creationId xmlns:p14="http://schemas.microsoft.com/office/powerpoint/2010/main" val="145314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Court case analogy: the verdict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choices for our conclusion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P-value isn't small.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Conclude that the data are consistent with the null hypothesis.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P-value is small.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Sufficient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reject it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. The result is </a:t>
                </a:r>
                <a:r>
                  <a:rPr lang="en-US" b="1" u="sng" dirty="0"/>
                  <a:t>statistically significant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830" r="-1481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 for how small is small: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99487"/>
              </p:ext>
            </p:extLst>
          </p:nvPr>
        </p:nvGraphicFramePr>
        <p:xfrm>
          <a:off x="1219200" y="236220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  <a:r>
                        <a:rPr lang="en-US" baseline="0" dirty="0"/>
                        <a:t> of evidence against the null hypothesis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P-Value &lt; 0.001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0.001 &lt; P-Value</a:t>
                      </a:r>
                      <a:r>
                        <a:rPr lang="en-US" baseline="0" dirty="0"/>
                        <a:t> &lt; 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 &lt; P-Value &lt; 0.05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0.05</a:t>
                      </a:r>
                      <a:r>
                        <a:rPr lang="en-US" baseline="0" dirty="0"/>
                        <a:t> &lt; </a:t>
                      </a:r>
                      <a:r>
                        <a:rPr lang="en-US" dirty="0"/>
                        <a:t>P-Value &lt; 0.1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P-Value &gt; 0.1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4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Make a conclusion based on the P-value and the context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39923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2425831"/>
            <a:ext cx="2895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2425831"/>
            <a:ext cx="2895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Scientific model</a:t>
            </a:r>
          </a:p>
          <a:p>
            <a:pPr algn="ctr"/>
            <a:r>
              <a:rPr lang="en-US" sz="2000" dirty="0"/>
              <a:t>Statistical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1981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Theoretical World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3073531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10200" y="39624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962400"/>
            <a:ext cx="914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5181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6940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Step 1: </a:t>
            </a:r>
            <a:r>
              <a:rPr lang="en-US" b="1" i="1" dirty="0"/>
              <a:t>Determine the null hypothesis and the alternative hypothesis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Step 2:  </a:t>
            </a:r>
            <a:r>
              <a:rPr lang="en-US" b="1" i="1" dirty="0"/>
              <a:t>Collect the data and calculate a test statistic.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Step 3: </a:t>
            </a:r>
            <a:r>
              <a:rPr lang="en-US" b="1" i="1" dirty="0"/>
              <a:t>Determine how unlikely the test statistic is if the null hypothesis is true. This is the P-value.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</a:t>
            </a:r>
            <a:r>
              <a:rPr lang="en-US" b="1" i="1" dirty="0"/>
              <a:t>Make a conclusion based on the P-value and the context of the problem.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2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pool to study how many people support the mayor.</a:t>
                </a:r>
              </a:p>
              <a:p>
                <a:pPr lvl="1"/>
                <a:r>
                  <a:rPr lang="en-US" dirty="0"/>
                  <a:t>n= 1046 people surveyed</a:t>
                </a:r>
              </a:p>
              <a:p>
                <a:pPr lvl="1"/>
                <a:r>
                  <a:rPr lang="en-US" dirty="0"/>
                  <a:t>42% support the mayor</a:t>
                </a:r>
              </a:p>
              <a:p>
                <a:pPr lvl="1"/>
                <a:r>
                  <a:rPr lang="en-US" dirty="0"/>
                  <a:t>True support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𝑢𝑛𝑘𝑛𝑜𝑤𝑛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Estimated support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= 0.42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/>
                  <a:t> half the people support the mayor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&lt;0.5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P-value???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5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1046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Observed (assumption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=0.42−.5=−.08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𝑣𝑎𝑙𝑢𝑒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𝑜𝑏𝑠𝑒𝑟𝑖𝑛𝑔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𝑠𝑢𝑐h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𝑒𝑥𝑡𝑟𝑒𝑚𝑒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𝑢𝑛𝑑𝑒𝑟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 ≤−0.08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0.5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1−0.5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1046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−0.08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0.5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1−0.5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1046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𝑁𝑜𝑟𝑚𝑎𝑙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≤−5.17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9000000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b="1" u="sng" dirty="0"/>
                  <a:t>Small!!!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 Mayor’s support is </a:t>
                </a:r>
                <a:r>
                  <a:rPr lang="en-US" u="sng" dirty="0"/>
                  <a:t>less</a:t>
                </a:r>
                <a:r>
                  <a:rPr lang="en-US" dirty="0"/>
                  <a:t> than 50%.</a:t>
                </a:r>
                <a:r>
                  <a:rPr lang="en-US" b="1" u="sng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56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test.stat</a:t>
            </a:r>
            <a:r>
              <a:rPr lang="en-US" dirty="0"/>
              <a:t> = (0.42-0.5) / </a:t>
            </a:r>
            <a:r>
              <a:rPr lang="en-US" dirty="0" err="1"/>
              <a:t>sqrt</a:t>
            </a:r>
            <a:r>
              <a:rPr lang="en-US" dirty="0"/>
              <a:t>(0.5*0.5/1046)</a:t>
            </a:r>
          </a:p>
          <a:p>
            <a:r>
              <a:rPr lang="en-US" dirty="0" err="1"/>
              <a:t>test.stat</a:t>
            </a:r>
            <a:endParaRPr lang="en-US" dirty="0"/>
          </a:p>
          <a:p>
            <a:r>
              <a:rPr lang="en-US" dirty="0" err="1"/>
              <a:t>pnorm</a:t>
            </a:r>
            <a:r>
              <a:rPr lang="en-US" dirty="0"/>
              <a:t>(</a:t>
            </a:r>
            <a:r>
              <a:rPr lang="en-US" dirty="0" err="1"/>
              <a:t>test.stat</a:t>
            </a:r>
            <a:r>
              <a:rPr lang="en-US" dirty="0"/>
              <a:t>, mean=0, </a:t>
            </a:r>
            <a:r>
              <a:rPr lang="en-US" dirty="0" err="1"/>
              <a:t>sd</a:t>
            </a:r>
            <a:r>
              <a:rPr lang="en-US" dirty="0"/>
              <a:t>=1, </a:t>
            </a:r>
            <a:r>
              <a:rPr lang="en-US" dirty="0" err="1"/>
              <a:t>lower.tail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x = round(0.42*1046, 0)</a:t>
            </a:r>
          </a:p>
          <a:p>
            <a:r>
              <a:rPr lang="en-US" dirty="0"/>
              <a:t>x</a:t>
            </a:r>
          </a:p>
          <a:p>
            <a:r>
              <a:rPr lang="en-US" dirty="0" err="1"/>
              <a:t>binom.test</a:t>
            </a:r>
            <a:r>
              <a:rPr lang="en-US" dirty="0"/>
              <a:t>(x, 1046, p=0.5, alternative='less')</a:t>
            </a:r>
          </a:p>
          <a:p>
            <a:endParaRPr lang="en-US" dirty="0"/>
          </a:p>
          <a:p>
            <a:r>
              <a:rPr lang="en-US" dirty="0" err="1"/>
              <a:t>binom.test</a:t>
            </a:r>
            <a:r>
              <a:rPr lang="en-US" dirty="0"/>
              <a:t>(576, 1000, p=0.5, alternative='</a:t>
            </a:r>
            <a:r>
              <a:rPr lang="en-US" dirty="0" err="1"/>
              <a:t>two.sided</a:t>
            </a:r>
            <a:r>
              <a:rPr lang="en-US" dirty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assume mayor’s support is 44%?</a:t>
            </a:r>
          </a:p>
          <a:p>
            <a:pPr lvl="1"/>
            <a:r>
              <a:rPr lang="en-US" dirty="0"/>
              <a:t>What is the conclusion?</a:t>
            </a:r>
          </a:p>
          <a:p>
            <a:endParaRPr lang="en-US" dirty="0"/>
          </a:p>
          <a:p>
            <a:r>
              <a:rPr lang="en-US" dirty="0"/>
              <a:t>For the beer cap case</a:t>
            </a:r>
          </a:p>
          <a:p>
            <a:pPr lvl="1"/>
            <a:r>
              <a:rPr lang="en-US" dirty="0"/>
              <a:t>H0: p=0.5; HA !=0.5 (</a:t>
            </a:r>
            <a:r>
              <a:rPr lang="en-US" b="1" u="sng" dirty="0"/>
              <a:t>two sided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926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plastic surgery</a:t>
            </a:r>
          </a:p>
          <a:p>
            <a:r>
              <a:rPr lang="en-US" dirty="0"/>
              <a:t>Data: n=60; </a:t>
            </a:r>
          </a:p>
          <a:p>
            <a:r>
              <a:rPr lang="en-US" dirty="0"/>
              <a:t>Observations: number of years they looks younger</a:t>
            </a:r>
          </a:p>
          <a:p>
            <a:r>
              <a:rPr lang="en-US" dirty="0"/>
              <a:t>Mean = 7.177; s = 2.948</a:t>
            </a:r>
          </a:p>
          <a:p>
            <a:r>
              <a:rPr lang="en-US" dirty="0"/>
              <a:t>True mean is </a:t>
            </a:r>
            <a:r>
              <a:rPr lang="en-US" u="sng" dirty="0"/>
              <a:t>unknown</a:t>
            </a:r>
          </a:p>
          <a:p>
            <a:r>
              <a:rPr lang="en-US" dirty="0"/>
              <a:t>H0: mean is 0; HA: mean is not zero.</a:t>
            </a:r>
          </a:p>
        </p:txBody>
      </p:sp>
    </p:spTree>
    <p:extLst>
      <p:ext uri="{BB962C8B-B14F-4D97-AF65-F5344CB8AC3E}">
        <p14:creationId xmlns:p14="http://schemas.microsoft.com/office/powerpoint/2010/main" val="93894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for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Theoretical world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 distribution with n-1 degree of freedom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84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agechange</a:t>
            </a:r>
            <a:r>
              <a:rPr lang="en-US" dirty="0"/>
              <a:t> = </a:t>
            </a:r>
            <a:r>
              <a:rPr lang="en-US" dirty="0" err="1"/>
              <a:t>read.table</a:t>
            </a:r>
            <a:r>
              <a:rPr lang="en-US" dirty="0"/>
              <a:t>('agechange.txt')</a:t>
            </a:r>
          </a:p>
          <a:p>
            <a:r>
              <a:rPr lang="en-US" dirty="0"/>
              <a:t>change = agechange$V1</a:t>
            </a:r>
          </a:p>
          <a:p>
            <a:endParaRPr lang="en-US" dirty="0"/>
          </a:p>
          <a:p>
            <a:r>
              <a:rPr lang="en-US" dirty="0" err="1"/>
              <a:t>xbar</a:t>
            </a:r>
            <a:r>
              <a:rPr lang="en-US" dirty="0"/>
              <a:t> = mean(change)</a:t>
            </a:r>
          </a:p>
          <a:p>
            <a:r>
              <a:rPr lang="en-US" dirty="0"/>
              <a:t>s2 = </a:t>
            </a:r>
            <a:r>
              <a:rPr lang="en-US" dirty="0" err="1"/>
              <a:t>var</a:t>
            </a:r>
            <a:r>
              <a:rPr lang="en-US" dirty="0"/>
              <a:t>(change)</a:t>
            </a:r>
          </a:p>
          <a:p>
            <a:r>
              <a:rPr lang="en-US" dirty="0"/>
              <a:t>n = length(change)</a:t>
            </a:r>
          </a:p>
          <a:p>
            <a:endParaRPr lang="en-US" dirty="0"/>
          </a:p>
          <a:p>
            <a:r>
              <a:rPr lang="en-US" dirty="0"/>
              <a:t>t = (</a:t>
            </a:r>
            <a:r>
              <a:rPr lang="en-US" dirty="0" err="1"/>
              <a:t>xbar</a:t>
            </a:r>
            <a:r>
              <a:rPr lang="en-US" dirty="0"/>
              <a:t> - 0) / </a:t>
            </a:r>
            <a:r>
              <a:rPr lang="en-US" dirty="0" err="1"/>
              <a:t>sqrt</a:t>
            </a:r>
            <a:r>
              <a:rPr lang="en-US" dirty="0"/>
              <a:t>(s2/n)</a:t>
            </a:r>
          </a:p>
          <a:p>
            <a:r>
              <a:rPr lang="en-US" dirty="0"/>
              <a:t>t</a:t>
            </a:r>
          </a:p>
          <a:p>
            <a:r>
              <a:rPr lang="en-US" dirty="0" err="1"/>
              <a:t>pt</a:t>
            </a:r>
            <a:r>
              <a:rPr lang="en-US" dirty="0"/>
              <a:t>(t, </a:t>
            </a:r>
            <a:r>
              <a:rPr lang="en-US" dirty="0" err="1"/>
              <a:t>df</a:t>
            </a:r>
            <a:r>
              <a:rPr lang="en-US" dirty="0"/>
              <a:t>=n-1, </a:t>
            </a:r>
            <a:r>
              <a:rPr lang="en-US" dirty="0" err="1"/>
              <a:t>lower.tail</a:t>
            </a:r>
            <a:r>
              <a:rPr lang="en-US" dirty="0"/>
              <a:t>=F)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What is the conclusion?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5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data</a:t>
            </a:r>
          </a:p>
          <a:p>
            <a:r>
              <a:rPr lang="en-US" dirty="0"/>
              <a:t>N=400</a:t>
            </a:r>
          </a:p>
          <a:p>
            <a:r>
              <a:rPr lang="en-US" dirty="0"/>
              <a:t>Mean =-14.15 years; SD = 14.13 years</a:t>
            </a:r>
          </a:p>
          <a:p>
            <a:r>
              <a:rPr lang="en-US" dirty="0"/>
              <a:t>H0 = mean is zero; HA: mean is not zero (two -sides)</a:t>
            </a:r>
          </a:p>
        </p:txBody>
      </p:sp>
    </p:spTree>
    <p:extLst>
      <p:ext uri="{BB962C8B-B14F-4D97-AF65-F5344CB8AC3E}">
        <p14:creationId xmlns:p14="http://schemas.microsoft.com/office/powerpoint/2010/main" val="93493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  <a:p>
            <a:r>
              <a:rPr lang="en-US"/>
              <a:t>N=130</a:t>
            </a:r>
            <a:endParaRPr lang="en-US" dirty="0"/>
          </a:p>
          <a:p>
            <a:r>
              <a:rPr lang="en-US" dirty="0"/>
              <a:t>Mean = 36.80</a:t>
            </a:r>
          </a:p>
          <a:p>
            <a:r>
              <a:rPr lang="en-US" dirty="0" err="1"/>
              <a:t>Sd</a:t>
            </a:r>
            <a:r>
              <a:rPr lang="en-US" dirty="0"/>
              <a:t> = 0.407324</a:t>
            </a:r>
          </a:p>
          <a:p>
            <a:r>
              <a:rPr lang="en-US" dirty="0"/>
              <a:t>H0 mean is 37</a:t>
            </a:r>
          </a:p>
          <a:p>
            <a:r>
              <a:rPr lang="en-US" dirty="0"/>
              <a:t>HA mean is not 37 two-sided</a:t>
            </a:r>
          </a:p>
        </p:txBody>
      </p:sp>
    </p:spTree>
    <p:extLst>
      <p:ext uri="{BB962C8B-B14F-4D97-AF65-F5344CB8AC3E}">
        <p14:creationId xmlns:p14="http://schemas.microsoft.com/office/powerpoint/2010/main" val="22601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590800"/>
            <a:ext cx="2667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2590800"/>
            <a:ext cx="2667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Population</a:t>
            </a:r>
          </a:p>
        </p:txBody>
      </p:sp>
      <p:sp>
        <p:nvSpPr>
          <p:cNvPr id="12" name="Curved Up Arrow 11"/>
          <p:cNvSpPr/>
          <p:nvPr/>
        </p:nvSpPr>
        <p:spPr>
          <a:xfrm>
            <a:off x="3808476" y="3886200"/>
            <a:ext cx="13716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886200" y="222504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bodytemp</a:t>
            </a:r>
            <a:r>
              <a:rPr lang="en-US" dirty="0"/>
              <a:t> = </a:t>
            </a:r>
            <a:r>
              <a:rPr lang="en-US" dirty="0" err="1"/>
              <a:t>read.table</a:t>
            </a:r>
            <a:r>
              <a:rPr lang="en-US" dirty="0"/>
              <a:t>('TempData.txt')</a:t>
            </a:r>
          </a:p>
          <a:p>
            <a:r>
              <a:rPr lang="en-US" dirty="0"/>
              <a:t>temp = bodytemp$V1</a:t>
            </a:r>
          </a:p>
          <a:p>
            <a:r>
              <a:rPr lang="en-US" dirty="0" err="1"/>
              <a:t>t.test</a:t>
            </a:r>
            <a:r>
              <a:rPr lang="en-US" dirty="0"/>
              <a:t>(temp, mu=37, alternative='</a:t>
            </a:r>
            <a:r>
              <a:rPr lang="en-US" dirty="0" err="1"/>
              <a:t>two.sided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29455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H0: parameter  =  hypothesized value</a:t>
                </a:r>
              </a:p>
              <a:p>
                <a:pPr marL="0" indent="0" algn="ctr">
                  <a:buNone/>
                </a:pPr>
                <a:r>
                  <a:rPr lang="en-US" dirty="0"/>
                  <a:t>HA: parameter &gt; or &lt; or != hypothesized value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Test statistic calculated from the data assuming H0 is true.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P-value: Assuming h0, the probability of observing the value of the test statistic we have, or a value more extreme.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Small P-value give evidence against H0.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</a:t>
                </a:r>
                <a:r>
                  <a:rPr lang="en-US" b="1" u="sng" dirty="0"/>
                  <a:t>Significance level </a:t>
                </a:r>
                <a:r>
                  <a:rPr lang="en-US" dirty="0"/>
                  <a:t>of a test gives a cut-off for how small is small for a P-value. It is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(“alpha”)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Course case analogy: Reasonable doubt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738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 of a test shows how the testing method would perform in repeated sampling. </a:t>
                </a:r>
              </a:p>
              <a:p>
                <a:endParaRPr lang="en-US" dirty="0"/>
              </a:p>
              <a:p>
                <a:r>
                  <a:rPr lang="en-US" dirty="0"/>
                  <a:t>If H0 is true, and you use a significance level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= 1%, and you carry out a test repeatedly, with a different sample of the same size each time, you will reject H0 (a wrong conclusion!) 1% of the time and not reject H0 99% of the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6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to be too small means you may never reject H0, even if the true value is very different from the null hypothesis value.</a:t>
                </a:r>
              </a:p>
              <a:p>
                <a:endParaRPr lang="en-US" dirty="0"/>
              </a:p>
              <a:p>
                <a:r>
                  <a:rPr lang="en-US" dirty="0"/>
                  <a:t>We want to be able to detect a false H0.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u="sng" dirty="0"/>
                  <a:t>power</a:t>
                </a:r>
                <a:r>
                  <a:rPr lang="en-US" dirty="0"/>
                  <a:t> of a test is the probability of making a correct decision (by rejecting the null hypothesis) when the null hypothesis is false.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915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have higher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power is higher the further the alternative value is away from the value hypothesized by the null hypothesis</a:t>
                </a:r>
              </a:p>
              <a:p>
                <a:endParaRPr lang="en-US" dirty="0"/>
              </a:p>
              <a:p>
                <a:r>
                  <a:rPr lang="en-US" dirty="0"/>
                  <a:t>A higher significance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gives higher power</a:t>
                </a:r>
              </a:p>
              <a:p>
                <a:endParaRPr lang="en-US" dirty="0"/>
              </a:p>
              <a:p>
                <a:r>
                  <a:rPr lang="en-US" dirty="0"/>
                  <a:t>Less variability gives higher power.</a:t>
                </a:r>
              </a:p>
              <a:p>
                <a:endParaRPr lang="en-US" dirty="0"/>
              </a:p>
              <a:p>
                <a:r>
                  <a:rPr lang="en-US" dirty="0"/>
                  <a:t>The larger the sample size, the greater the power.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07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950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have a high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determine the sample size needed for a study for which the goal is to get a significant result from a test,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and the desired power, decide on an alternative value that is practically interesting,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/>
                  <a:t> and calculated the sample size necessary to give the  desired power.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83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Type I error:</a:t>
                </a:r>
              </a:p>
              <a:p>
                <a:pPr lvl="1"/>
                <a:r>
                  <a:rPr lang="en-US" dirty="0"/>
                  <a:t>Reject H0 when it is true.</a:t>
                </a:r>
              </a:p>
              <a:p>
                <a:pPr lvl="1"/>
                <a:r>
                  <a:rPr lang="en-US" dirty="0"/>
                  <a:t>This happens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“an innocent person is falsely convicted”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Type II error:</a:t>
                </a:r>
              </a:p>
              <a:p>
                <a:pPr lvl="1"/>
                <a:r>
                  <a:rPr lang="en-US" dirty="0"/>
                  <a:t>Fail to reject H0 when HA is true.</a:t>
                </a:r>
              </a:p>
              <a:p>
                <a:pPr lvl="1"/>
                <a:r>
                  <a:rPr lang="en-US" dirty="0"/>
                  <a:t>This happens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= 1 – power.</a:t>
                </a:r>
              </a:p>
              <a:p>
                <a:pPr lvl="1"/>
                <a:r>
                  <a:rPr lang="en-US" dirty="0"/>
                  <a:t>“a criminal is erroneously freed”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0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Example: Disease testing</a:t>
                </a:r>
              </a:p>
              <a:p>
                <a:pPr lvl="1"/>
                <a:r>
                  <a:rPr lang="en-US" dirty="0"/>
                  <a:t>H0: patient doesn't have disease</a:t>
                </a:r>
              </a:p>
              <a:p>
                <a:pPr lvl="1"/>
                <a:r>
                  <a:rPr lang="en-US" dirty="0"/>
                  <a:t>HA: patient does have disuse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= P(test says patient has disease when he doesn’t)  - Type I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= P(test says patient doesn’t have disease when he does)  - Type II Error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Which type of error is </a:t>
                </a:r>
                <a:r>
                  <a:rPr lang="en-US"/>
                  <a:t>more serious?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934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Don’t misinterpret P-values.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 P-value does not tell you:</a:t>
            </a:r>
          </a:p>
          <a:p>
            <a:pPr marL="0" indent="0">
              <a:buNone/>
            </a:pPr>
            <a:r>
              <a:rPr lang="en-US" dirty="0"/>
              <a:t>	How likely it is that the null hypothesis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 P-value does tell you:</a:t>
            </a:r>
          </a:p>
          <a:p>
            <a:pPr marL="0" indent="0">
              <a:buNone/>
            </a:pPr>
            <a:r>
              <a:rPr lang="en-US" dirty="0"/>
              <a:t>	How likely the observed data would be if the null hypothesis is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P-value is a measure of the strength of the evidence, so report your P-values.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was a statistically significant difference. </a:t>
            </a:r>
          </a:p>
        </p:txBody>
      </p:sp>
    </p:spTree>
    <p:extLst>
      <p:ext uri="{BB962C8B-B14F-4D97-AF65-F5344CB8AC3E}">
        <p14:creationId xmlns:p14="http://schemas.microsoft.com/office/powerpoint/2010/main" val="38424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Testing cannot correct flaws in the design of data collection.</a:t>
            </a:r>
          </a:p>
          <a:p>
            <a:r>
              <a:rPr lang="en-US" dirty="0"/>
              <a:t>Lack of randomization in choosing a sample</a:t>
            </a:r>
          </a:p>
          <a:p>
            <a:r>
              <a:rPr lang="en-US" dirty="0"/>
              <a:t>Lack of control</a:t>
            </a:r>
          </a:p>
          <a:p>
            <a:r>
              <a:rPr lang="en-US" dirty="0"/>
              <a:t>Lack of randomization in assigning treatments</a:t>
            </a:r>
          </a:p>
          <a:p>
            <a:pPr marL="0" indent="0">
              <a:buNone/>
            </a:pPr>
            <a:r>
              <a:rPr lang="en-US" dirty="0"/>
              <a:t>May cause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Confounding</a:t>
            </a:r>
          </a:p>
          <a:p>
            <a:r>
              <a:rPr lang="en-US" dirty="0"/>
              <a:t>Inability to make causal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3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Explaination</a:t>
            </a:r>
            <a:r>
              <a:rPr lang="en-US" dirty="0"/>
              <a:t> for observed difference in the data</a:t>
            </a:r>
          </a:p>
          <a:p>
            <a:pPr lvl="1"/>
            <a:r>
              <a:rPr lang="en-US" dirty="0"/>
              <a:t>Chance</a:t>
            </a:r>
          </a:p>
          <a:p>
            <a:pPr lvl="1"/>
            <a:r>
              <a:rPr lang="en-US" dirty="0"/>
              <a:t>There is something NOT right about an assumption about the theoretical world.</a:t>
            </a:r>
          </a:p>
        </p:txBody>
      </p:sp>
    </p:spTree>
    <p:extLst>
      <p:ext uri="{BB962C8B-B14F-4D97-AF65-F5344CB8AC3E}">
        <p14:creationId xmlns:p14="http://schemas.microsoft.com/office/powerpoint/2010/main" val="3666386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use 2-sided tests.</a:t>
            </a:r>
          </a:p>
          <a:p>
            <a:pPr marL="0" indent="0">
              <a:buNone/>
            </a:pPr>
            <a:r>
              <a:rPr lang="en-US" dirty="0"/>
              <a:t>(unless you are sure that one direction is no interest)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P-value(1-sided) = half of P-value(2-sided)</a:t>
            </a:r>
          </a:p>
        </p:txBody>
      </p:sp>
    </p:spTree>
    <p:extLst>
      <p:ext uri="{BB962C8B-B14F-4D97-AF65-F5344CB8AC3E}">
        <p14:creationId xmlns:p14="http://schemas.microsoft.com/office/powerpoint/2010/main" val="3284898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Statistical significance is not the same thing as </a:t>
            </a:r>
            <a:r>
              <a:rPr lang="en-US" i="1" dirty="0"/>
              <a:t>practical</a:t>
            </a:r>
            <a:r>
              <a:rPr lang="en-US" dirty="0"/>
              <a:t> significance.</a:t>
            </a:r>
          </a:p>
          <a:p>
            <a:pPr marL="0" indent="0">
              <a:buNone/>
            </a:pPr>
            <a:r>
              <a:rPr lang="en-US" dirty="0"/>
              <a:t>Example: beer cap flips. H0: p=0.5; HA: p != 0.5</a:t>
            </a:r>
          </a:p>
          <a:p>
            <a:pPr marL="0" indent="0">
              <a:buNone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 reds / 10 flips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58 reds /100 flips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576 reds /1000 flips</a:t>
            </a:r>
          </a:p>
          <a:p>
            <a:pPr marL="0" indent="0">
              <a:buNone/>
            </a:pPr>
            <a:r>
              <a:rPr lang="en-US" dirty="0"/>
              <a:t>Q: What is the P-value for each experiment?</a:t>
            </a:r>
          </a:p>
        </p:txBody>
      </p:sp>
    </p:spTree>
    <p:extLst>
      <p:ext uri="{BB962C8B-B14F-4D97-AF65-F5344CB8AC3E}">
        <p14:creationId xmlns:p14="http://schemas.microsoft.com/office/powerpoint/2010/main" val="2453920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large P-value does not necessarily mean that the null hypothesis is true. There may not be enough power to reject it. </a:t>
            </a:r>
          </a:p>
        </p:txBody>
      </p:sp>
    </p:spTree>
    <p:extLst>
      <p:ext uri="{BB962C8B-B14F-4D97-AF65-F5344CB8AC3E}">
        <p14:creationId xmlns:p14="http://schemas.microsoft.com/office/powerpoint/2010/main" val="652084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P-values may occur</a:t>
            </a:r>
          </a:p>
          <a:p>
            <a:r>
              <a:rPr lang="en-US" dirty="0"/>
              <a:t>By chance</a:t>
            </a:r>
          </a:p>
          <a:p>
            <a:r>
              <a:rPr lang="en-US" dirty="0"/>
              <a:t>Because of problems related to data collection.</a:t>
            </a:r>
          </a:p>
          <a:p>
            <a:r>
              <a:rPr lang="en-US" dirty="0"/>
              <a:t>Because of violations of the conditions necessary for the particular testing procedure being used.</a:t>
            </a:r>
          </a:p>
          <a:p>
            <a:r>
              <a:rPr lang="en-US" dirty="0"/>
              <a:t>Because the null hypothesis is false.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52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multiple tests are carried out, some are likely to be significant by chance alone.</a:t>
                </a:r>
              </a:p>
              <a:p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en-US" dirty="0"/>
                  <a:t>, we expect significant results 5% of the time, even when the null hypotheses are true</a:t>
                </a:r>
              </a:p>
              <a:p>
                <a:r>
                  <a:rPr lang="en-US" dirty="0"/>
                  <a:t>Be suspicious when you see a few significant results when many tests have been carried out, for example significant results on a few subgroups of data.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 results are reliable if the statement of hypotheses are suggested by the data. It is called </a:t>
                </a:r>
                <a:r>
                  <a:rPr lang="en-US" i="1" u="sng" dirty="0"/>
                  <a:t>data snooping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Hypothesis should be specified before any data are collected.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682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tests we have learned for proportions and means require:</a:t>
            </a:r>
          </a:p>
          <a:p>
            <a:r>
              <a:rPr lang="en-US" dirty="0"/>
              <a:t>Independent observations;</a:t>
            </a:r>
          </a:p>
          <a:p>
            <a:r>
              <a:rPr lang="en-US" dirty="0"/>
              <a:t>The sampling distributions of the estimators to be (approximately) normal distributed.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statistical test is </a:t>
            </a:r>
            <a:r>
              <a:rPr lang="en-US" u="sng" dirty="0"/>
              <a:t>robust</a:t>
            </a:r>
            <a:r>
              <a:rPr lang="en-US" dirty="0"/>
              <a:t> if the P-value is approximately correct, even if the necessary conditions aren't completely satisfied.   </a:t>
            </a:r>
          </a:p>
        </p:txBody>
      </p:sp>
    </p:spTree>
    <p:extLst>
      <p:ext uri="{BB962C8B-B14F-4D97-AF65-F5344CB8AC3E}">
        <p14:creationId xmlns:p14="http://schemas.microsoft.com/office/powerpoint/2010/main" val="3340128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tests of proportions, larger sample sizes are needed for the further the true value of p is from 0.5.</a:t>
            </a:r>
          </a:p>
          <a:p>
            <a:endParaRPr lang="en-US" dirty="0"/>
          </a:p>
          <a:p>
            <a:r>
              <a:rPr lang="en-US" dirty="0"/>
              <a:t>For tests of means, the t-test is robust, even for small sizes, except when there is extreme skew or outliers.</a:t>
            </a:r>
          </a:p>
        </p:txBody>
      </p:sp>
    </p:spTree>
    <p:extLst>
      <p:ext uri="{BB962C8B-B14F-4D97-AF65-F5344CB8AC3E}">
        <p14:creationId xmlns:p14="http://schemas.microsoft.com/office/powerpoint/2010/main" val="75721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 should start with exploratory analyses using plots and summary statistics. </a:t>
            </a:r>
          </a:p>
          <a:p>
            <a:endParaRPr lang="en-US" dirty="0"/>
          </a:p>
          <a:p>
            <a:r>
              <a:rPr lang="en-US" dirty="0"/>
              <a:t>Testing cannot correct flaws in data collection.</a:t>
            </a:r>
          </a:p>
          <a:p>
            <a:endParaRPr lang="en-US"/>
          </a:p>
          <a:p>
            <a:r>
              <a:rPr lang="en-US"/>
              <a:t>Statistical </a:t>
            </a:r>
            <a:r>
              <a:rPr lang="en-US" dirty="0"/>
              <a:t>tests work well when applied to carefully designed studies when planned, focused hypotheses to investigate. </a:t>
            </a:r>
          </a:p>
        </p:txBody>
      </p:sp>
    </p:spTree>
    <p:extLst>
      <p:ext uri="{BB962C8B-B14F-4D97-AF65-F5344CB8AC3E}">
        <p14:creationId xmlns:p14="http://schemas.microsoft.com/office/powerpoint/2010/main" val="13920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Could the difference between these regions be due to the natural variability of the data?</a:t>
            </a:r>
          </a:p>
          <a:p>
            <a:pPr marL="0" indent="0">
              <a:buNone/>
            </a:pPr>
            <a:r>
              <a:rPr lang="en-US" b="1" dirty="0"/>
              <a:t>Theoretical World:</a:t>
            </a:r>
          </a:p>
          <a:p>
            <a:pPr marL="0" indent="0">
              <a:buNone/>
            </a:pPr>
            <a:r>
              <a:rPr lang="en-US" dirty="0"/>
              <a:t>Assume “NO Difference”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Are the data likely for the version of theoretical world?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44958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8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What if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16377"/>
            <a:ext cx="4940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beer cap equally likely to come up on its red or silver side?</a:t>
            </a:r>
          </a:p>
          <a:p>
            <a:pPr lvl="1"/>
            <a:r>
              <a:rPr lang="en-US" dirty="0"/>
              <a:t>10 flips a Beer Cap, with 4 reds</a:t>
            </a:r>
          </a:p>
          <a:p>
            <a:pPr lvl="1"/>
            <a:r>
              <a:rPr lang="en-US" dirty="0"/>
              <a:t>1000 flips of a Beer Cap, with 576 reds</a:t>
            </a:r>
          </a:p>
          <a:p>
            <a:pPr lvl="1"/>
            <a:endParaRPr lang="en-US" dirty="0"/>
          </a:p>
          <a:p>
            <a:r>
              <a:rPr lang="en-US" dirty="0"/>
              <a:t>If it is 50-50, how likely is it to get value this far from half reds?</a:t>
            </a:r>
          </a:p>
        </p:txBody>
      </p:sp>
    </p:spTree>
    <p:extLst>
      <p:ext uri="{BB962C8B-B14F-4D97-AF65-F5344CB8AC3E}">
        <p14:creationId xmlns:p14="http://schemas.microsoft.com/office/powerpoint/2010/main" val="329070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Data_agechange</a:t>
            </a:r>
            <a:endParaRPr lang="en-US" dirty="0"/>
          </a:p>
          <a:p>
            <a:pPr lvl="1"/>
            <a:r>
              <a:rPr lang="en-US" dirty="0"/>
              <a:t>60 patients interested in whether perceived age changes from before to after surgery</a:t>
            </a:r>
          </a:p>
          <a:p>
            <a:pPr lvl="1"/>
            <a:r>
              <a:rPr lang="en-US" dirty="0"/>
              <a:t>If the surgery really </a:t>
            </a:r>
            <a:r>
              <a:rPr lang="en-US" dirty="0" err="1"/>
              <a:t>doesnot</a:t>
            </a:r>
            <a:r>
              <a:rPr lang="en-US" dirty="0"/>
              <a:t> result in a perceived age change in average, are the data values we saw likely?</a:t>
            </a:r>
          </a:p>
          <a:p>
            <a:r>
              <a:rPr lang="en-US" dirty="0" err="1"/>
              <a:t>Data_TempData</a:t>
            </a:r>
            <a:endParaRPr lang="en-US" dirty="0"/>
          </a:p>
          <a:p>
            <a:pPr lvl="1"/>
            <a:r>
              <a:rPr lang="en-US" dirty="0"/>
              <a:t>Textbook: mean body temperature is 37 degree</a:t>
            </a:r>
          </a:p>
          <a:p>
            <a:pPr lvl="1"/>
            <a:r>
              <a:rPr lang="en-US" dirty="0"/>
              <a:t>The data shows mean body temperature is 36.8 degree</a:t>
            </a:r>
          </a:p>
          <a:p>
            <a:pPr lvl="1"/>
            <a:r>
              <a:rPr lang="en-US" dirty="0"/>
              <a:t>Is it significant difference?</a:t>
            </a:r>
          </a:p>
          <a:p>
            <a:pPr lvl="1"/>
            <a:r>
              <a:rPr lang="en-US" dirty="0"/>
              <a:t>Does the theoretical result need updating?</a:t>
            </a:r>
          </a:p>
          <a:p>
            <a:pPr lvl="1"/>
            <a:r>
              <a:rPr lang="en-US" dirty="0"/>
              <a:t>Not if this difference can be explained by random variation</a:t>
            </a:r>
          </a:p>
        </p:txBody>
      </p:sp>
    </p:spTree>
    <p:extLst>
      <p:ext uri="{BB962C8B-B14F-4D97-AF65-F5344CB8AC3E}">
        <p14:creationId xmlns:p14="http://schemas.microsoft.com/office/powerpoint/2010/main" val="344372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Court case analogy: </a:t>
                </a:r>
                <a:r>
                  <a:rPr lang="en-US" b="1" dirty="0"/>
                  <a:t>innocent</a:t>
                </a:r>
                <a:r>
                  <a:rPr lang="en-US" dirty="0"/>
                  <a:t> until proven </a:t>
                </a:r>
                <a:r>
                  <a:rPr lang="en-US" b="1" dirty="0"/>
                  <a:t>guilty</a:t>
                </a:r>
              </a:p>
              <a:p>
                <a:pPr lvl="1"/>
                <a:r>
                  <a:rPr lang="en-US" dirty="0"/>
                  <a:t>The “null  hypothesis”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Nothing is happening </a:t>
                </a:r>
              </a:p>
              <a:p>
                <a:pPr lvl="2"/>
                <a:r>
                  <a:rPr lang="en-US" dirty="0"/>
                  <a:t>Assume it is true throughout</a:t>
                </a:r>
              </a:p>
              <a:p>
                <a:pPr lvl="2"/>
                <a:r>
                  <a:rPr lang="en-US" dirty="0"/>
                  <a:t>“Innocent”</a:t>
                </a:r>
              </a:p>
              <a:p>
                <a:pPr lvl="1"/>
                <a:r>
                  <a:rPr lang="en-US" dirty="0"/>
                  <a:t>The “Alternative hypothesis”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Typically what we want to establish </a:t>
                </a:r>
              </a:p>
              <a:p>
                <a:pPr lvl="2"/>
                <a:r>
                  <a:rPr lang="en-US" dirty="0"/>
                  <a:t>Conclude it is true if we have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“Guilty”</a:t>
                </a:r>
              </a:p>
              <a:p>
                <a:pPr lvl="2"/>
                <a:r>
                  <a:rPr lang="en-US" dirty="0"/>
                  <a:t>Alternatives can be one-sided (greater than or less than) or two-sided (not equal)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7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2165</Words>
  <Application>Microsoft Office PowerPoint</Application>
  <PresentationFormat>On-screen Show (4:3)</PresentationFormat>
  <Paragraphs>307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Statistical test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Inference</vt:lpstr>
      <vt:lpstr>Statistical Tests – step 1</vt:lpstr>
      <vt:lpstr>Statistical Tests – step 1</vt:lpstr>
      <vt:lpstr>Statistical Tests – step 2</vt:lpstr>
      <vt:lpstr>Statistical Tests – step 2</vt:lpstr>
      <vt:lpstr>Statistical Tests – step 3</vt:lpstr>
      <vt:lpstr>Statistical Tests – step 3</vt:lpstr>
      <vt:lpstr>Statistical Tests – step 3</vt:lpstr>
      <vt:lpstr>Statistical Tests – step 3</vt:lpstr>
      <vt:lpstr>Statistical Tests – step 4</vt:lpstr>
      <vt:lpstr>Statistical Tests – step 4</vt:lpstr>
      <vt:lpstr>Statistical Tests – step 4</vt:lpstr>
      <vt:lpstr>The Structure of Statistical Tests</vt:lpstr>
      <vt:lpstr>Hypothesis Testing for Proportions</vt:lpstr>
      <vt:lpstr>Theoretical World</vt:lpstr>
      <vt:lpstr>R-code</vt:lpstr>
      <vt:lpstr>Practice</vt:lpstr>
      <vt:lpstr>Hypothesis test for mean</vt:lpstr>
      <vt:lpstr>Hypothesis test for mean</vt:lpstr>
      <vt:lpstr>R-code</vt:lpstr>
      <vt:lpstr>Practice</vt:lpstr>
      <vt:lpstr>Practice</vt:lpstr>
      <vt:lpstr>R-code</vt:lpstr>
      <vt:lpstr>Statistical Tests</vt:lpstr>
      <vt:lpstr>Power of a Test</vt:lpstr>
      <vt:lpstr>Power of a test</vt:lpstr>
      <vt:lpstr>How to have higher power</vt:lpstr>
      <vt:lpstr>How to have a high power</vt:lpstr>
      <vt:lpstr>Two Types of Errors</vt:lpstr>
      <vt:lpstr>Two Types of Errors</vt:lpstr>
      <vt:lpstr>Some tips</vt:lpstr>
      <vt:lpstr>Some tips</vt:lpstr>
      <vt:lpstr>Some tips</vt:lpstr>
      <vt:lpstr>Some tips</vt:lpstr>
      <vt:lpstr>Some tips</vt:lpstr>
      <vt:lpstr>Some tips</vt:lpstr>
      <vt:lpstr>Some Tips</vt:lpstr>
      <vt:lpstr>Some tips</vt:lpstr>
      <vt:lpstr>Some Tips</vt:lpstr>
      <vt:lpstr>Some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</dc:title>
  <dc:creator>Liu, Yunkai</dc:creator>
  <cp:lastModifiedBy>sai swaroop</cp:lastModifiedBy>
  <cp:revision>26</cp:revision>
  <dcterms:created xsi:type="dcterms:W3CDTF">2006-08-16T00:00:00Z</dcterms:created>
  <dcterms:modified xsi:type="dcterms:W3CDTF">2020-05-27T04:46:41Z</dcterms:modified>
</cp:coreProperties>
</file>