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b368922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b368922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b36892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b36892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3d38ccc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3d38ccc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43d38cc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43d38cc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9bb7f5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9bb7f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9bb7f5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9bb7f5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9bb7f5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9bb7f5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9bb7f5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49bb7f5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49bb7f5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49bb7f5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3b36892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3b36892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3d38c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3d38c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3c194113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3c194113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3c19411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3c19411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3b36892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3b36892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c194113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3c194113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b3689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b3689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3d38cc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3d38cc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3d38cc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3d38cc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3d38cc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3d38cc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b36892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b36892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b36892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b36892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41799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41799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006250" y="1414625"/>
            <a:ext cx="7068000" cy="18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Cardiovascular Disease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60000" y="4081500"/>
            <a:ext cx="2484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Karan Tyagi</a:t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Vivek Joshi</a:t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Vineet Karmiani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0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Outliers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-496800" y="1199650"/>
            <a:ext cx="9640800" cy="4030200"/>
          </a:xfrm>
          <a:prstGeom prst="rect">
            <a:avLst/>
          </a:prstGeom>
          <a:solidFill>
            <a:srgbClr val="FFFFFF">
              <a:alpha val="5224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0" y="1127488"/>
            <a:ext cx="4326876" cy="39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375" y="1157950"/>
            <a:ext cx="4567225" cy="39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365100" y="676450"/>
            <a:ext cx="158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Before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106400" y="676450"/>
            <a:ext cx="70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After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-149100" y="-194325"/>
            <a:ext cx="9566400" cy="54570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158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Correlation Matrix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1645475" y="572650"/>
            <a:ext cx="5804100" cy="437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188" y="572600"/>
            <a:ext cx="5755624" cy="43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308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3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3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5"/>
              <a:buChar char="●"/>
            </a:pPr>
            <a:r>
              <a:rPr lang="en" sz="1965">
                <a:solidFill>
                  <a:schemeClr val="lt1"/>
                </a:solidFill>
              </a:rPr>
              <a:t>Feature engineering by creating a new feature BMI from weight and height.</a:t>
            </a:r>
            <a:endParaRPr sz="1965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65">
              <a:solidFill>
                <a:schemeClr val="lt1"/>
              </a:solidFill>
            </a:endParaRPr>
          </a:p>
          <a:p>
            <a:pPr indent="-35337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65"/>
              <a:buChar char="●"/>
            </a:pPr>
            <a:r>
              <a:rPr lang="en" sz="1965">
                <a:solidFill>
                  <a:schemeClr val="lt1"/>
                </a:solidFill>
              </a:rPr>
              <a:t>Normalization using MinMaxScaler.</a:t>
            </a:r>
            <a:endParaRPr sz="1965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65">
              <a:solidFill>
                <a:schemeClr val="lt1"/>
              </a:solidFill>
            </a:endParaRPr>
          </a:p>
          <a:p>
            <a:pPr indent="-35337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65"/>
              <a:buChar char="●"/>
            </a:pPr>
            <a:r>
              <a:rPr lang="en" sz="1965">
                <a:solidFill>
                  <a:schemeClr val="lt1"/>
                </a:solidFill>
              </a:rPr>
              <a:t>Perform One-Hot Encoding (Gender, Cholesterol and Glucose)</a:t>
            </a:r>
            <a:endParaRPr sz="1965">
              <a:solidFill>
                <a:schemeClr val="lt1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975125" y="450050"/>
            <a:ext cx="617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 Transformation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</a:rPr>
              <a:t>Models Used</a:t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Logistic Regression 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Support Vector Machine(SVM) 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K-Nearest Neighbors(</a:t>
            </a:r>
            <a:r>
              <a:rPr lang="en">
                <a:solidFill>
                  <a:schemeClr val="lt1"/>
                </a:solidFill>
              </a:rPr>
              <a:t>KNN) 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Neural Network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Random Forest 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XGBoost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>
                <a:solidFill>
                  <a:schemeClr val="lt1"/>
                </a:solidFill>
              </a:rPr>
              <a:t>AdaBoost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-96350" y="-88275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9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77">
                <a:solidFill>
                  <a:schemeClr val="lt1"/>
                </a:solidFill>
              </a:rPr>
              <a:t>Logistic Regression</a:t>
            </a:r>
            <a:endParaRPr sz="3577">
              <a:solidFill>
                <a:schemeClr val="lt1"/>
              </a:solidFill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44125" y="869025"/>
            <a:ext cx="4145400" cy="4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 Machine learning algorithm used for classification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chemeClr val="lt1"/>
                </a:solidFill>
              </a:rPr>
              <a:t>73.3%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indent="-319384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81">
                <a:solidFill>
                  <a:schemeClr val="lt1"/>
                </a:solidFill>
              </a:rPr>
              <a:t>Easy to implement</a:t>
            </a:r>
            <a:endParaRPr sz="1681">
              <a:solidFill>
                <a:schemeClr val="lt1"/>
              </a:solidFill>
            </a:endParaRPr>
          </a:p>
          <a:p>
            <a:pPr indent="-31938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81">
                <a:solidFill>
                  <a:schemeClr val="lt1"/>
                </a:solidFill>
              </a:rPr>
              <a:t>Does not require high computational power</a:t>
            </a:r>
            <a:endParaRPr sz="1681">
              <a:solidFill>
                <a:schemeClr val="lt1"/>
              </a:solidFill>
            </a:endParaRPr>
          </a:p>
          <a:p>
            <a:pPr indent="-31938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681">
                <a:solidFill>
                  <a:schemeClr val="lt1"/>
                </a:solidFill>
              </a:rPr>
              <a:t>In low dimensional dataset less prone to overfitting</a:t>
            </a:r>
            <a:endParaRPr sz="168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indent="-31426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587">
                <a:solidFill>
                  <a:schemeClr val="lt1"/>
                </a:solidFill>
              </a:rPr>
              <a:t>High dimensional dataset may lead to overfitting</a:t>
            </a:r>
            <a:endParaRPr sz="1587">
              <a:solidFill>
                <a:schemeClr val="lt1"/>
              </a:solidFill>
            </a:endParaRPr>
          </a:p>
          <a:p>
            <a:pPr indent="-31426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587">
                <a:solidFill>
                  <a:schemeClr val="lt1"/>
                </a:solidFill>
              </a:rPr>
              <a:t>Non linear problems can’t be solved</a:t>
            </a:r>
            <a:endParaRPr sz="1587">
              <a:solidFill>
                <a:schemeClr val="lt1"/>
              </a:solidFill>
            </a:endParaRPr>
          </a:p>
          <a:p>
            <a:pPr indent="-31426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587">
                <a:solidFill>
                  <a:schemeClr val="lt1"/>
                </a:solidFill>
              </a:rPr>
              <a:t>Sensitive to outliers</a:t>
            </a:r>
            <a:endParaRPr sz="1587">
              <a:solidFill>
                <a:schemeClr val="lt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5900"/>
            <a:ext cx="4303850" cy="2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6576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  S</a:t>
            </a:r>
            <a:r>
              <a:rPr lang="en" sz="2800">
                <a:solidFill>
                  <a:schemeClr val="lt1"/>
                </a:solidFill>
              </a:rPr>
              <a:t>VM 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40410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 Machine learning algorithm can be used for both classification and regression. We perform classification by finding a hyperplane which separates the two classes.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61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Accuracy Achieved - </a:t>
            </a:r>
            <a:r>
              <a:rPr b="1" lang="en" sz="1845">
                <a:solidFill>
                  <a:schemeClr val="lt1"/>
                </a:solidFill>
              </a:rPr>
              <a:t>73.7%</a:t>
            </a:r>
            <a:endParaRPr b="1" sz="184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indent="-318284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22">
                <a:solidFill>
                  <a:schemeClr val="lt1"/>
                </a:solidFill>
              </a:rPr>
              <a:t>More effective in high dimensional dataset</a:t>
            </a:r>
            <a:endParaRPr sz="1822">
              <a:solidFill>
                <a:schemeClr val="lt1"/>
              </a:solidFill>
            </a:endParaRPr>
          </a:p>
          <a:p>
            <a:pPr indent="-31828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22">
                <a:solidFill>
                  <a:schemeClr val="lt1"/>
                </a:solidFill>
              </a:rPr>
              <a:t>Can be used for both classification and regression</a:t>
            </a:r>
            <a:endParaRPr sz="1822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indent="-319404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45">
                <a:solidFill>
                  <a:schemeClr val="lt1"/>
                </a:solidFill>
              </a:rPr>
              <a:t>Not suitable for large data sets</a:t>
            </a:r>
            <a:endParaRPr sz="1845">
              <a:solidFill>
                <a:schemeClr val="lt1"/>
              </a:solidFill>
            </a:endParaRPr>
          </a:p>
          <a:p>
            <a:pPr indent="-31940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" sz="1845">
                <a:solidFill>
                  <a:schemeClr val="lt1"/>
                </a:solidFill>
              </a:rPr>
              <a:t>Costly computation</a:t>
            </a:r>
            <a:endParaRPr sz="184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150" y="1098550"/>
            <a:ext cx="4197275" cy="30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6576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  KNN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80925" y="1128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</a:t>
            </a:r>
            <a:r>
              <a:rPr b="1" lang="en">
                <a:solidFill>
                  <a:schemeClr val="lt1"/>
                </a:solidFill>
              </a:rPr>
              <a:t>71.89%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Instance based learning and hence, is faster than SVM etc.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New data can be added seamlessly.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</a:t>
            </a:r>
            <a:r>
              <a:rPr lang="en">
                <a:solidFill>
                  <a:schemeClr val="lt1"/>
                </a:solidFill>
              </a:rPr>
              <a:t>Requires feature scaling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2. Doesn’t work well with high dimensional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324" y="896325"/>
            <a:ext cx="4322201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4707600" y="2262275"/>
            <a:ext cx="26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Random Forest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32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</a:t>
            </a:r>
            <a:r>
              <a:rPr b="1" lang="en">
                <a:solidFill>
                  <a:schemeClr val="lt1"/>
                </a:solidFill>
              </a:rPr>
              <a:t>72.9%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</a:t>
            </a:r>
            <a:r>
              <a:rPr lang="en">
                <a:solidFill>
                  <a:schemeClr val="lt1"/>
                </a:solidFill>
              </a:rPr>
              <a:t>Bagging technique, less prone to overfitting.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Comparatively less impacted by the noise.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1. Computationally expensive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813" y="1029675"/>
            <a:ext cx="49053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AdaBoost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41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- 72.64%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 prone to overfitting.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Requires quality dataset.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77" y="923875"/>
            <a:ext cx="5332872" cy="37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XG</a:t>
            </a:r>
            <a:r>
              <a:rPr lang="en">
                <a:solidFill>
                  <a:schemeClr val="lt1"/>
                </a:solidFill>
              </a:rPr>
              <a:t>Boost</a:t>
            </a:r>
            <a:endParaRPr sz="4577">
              <a:solidFill>
                <a:schemeClr val="lt1"/>
              </a:solidFill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159300" y="1152475"/>
            <a:ext cx="382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 - 73.28%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 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 Supports regularization and faster than other gradient boosting algorithms.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Can run cross-validation after each iteration.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 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1. Doesn’t perform well on sparse or unstructured data.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00" y="1122088"/>
            <a:ext cx="5015300" cy="34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686000" y="0"/>
            <a:ext cx="745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Motivation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500" y="800400"/>
            <a:ext cx="5984499" cy="4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1223400"/>
            <a:ext cx="33603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There were over 8 million deaths from ischemic heart disease making it the most deadly cardiovascular disease(CVD).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CVD Prediction is one of the most effective measures for CVD control.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22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934525"/>
            <a:ext cx="39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 Achieved: 73.7%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Advantages: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 Ability to learn by itself and produce the output that is not limited to the input provided to them.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Disadvantages: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 BlackBox Nature.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2. Computationally expensive.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3. Can easily Overfit. 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300" y="882050"/>
            <a:ext cx="5021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Transform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Process to modify the data but keep the information.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Tried with degree varying from 1 to 6.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Result:</a:t>
            </a:r>
            <a:endParaRPr sz="20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No significant improvement 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Similar accuracy with all the models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-155650" y="0"/>
            <a:ext cx="9566400" cy="5242800"/>
          </a:xfrm>
          <a:prstGeom prst="rect">
            <a:avLst/>
          </a:prstGeom>
          <a:solidFill>
            <a:srgbClr val="000000">
              <a:alpha val="269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605450" y="333200"/>
            <a:ext cx="778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Challenges Faced &amp; </a:t>
            </a:r>
            <a:r>
              <a:rPr lang="en" sz="4000">
                <a:solidFill>
                  <a:schemeClr val="lt1"/>
                </a:solidFill>
              </a:rPr>
              <a:t>Conclusion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432575" y="1304450"/>
            <a:ext cx="81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790800" y="1385575"/>
            <a:ext cx="7488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Less number of records for people who drink and smoke.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Dataset requires more attributes to improve the accuracy of prediction.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-155650" y="0"/>
            <a:ext cx="9566400" cy="5242800"/>
          </a:xfrm>
          <a:prstGeom prst="rect">
            <a:avLst/>
          </a:prstGeom>
          <a:solidFill>
            <a:srgbClr val="000000">
              <a:alpha val="269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67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400">
                <a:solidFill>
                  <a:schemeClr val="lt1"/>
                </a:solidFill>
              </a:rPr>
              <a:t>Thank you!</a:t>
            </a:r>
            <a:endParaRPr b="1" sz="6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-621200" y="0"/>
            <a:ext cx="78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chemeClr val="lt1"/>
                </a:solidFill>
              </a:rPr>
              <a:t>Role of Data Science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99575" y="1012350"/>
            <a:ext cx="7020600" cy="4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AI and Machine learning enables algorithms to understand and learn data.</a:t>
            </a:r>
            <a:endParaRPr sz="2000">
              <a:solidFill>
                <a:schemeClr val="lt1"/>
              </a:solidFill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These trending </a:t>
            </a:r>
            <a:r>
              <a:rPr lang="en" sz="2000">
                <a:solidFill>
                  <a:schemeClr val="lt1"/>
                </a:solidFill>
              </a:rPr>
              <a:t>technologies</a:t>
            </a:r>
            <a:r>
              <a:rPr lang="en" sz="2000">
                <a:solidFill>
                  <a:schemeClr val="lt1"/>
                </a:solidFill>
              </a:rPr>
              <a:t> are applied in cardiovascular medicine including :</a:t>
            </a:r>
            <a:endParaRPr sz="2000">
              <a:solidFill>
                <a:schemeClr val="lt1"/>
              </a:solidFill>
            </a:endParaRPr>
          </a:p>
          <a:p>
            <a:pPr indent="-355600" lvl="0" marL="736600" marR="279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</a:t>
            </a:r>
            <a:r>
              <a:rPr lang="en" sz="2000">
                <a:solidFill>
                  <a:schemeClr val="lt1"/>
                </a:solidFill>
              </a:rPr>
              <a:t>recision medicine.</a:t>
            </a:r>
            <a:endParaRPr sz="2000">
              <a:solidFill>
                <a:schemeClr val="lt1"/>
              </a:solidFill>
            </a:endParaRPr>
          </a:p>
          <a:p>
            <a:pPr indent="-3556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Clinical prediction</a:t>
            </a:r>
            <a:endParaRPr sz="2000">
              <a:solidFill>
                <a:schemeClr val="lt1"/>
              </a:solidFill>
            </a:endParaRPr>
          </a:p>
          <a:p>
            <a:pPr indent="-3556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Cardiac imaging analysis</a:t>
            </a:r>
            <a:endParaRPr sz="2000">
              <a:solidFill>
                <a:schemeClr val="lt1"/>
              </a:solidFill>
            </a:endParaRPr>
          </a:p>
          <a:p>
            <a:pPr indent="-355600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Intelligent robots</a:t>
            </a:r>
            <a:endParaRPr sz="2000">
              <a:solidFill>
                <a:schemeClr val="lt1"/>
              </a:solidFill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marR="279400" rtl="0" algn="l">
              <a:lnSpc>
                <a:spcPct val="115000"/>
              </a:lnSpc>
              <a:spcBef>
                <a:spcPts val="24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83900" y="1655325"/>
            <a:ext cx="78495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Gather the insights from the dataset provided 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Predict the possibility of a person having Cardiovascular disease based on the various parameters specified in the dataset.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324900" y="184200"/>
            <a:ext cx="448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Objectives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921550" y="0"/>
            <a:ext cx="6172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						</a:t>
            </a:r>
            <a:r>
              <a:rPr lang="en" sz="2500">
                <a:solidFill>
                  <a:schemeClr val="lt1"/>
                </a:solidFill>
              </a:rPr>
              <a:t>DataSet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82225" y="439325"/>
            <a:ext cx="857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189425" y="19931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815150" y="18109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Size :- 70000 rows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200"/>
            <a:ext cx="9143999" cy="45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26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8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00">
                <a:solidFill>
                  <a:schemeClr val="lt1"/>
                </a:solidFill>
              </a:rPr>
              <a:t>Exploratory Data Analysis and Data Preprocessing</a:t>
            </a:r>
            <a:endParaRPr sz="2600">
              <a:solidFill>
                <a:schemeClr val="lt1"/>
              </a:solidFill>
            </a:endParaRPr>
          </a:p>
          <a:p>
            <a:pPr indent="0" lvl="0" marL="365760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Count of categories in Categorical variables. (countplot)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Age v/s Cardiovascular. (kdeplot)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Age Groups v/s Cardiovascular. (By binning the age)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All categorical feature v/s Cardiovascular. (histplot)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Correlation matrix using heatmap.</a:t>
            </a:r>
            <a:endParaRPr sz="24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275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80325" y="853175"/>
            <a:ext cx="82758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From the countplot we can see that we have: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Twice </a:t>
            </a:r>
            <a:r>
              <a:rPr lang="en" sz="1700">
                <a:solidFill>
                  <a:schemeClr val="lt1"/>
                </a:solidFill>
              </a:rPr>
              <a:t>the data of women than men.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b="1" lang="en" sz="1700">
                <a:solidFill>
                  <a:schemeClr val="lt1"/>
                </a:solidFill>
              </a:rPr>
              <a:t>six </a:t>
            </a:r>
            <a:r>
              <a:rPr lang="en" sz="1700">
                <a:solidFill>
                  <a:schemeClr val="lt1"/>
                </a:solidFill>
              </a:rPr>
              <a:t>times the data of people who don’t smoke than people who smoke.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b="1" lang="en" sz="1700">
                <a:solidFill>
                  <a:schemeClr val="lt1"/>
                </a:solidFill>
              </a:rPr>
              <a:t>seven </a:t>
            </a:r>
            <a:r>
              <a:rPr lang="en" sz="1700">
                <a:solidFill>
                  <a:schemeClr val="lt1"/>
                </a:solidFill>
              </a:rPr>
              <a:t>times the data of people who don’t drink alcohol than people who drink alcohol.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b="1" lang="en" sz="1700">
                <a:solidFill>
                  <a:schemeClr val="lt1"/>
                </a:solidFill>
              </a:rPr>
              <a:t>seven </a:t>
            </a:r>
            <a:r>
              <a:rPr lang="en" sz="1700">
                <a:solidFill>
                  <a:schemeClr val="lt1"/>
                </a:solidFill>
              </a:rPr>
              <a:t>times the data of people who have normal glucose and normal cholesterol than people having above normal glucose and cholesterol.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than </a:t>
            </a:r>
            <a:r>
              <a:rPr b="1" lang="en" sz="1700">
                <a:solidFill>
                  <a:schemeClr val="lt1"/>
                </a:solidFill>
              </a:rPr>
              <a:t>five </a:t>
            </a:r>
            <a:r>
              <a:rPr lang="en" sz="1700">
                <a:solidFill>
                  <a:schemeClr val="lt1"/>
                </a:solidFill>
              </a:rPr>
              <a:t>time the data of people who are active than who are not active.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937950" y="0"/>
            <a:ext cx="70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Univariate Analysis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-74550" y="-24850"/>
            <a:ext cx="9566400" cy="5242800"/>
          </a:xfrm>
          <a:prstGeom prst="rect">
            <a:avLst/>
          </a:prstGeom>
          <a:solidFill>
            <a:srgbClr val="0000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58450" y="152355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75" y="755675"/>
            <a:ext cx="6291925" cy="438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3125" y="1738550"/>
            <a:ext cx="2778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People over 55 years of age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are more exposed to CVD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828250" y="0"/>
            <a:ext cx="70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      </a:t>
            </a:r>
            <a:r>
              <a:rPr lang="en" sz="4000">
                <a:solidFill>
                  <a:schemeClr val="lt1"/>
                </a:solidFill>
              </a:rPr>
              <a:t>Bivariate Analysis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chemeClr val="lt1"/>
                </a:solidFill>
              </a:rPr>
              <a:t>Outliers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1625" y="12015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Systolic Blood Pressure (ap_hi) Diastolic Blood Pressure (ap_lo)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lt1"/>
                </a:solidFill>
              </a:rPr>
              <a:t>						  70-240							    40-180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" y="1885026"/>
            <a:ext cx="7191375" cy="29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