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77" r:id="rId27"/>
    <p:sldId id="27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b36892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b36892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b36892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b36892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3d38c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3d38c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3d38cc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3d38cc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9bb7f5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9bb7f5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9bb7f5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9bb7f5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9bb7f5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9bb7f5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9bb7f5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9bb7f5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9bb7f5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9bb7f5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b36892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b36892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3d38cc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3d38cc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c194113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c194113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c19411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c19411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b36892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3b368922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c194113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c194113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36892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b36892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3d38c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3d38c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3d38c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3d38c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3d38ccc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3d38ccc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36892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b36892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b36892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b36892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41799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41799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06250" y="1414625"/>
            <a:ext cx="7068000" cy="1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Cardiovascular Disease Prediction</a:t>
            </a:r>
            <a:br>
              <a:rPr lang="en" dirty="0">
                <a:solidFill>
                  <a:schemeClr val="lt1"/>
                </a:solidFill>
              </a:rPr>
            </a:br>
            <a:br>
              <a:rPr lang="en" dirty="0">
                <a:solidFill>
                  <a:schemeClr val="lt1"/>
                </a:solidFill>
              </a:rPr>
            </a:br>
            <a:r>
              <a:rPr lang="en" sz="2700" dirty="0">
                <a:solidFill>
                  <a:schemeClr val="lt1"/>
                </a:solidFill>
              </a:rPr>
              <a:t>FINAL PROJECT PRESENTATION CMPE 255 SPRING 2022</a:t>
            </a:r>
            <a:br>
              <a:rPr lang="en" sz="2700" dirty="0">
                <a:solidFill>
                  <a:schemeClr val="lt1"/>
                </a:solidFill>
              </a:rPr>
            </a:br>
            <a:r>
              <a:rPr lang="en" sz="2700" dirty="0">
                <a:solidFill>
                  <a:schemeClr val="lt1"/>
                </a:solidFill>
              </a:rPr>
              <a:t>UNDER GUIDANCE OF PROF. KAIKAI LIU</a:t>
            </a:r>
            <a:endParaRPr sz="2700" dirty="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66110" y="3585994"/>
            <a:ext cx="298362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PRESENTED BY:-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SAI SWARUP RATH-   TEAM 16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(014655446)</a:t>
            </a:r>
            <a:endParaRPr sz="19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58450" y="15235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75" y="755675"/>
            <a:ext cx="6291925" cy="43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3125" y="1738550"/>
            <a:ext cx="2778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People over 55 years of age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are more exposed to CVD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8282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      Bivariate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241625" y="1201525"/>
            <a:ext cx="8520600" cy="3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Systolic Blood Pressure (ap_hi) Diastolic Blood Pressure (ap_lo)</a:t>
            </a:r>
            <a:endParaRPr sz="19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lt1"/>
                </a:solidFill>
              </a:rPr>
              <a:t>						  70-240							    40-180</a:t>
            </a:r>
            <a:endParaRPr sz="1900" b="1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1885026"/>
            <a:ext cx="7191375" cy="2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0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-496800" y="1199650"/>
            <a:ext cx="9640800" cy="4030200"/>
          </a:xfrm>
          <a:prstGeom prst="rect">
            <a:avLst/>
          </a:prstGeom>
          <a:solidFill>
            <a:srgbClr val="FFFFFF">
              <a:alpha val="5224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0" y="1127488"/>
            <a:ext cx="4326876" cy="39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75" y="1157950"/>
            <a:ext cx="4567225" cy="39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365100" y="676450"/>
            <a:ext cx="158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Before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106400" y="676450"/>
            <a:ext cx="702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After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-149100" y="-194325"/>
            <a:ext cx="9566400" cy="54570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1584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Matrix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645475" y="572650"/>
            <a:ext cx="5804100" cy="43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88" y="572600"/>
            <a:ext cx="5755624" cy="4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3089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3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33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Feature engineering by creating a new feature BMI from weight and height.</a:t>
            </a:r>
            <a:endParaRPr sz="196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65">
              <a:solidFill>
                <a:schemeClr val="lt1"/>
              </a:solidFill>
            </a:endParaRPr>
          </a:p>
          <a:p>
            <a:pPr marL="457200" lvl="0" indent="-353377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Normalization using MinMaxScaler.</a:t>
            </a:r>
            <a:endParaRPr sz="1965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65">
              <a:solidFill>
                <a:schemeClr val="lt1"/>
              </a:solidFill>
            </a:endParaRPr>
          </a:p>
          <a:p>
            <a:pPr marL="457200" lvl="0" indent="-353377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Perform One-Hot Encoding (Gender, Cholesterol and Glucose)</a:t>
            </a:r>
            <a:endParaRPr sz="1965">
              <a:solidFill>
                <a:schemeClr val="lt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975125" y="450050"/>
            <a:ext cx="617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Transformation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Models Used</a:t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Logistic Regression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Support Vector Machine(SVM)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K-Nearest Neighbors(KNN)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Neural Network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Random Forest 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XGBoost</a:t>
            </a: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AdaBoost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-96350" y="-88275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296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>
                <a:solidFill>
                  <a:schemeClr val="lt1"/>
                </a:solidFill>
              </a:rPr>
              <a:t>Logistic Regression</a:t>
            </a:r>
            <a:endParaRPr sz="3577"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44125" y="869025"/>
            <a:ext cx="41454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used for classification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 b="1">
                <a:solidFill>
                  <a:schemeClr val="lt1"/>
                </a:solidFill>
              </a:rPr>
              <a:t>73.3%</a:t>
            </a: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Easy to implement</a:t>
            </a:r>
            <a:endParaRPr sz="1681"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Does not require high computational power</a:t>
            </a:r>
            <a:endParaRPr sz="1681">
              <a:solidFill>
                <a:schemeClr val="lt1"/>
              </a:solidFill>
            </a:endParaRPr>
          </a:p>
          <a:p>
            <a:pPr marL="457200" lvl="0" indent="-3193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In low dimensional dataset less prone to overfitting</a:t>
            </a:r>
            <a:endParaRPr sz="168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High dimensional dataset may lead to overfitting</a:t>
            </a:r>
            <a:endParaRPr sz="1587"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Non linear problems can’t be solved</a:t>
            </a:r>
            <a:endParaRPr sz="1587">
              <a:solidFill>
                <a:schemeClr val="lt1"/>
              </a:solidFill>
            </a:endParaRPr>
          </a:p>
          <a:p>
            <a:pPr marL="457200" lvl="0" indent="-31426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Sensitive to outliers</a:t>
            </a:r>
            <a:endParaRPr sz="1587">
              <a:solidFill>
                <a:schemeClr val="lt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5900"/>
            <a:ext cx="4303850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SVM 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1000" cy="3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can be used for both classification and regression. We perform classification by finding a hyperplane which separates the two classes.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61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sz="1845" b="1">
                <a:solidFill>
                  <a:schemeClr val="lt1"/>
                </a:solidFill>
              </a:rPr>
              <a:t>73.7%</a:t>
            </a:r>
            <a:endParaRPr sz="1845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457200" lvl="0" indent="-31828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More effective in high dimensional dataset</a:t>
            </a:r>
            <a:endParaRPr sz="1822">
              <a:solidFill>
                <a:schemeClr val="lt1"/>
              </a:solidFill>
            </a:endParaRPr>
          </a:p>
          <a:p>
            <a:pPr marL="457200" lvl="0" indent="-31828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Can be used for both classification and regression</a:t>
            </a:r>
            <a:endParaRPr sz="1822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457200" lvl="0" indent="-319404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Not suitable for large data sets</a:t>
            </a:r>
            <a:endParaRPr sz="1845">
              <a:solidFill>
                <a:schemeClr val="lt1"/>
              </a:solidFill>
            </a:endParaRPr>
          </a:p>
          <a:p>
            <a:pPr marL="457200" lvl="0" indent="-31940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Costly computation</a:t>
            </a:r>
            <a:endParaRPr sz="1845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50" y="1098550"/>
            <a:ext cx="4197275" cy="30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KNN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80925" y="11287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b="1">
                <a:solidFill>
                  <a:schemeClr val="lt1"/>
                </a:solidFill>
              </a:rPr>
              <a:t>71.89%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Instance based learning and hence, is faster than SVM etc.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New data can be added seamlessly.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Requires feature scaling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2. Doesn’t work well with high dimensional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324" y="896325"/>
            <a:ext cx="4322201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707600" y="2262275"/>
            <a:ext cx="26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Random Forest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lang="en" b="1">
                <a:solidFill>
                  <a:schemeClr val="lt1"/>
                </a:solidFill>
              </a:rPr>
              <a:t>72.9%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Bagging technique, less prone to overfitting.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Comparatively less impacted by the noise.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Computationally expensive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813" y="1029675"/>
            <a:ext cx="4905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686000" y="0"/>
            <a:ext cx="745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Motivation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500" y="800400"/>
            <a:ext cx="5984499" cy="4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1223400"/>
            <a:ext cx="3360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There were over 8 million deaths from ischemic heart disease making it the most deadly cardiovascular disease(CVD).</a:t>
            </a:r>
            <a:endParaRPr sz="16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CVD Prediction is one of the most effective measures for CVD control.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AdaBoost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- 72.64%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 prone to overfitting.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Requires quality dataset.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77" y="923875"/>
            <a:ext cx="5332872" cy="3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XGBoost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382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- 73.28%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Supports regularization and faster than other gradient boosting algorithms.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Can run cross-validation after each iteration.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Doesn’t perform well on sparse or unstructured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0" y="1122088"/>
            <a:ext cx="5015300" cy="34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934525"/>
            <a:ext cx="390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Achieved: 73.7%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Ability to learn by itself and produce the output that is not limited to the input provided to them.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BlackBox Nature.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 Computationally expensive.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 Can easily Overfit. 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00" y="882050"/>
            <a:ext cx="5021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A358-2751-7043-4F4F-994CAE74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843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VARIOUS CLASSIFIERS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59E6BC-EBB3-B297-9BD7-66D17897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6" y="978196"/>
            <a:ext cx="7268065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3B323D7-2DAF-341F-2972-1EE8980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318977"/>
            <a:ext cx="5720316" cy="40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Transform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Process to modify the data but keep the information.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Tried with degree varying from 1 to 6.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Result:</a:t>
            </a:r>
            <a:endParaRPr sz="200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 significant improvement 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Similar accuracy with all the models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605450" y="333200"/>
            <a:ext cx="7782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Challenges Faced &amp; Conclusion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432575" y="1304450"/>
            <a:ext cx="81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90800" y="1385575"/>
            <a:ext cx="7488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Less number of records for people who drink and smoke.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Dataset requires more attributes to improve the accuracy of prediction.</a:t>
            </a:r>
            <a:endParaRPr sz="20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167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 b="1">
                <a:solidFill>
                  <a:schemeClr val="lt1"/>
                </a:solidFill>
              </a:rPr>
              <a:t>Thank you!</a:t>
            </a:r>
            <a:endParaRPr sz="6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-621200" y="0"/>
            <a:ext cx="78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lt1"/>
                </a:solidFill>
              </a:rPr>
              <a:t>Role of Data Science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99575" y="1012350"/>
            <a:ext cx="7020600" cy="4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AI and Machine learning enables algorithms to understand and learn data.</a:t>
            </a:r>
            <a:endParaRPr sz="2000">
              <a:solidFill>
                <a:schemeClr val="lt1"/>
              </a:solidFill>
            </a:endParaRPr>
          </a:p>
          <a:p>
            <a:pPr marL="0" marR="279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These trending technologies are applied in cardiovascular medicine including :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Precision medicine.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Clinical prediction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Cardiac imaging analysis</a:t>
            </a:r>
            <a:endParaRPr sz="2000">
              <a:solidFill>
                <a:schemeClr val="lt1"/>
              </a:solidFill>
            </a:endParaRPr>
          </a:p>
          <a:p>
            <a:pPr marL="736600" marR="279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Intelligent robots</a:t>
            </a:r>
            <a:endParaRPr sz="2000">
              <a:solidFill>
                <a:schemeClr val="lt1"/>
              </a:solidFill>
            </a:endParaRPr>
          </a:p>
          <a:p>
            <a:pPr marL="0" marR="279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457200" marR="279400" lvl="0" indent="0" algn="l" rtl="0">
              <a:lnSpc>
                <a:spcPct val="115000"/>
              </a:lnSpc>
              <a:spcBef>
                <a:spcPts val="2400"/>
              </a:spcBef>
              <a:spcAft>
                <a:spcPts val="150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83900" y="959308"/>
            <a:ext cx="7849500" cy="4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 dirty="0">
                <a:solidFill>
                  <a:schemeClr val="lt1"/>
                </a:solidFill>
              </a:rPr>
              <a:t>Gather the insights from the dataset provided 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Dataset- </a:t>
            </a:r>
            <a:r>
              <a:rPr lang="en-US" sz="2000" dirty="0">
                <a:solidFill>
                  <a:schemeClr val="bg1"/>
                </a:solidFill>
              </a:rPr>
              <a:t>Name:- Cardiovascular Disease Dataset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000" dirty="0">
                <a:solidFill>
                  <a:schemeClr val="bg1"/>
                </a:solidFill>
              </a:rPr>
              <a:t>Source:-https://www.kaggle.com/sulianova/cardiovascular-  disease-dataset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●     Size of data:- 70000 records and 12 features.</a:t>
            </a:r>
            <a:endParaRPr sz="2200" dirty="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 dirty="0">
                <a:solidFill>
                  <a:schemeClr val="lt1"/>
                </a:solidFill>
              </a:rPr>
              <a:t>Predict the possibility of a person having Cardiovascular disease based on the various parameters specified in the dataset.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324900" y="184200"/>
            <a:ext cx="448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Objectives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21550" y="0"/>
            <a:ext cx="6172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						</a:t>
            </a:r>
            <a:r>
              <a:rPr lang="en" sz="2500">
                <a:solidFill>
                  <a:schemeClr val="lt1"/>
                </a:solidFill>
              </a:rPr>
              <a:t>DataSet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2225" y="439325"/>
            <a:ext cx="857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189425" y="19931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815150" y="18109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Size :- 70000 rows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200"/>
            <a:ext cx="9143999" cy="45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6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>
                <a:solidFill>
                  <a:schemeClr val="lt1"/>
                </a:solidFill>
              </a:rPr>
              <a:t>Exploratory Data Analysis and Data Preprocessing</a:t>
            </a:r>
            <a:endParaRPr sz="2600">
              <a:solidFill>
                <a:schemeClr val="lt1"/>
              </a:solidFill>
            </a:endParaRPr>
          </a:p>
          <a:p>
            <a:pPr marL="365760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402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Count of categories in Categorical variables. (countplot)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v/s Cardiovascular. (kdeplot)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Groups v/s Cardiovascular. (By binning the age)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All categorical feature v/s Cardiovascular. (histplot)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Correlation matrix using heatmap.</a:t>
            </a:r>
            <a:endParaRPr sz="24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276B-9991-97ED-A2C5-0D8F3716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7A73-5628-7C3D-95FC-DF031F5A4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4E5416E-51D8-B717-FB4E-EC4A321C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09"/>
            <a:ext cx="9144000" cy="46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15AE-47AF-4475-7A8F-95245593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7E06-F807-FE8C-B655-F2BED1304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F1AD101-9A6B-8875-1985-003D969E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09"/>
            <a:ext cx="9144000" cy="46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75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80325" y="853175"/>
            <a:ext cx="82758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From the countplot we can see that we have:</a:t>
            </a:r>
            <a:endParaRPr sz="19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 b="1">
                <a:solidFill>
                  <a:schemeClr val="lt1"/>
                </a:solidFill>
              </a:rPr>
              <a:t>Twice </a:t>
            </a:r>
            <a:r>
              <a:rPr lang="en" sz="1700">
                <a:solidFill>
                  <a:schemeClr val="lt1"/>
                </a:solidFill>
              </a:rPr>
              <a:t>the data of women than men.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six </a:t>
            </a:r>
            <a:r>
              <a:rPr lang="en" sz="1700">
                <a:solidFill>
                  <a:schemeClr val="lt1"/>
                </a:solidFill>
              </a:rPr>
              <a:t>times the data of people who don’t smoke than people who smoke.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don’t drink alcohol than people who drink alcohol.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have normal glucose and normal cholesterol than people having above normal glucose and cholesterol.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lang="en" sz="1700" b="1">
                <a:solidFill>
                  <a:schemeClr val="lt1"/>
                </a:solidFill>
              </a:rPr>
              <a:t>five </a:t>
            </a:r>
            <a:r>
              <a:rPr lang="en" sz="1700">
                <a:solidFill>
                  <a:schemeClr val="lt1"/>
                </a:solidFill>
              </a:rPr>
              <a:t>time the data of people who are active than who are not active.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9379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Univariate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789</Words>
  <Application>Microsoft Macintosh PowerPoint</Application>
  <PresentationFormat>On-screen Show (16:9)</PresentationFormat>
  <Paragraphs>131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Cardiovascular Disease Prediction  FINAL PROJECT PRESENTATION CMPE 255 SPRING 2022 UNDER GUIDANCE OF PROF. KAIKAI LIU</vt:lpstr>
      <vt:lpstr>PowerPoint Presentation</vt:lpstr>
      <vt:lpstr>Role of Data Science</vt:lpstr>
      <vt:lpstr>PowerPoint Presentation</vt:lpstr>
      <vt:lpstr>PowerPoint Presentation</vt:lpstr>
      <vt:lpstr>Exploratory Data Analysis and Data Preprocessing </vt:lpstr>
      <vt:lpstr>PowerPoint Presentation</vt:lpstr>
      <vt:lpstr>PowerPoint Presentation</vt:lpstr>
      <vt:lpstr>PowerPoint Presentation</vt:lpstr>
      <vt:lpstr>PowerPoint Presentation</vt:lpstr>
      <vt:lpstr>Outliers</vt:lpstr>
      <vt:lpstr>Outliers</vt:lpstr>
      <vt:lpstr>Correlation Matrix</vt:lpstr>
      <vt:lpstr>PowerPoint Presentation</vt:lpstr>
      <vt:lpstr>Models Used</vt:lpstr>
      <vt:lpstr>Logistic Regression</vt:lpstr>
      <vt:lpstr>  SVM </vt:lpstr>
      <vt:lpstr>  KNN</vt:lpstr>
      <vt:lpstr>Random Forest</vt:lpstr>
      <vt:lpstr>AdaBoost</vt:lpstr>
      <vt:lpstr>XGBoost</vt:lpstr>
      <vt:lpstr>NN</vt:lpstr>
      <vt:lpstr>COMPARISON OF VARIOUS CLASSIFIERS</vt:lpstr>
      <vt:lpstr>PowerPoint Presentation</vt:lpstr>
      <vt:lpstr>Feature Transform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Prediction</dc:title>
  <cp:lastModifiedBy>Sai Swarup Rath</cp:lastModifiedBy>
  <cp:revision>6</cp:revision>
  <dcterms:modified xsi:type="dcterms:W3CDTF">2022-05-12T21:10:47Z</dcterms:modified>
</cp:coreProperties>
</file>